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415" r:id="rId3"/>
    <p:sldId id="485" r:id="rId4"/>
    <p:sldId id="505" r:id="rId5"/>
    <p:sldId id="543" r:id="rId6"/>
    <p:sldId id="554" r:id="rId7"/>
    <p:sldId id="560" r:id="rId8"/>
    <p:sldId id="584" r:id="rId9"/>
    <p:sldId id="591" r:id="rId10"/>
    <p:sldId id="598" r:id="rId11"/>
    <p:sldId id="602" r:id="rId12"/>
    <p:sldId id="650" r:id="rId13"/>
    <p:sldId id="643" r:id="rId14"/>
    <p:sldId id="659" r:id="rId15"/>
    <p:sldId id="660" r:id="rId16"/>
    <p:sldId id="661" r:id="rId17"/>
    <p:sldId id="698" r:id="rId18"/>
    <p:sldId id="736" r:id="rId19"/>
    <p:sldId id="725" r:id="rId20"/>
    <p:sldId id="768" r:id="rId21"/>
    <p:sldId id="785" r:id="rId22"/>
    <p:sldId id="436" r:id="rId23"/>
    <p:sldId id="459" r:id="rId24"/>
    <p:sldId id="478" r:id="rId25"/>
    <p:sldId id="484" r:id="rId26"/>
    <p:sldId id="537" r:id="rId27"/>
    <p:sldId id="545" r:id="rId28"/>
    <p:sldId id="547" r:id="rId29"/>
    <p:sldId id="580" r:id="rId30"/>
    <p:sldId id="588" r:id="rId31"/>
    <p:sldId id="589" r:id="rId32"/>
    <p:sldId id="596" r:id="rId33"/>
    <p:sldId id="630" r:id="rId34"/>
    <p:sldId id="678" r:id="rId35"/>
    <p:sldId id="691" r:id="rId36"/>
    <p:sldId id="693" r:id="rId37"/>
    <p:sldId id="731" r:id="rId38"/>
    <p:sldId id="790" r:id="rId39"/>
    <p:sldId id="359" r:id="rId40"/>
  </p:sldIdLst>
  <p:sldSz cx="9144000" cy="6858000" type="screen4x3"/>
  <p:notesSz cx="6786563" cy="99234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8538" autoAdjust="0"/>
  </p:normalViewPr>
  <p:slideViewPr>
    <p:cSldViewPr>
      <p:cViewPr varScale="1">
        <p:scale>
          <a:sx n="111" d="100"/>
          <a:sy n="111" d="100"/>
        </p:scale>
        <p:origin x="1536" y="4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0844" cy="496173"/>
          </a:xfrm>
          <a:prstGeom prst="rect">
            <a:avLst/>
          </a:prstGeom>
        </p:spPr>
        <p:txBody>
          <a:bodyPr vert="horz" lIns="91358" tIns="45679" rIns="91358" bIns="45679" rtlCol="0"/>
          <a:lstStyle>
            <a:lvl1pPr algn="l">
              <a:defRPr sz="1200"/>
            </a:lvl1pPr>
          </a:lstStyle>
          <a:p>
            <a:endParaRPr lang="ru-RU"/>
          </a:p>
        </p:txBody>
      </p:sp>
      <p:sp>
        <p:nvSpPr>
          <p:cNvPr id="3" name="Дата 2"/>
          <p:cNvSpPr>
            <a:spLocks noGrp="1"/>
          </p:cNvSpPr>
          <p:nvPr>
            <p:ph type="dt" sz="quarter" idx="1"/>
          </p:nvPr>
        </p:nvSpPr>
        <p:spPr>
          <a:xfrm>
            <a:off x="3844149" y="0"/>
            <a:ext cx="2940844" cy="496173"/>
          </a:xfrm>
          <a:prstGeom prst="rect">
            <a:avLst/>
          </a:prstGeom>
        </p:spPr>
        <p:txBody>
          <a:bodyPr vert="horz" lIns="91358" tIns="45679" rIns="91358" bIns="45679" rtlCol="0"/>
          <a:lstStyle>
            <a:lvl1pPr algn="r">
              <a:defRPr sz="1200"/>
            </a:lvl1pPr>
          </a:lstStyle>
          <a:p>
            <a:fld id="{7939A217-F63D-4D82-9FC5-8A4B68C68167}" type="datetimeFigureOut">
              <a:rPr lang="ru-RU" smtClean="0"/>
              <a:t>13.04.2026</a:t>
            </a:fld>
            <a:endParaRPr lang="ru-RU"/>
          </a:p>
        </p:txBody>
      </p:sp>
      <p:sp>
        <p:nvSpPr>
          <p:cNvPr id="4" name="Нижний колонтитул 3"/>
          <p:cNvSpPr>
            <a:spLocks noGrp="1"/>
          </p:cNvSpPr>
          <p:nvPr>
            <p:ph type="ftr" sz="quarter" idx="2"/>
          </p:nvPr>
        </p:nvSpPr>
        <p:spPr>
          <a:xfrm>
            <a:off x="0" y="9425567"/>
            <a:ext cx="2940844" cy="496173"/>
          </a:xfrm>
          <a:prstGeom prst="rect">
            <a:avLst/>
          </a:prstGeom>
        </p:spPr>
        <p:txBody>
          <a:bodyPr vert="horz" lIns="91358" tIns="45679" rIns="91358" bIns="45679" rtlCol="0" anchor="b"/>
          <a:lstStyle>
            <a:lvl1pPr algn="l">
              <a:defRPr sz="1200"/>
            </a:lvl1pPr>
          </a:lstStyle>
          <a:p>
            <a:endParaRPr lang="ru-RU"/>
          </a:p>
        </p:txBody>
      </p:sp>
      <p:sp>
        <p:nvSpPr>
          <p:cNvPr id="5" name="Номер слайда 4"/>
          <p:cNvSpPr>
            <a:spLocks noGrp="1"/>
          </p:cNvSpPr>
          <p:nvPr>
            <p:ph type="sldNum" sz="quarter" idx="3"/>
          </p:nvPr>
        </p:nvSpPr>
        <p:spPr>
          <a:xfrm>
            <a:off x="3844149" y="9425567"/>
            <a:ext cx="2940844" cy="496173"/>
          </a:xfrm>
          <a:prstGeom prst="rect">
            <a:avLst/>
          </a:prstGeom>
        </p:spPr>
        <p:txBody>
          <a:bodyPr vert="horz" lIns="91358" tIns="45679" rIns="91358" bIns="45679" rtlCol="0" anchor="b"/>
          <a:lstStyle>
            <a:lvl1pPr algn="r">
              <a:defRPr sz="1200"/>
            </a:lvl1pPr>
          </a:lstStyle>
          <a:p>
            <a:fld id="{880B5203-513C-46D3-AA24-EF7B746F09B9}" type="slidenum">
              <a:rPr lang="ru-RU" smtClean="0"/>
              <a:t>‹#›</a:t>
            </a:fld>
            <a:endParaRPr lang="ru-RU"/>
          </a:p>
        </p:txBody>
      </p:sp>
    </p:spTree>
    <p:extLst>
      <p:ext uri="{BB962C8B-B14F-4D97-AF65-F5344CB8AC3E}">
        <p14:creationId xmlns:p14="http://schemas.microsoft.com/office/powerpoint/2010/main" val="3427206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0844" cy="496173"/>
          </a:xfrm>
          <a:prstGeom prst="rect">
            <a:avLst/>
          </a:prstGeom>
        </p:spPr>
        <p:txBody>
          <a:bodyPr vert="horz" lIns="91358" tIns="45679" rIns="91358" bIns="45679" rtlCol="0"/>
          <a:lstStyle>
            <a:lvl1pPr algn="l">
              <a:defRPr sz="1200"/>
            </a:lvl1pPr>
          </a:lstStyle>
          <a:p>
            <a:endParaRPr lang="ru-RU"/>
          </a:p>
        </p:txBody>
      </p:sp>
      <p:sp>
        <p:nvSpPr>
          <p:cNvPr id="3" name="Дата 2"/>
          <p:cNvSpPr>
            <a:spLocks noGrp="1"/>
          </p:cNvSpPr>
          <p:nvPr>
            <p:ph type="dt" idx="1"/>
          </p:nvPr>
        </p:nvSpPr>
        <p:spPr>
          <a:xfrm>
            <a:off x="3844149" y="0"/>
            <a:ext cx="2940844" cy="496173"/>
          </a:xfrm>
          <a:prstGeom prst="rect">
            <a:avLst/>
          </a:prstGeom>
        </p:spPr>
        <p:txBody>
          <a:bodyPr vert="horz" lIns="91358" tIns="45679" rIns="91358" bIns="45679" rtlCol="0"/>
          <a:lstStyle>
            <a:lvl1pPr algn="r">
              <a:defRPr sz="1200"/>
            </a:lvl1pPr>
          </a:lstStyle>
          <a:p>
            <a:fld id="{DFF97B29-BB46-4C93-A7A4-12FFB28DED77}" type="datetimeFigureOut">
              <a:rPr lang="ru-RU" smtClean="0"/>
              <a:t>13.04.2026</a:t>
            </a:fld>
            <a:endParaRPr lang="ru-RU"/>
          </a:p>
        </p:txBody>
      </p:sp>
      <p:sp>
        <p:nvSpPr>
          <p:cNvPr id="4" name="Образ слайда 3"/>
          <p:cNvSpPr>
            <a:spLocks noGrp="1" noRot="1" noChangeAspect="1"/>
          </p:cNvSpPr>
          <p:nvPr>
            <p:ph type="sldImg" idx="2"/>
          </p:nvPr>
        </p:nvSpPr>
        <p:spPr>
          <a:xfrm>
            <a:off x="912813" y="744538"/>
            <a:ext cx="4960937" cy="3721100"/>
          </a:xfrm>
          <a:prstGeom prst="rect">
            <a:avLst/>
          </a:prstGeom>
          <a:noFill/>
          <a:ln w="12700">
            <a:solidFill>
              <a:prstClr val="black"/>
            </a:solidFill>
          </a:ln>
        </p:spPr>
        <p:txBody>
          <a:bodyPr vert="horz" lIns="91358" tIns="45679" rIns="91358" bIns="45679" rtlCol="0" anchor="ctr"/>
          <a:lstStyle/>
          <a:p>
            <a:endParaRPr lang="ru-RU"/>
          </a:p>
        </p:txBody>
      </p:sp>
      <p:sp>
        <p:nvSpPr>
          <p:cNvPr id="5" name="Заметки 4"/>
          <p:cNvSpPr>
            <a:spLocks noGrp="1"/>
          </p:cNvSpPr>
          <p:nvPr>
            <p:ph type="body" sz="quarter" idx="3"/>
          </p:nvPr>
        </p:nvSpPr>
        <p:spPr>
          <a:xfrm>
            <a:off x="678657" y="4713645"/>
            <a:ext cx="5429250" cy="4465558"/>
          </a:xfrm>
          <a:prstGeom prst="rect">
            <a:avLst/>
          </a:prstGeom>
        </p:spPr>
        <p:txBody>
          <a:bodyPr vert="horz" lIns="91358" tIns="45679" rIns="91358" bIns="45679"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5567"/>
            <a:ext cx="2940844" cy="496173"/>
          </a:xfrm>
          <a:prstGeom prst="rect">
            <a:avLst/>
          </a:prstGeom>
        </p:spPr>
        <p:txBody>
          <a:bodyPr vert="horz" lIns="91358" tIns="45679" rIns="91358" bIns="45679" rtlCol="0" anchor="b"/>
          <a:lstStyle>
            <a:lvl1pPr algn="l">
              <a:defRPr sz="1200"/>
            </a:lvl1pPr>
          </a:lstStyle>
          <a:p>
            <a:endParaRPr lang="ru-RU"/>
          </a:p>
        </p:txBody>
      </p:sp>
      <p:sp>
        <p:nvSpPr>
          <p:cNvPr id="7" name="Номер слайда 6"/>
          <p:cNvSpPr>
            <a:spLocks noGrp="1"/>
          </p:cNvSpPr>
          <p:nvPr>
            <p:ph type="sldNum" sz="quarter" idx="5"/>
          </p:nvPr>
        </p:nvSpPr>
        <p:spPr>
          <a:xfrm>
            <a:off x="3844149" y="9425567"/>
            <a:ext cx="2940844" cy="496173"/>
          </a:xfrm>
          <a:prstGeom prst="rect">
            <a:avLst/>
          </a:prstGeom>
        </p:spPr>
        <p:txBody>
          <a:bodyPr vert="horz" lIns="91358" tIns="45679" rIns="91358" bIns="45679" rtlCol="0" anchor="b"/>
          <a:lstStyle>
            <a:lvl1pPr algn="r">
              <a:defRPr sz="1200"/>
            </a:lvl1pPr>
          </a:lstStyle>
          <a:p>
            <a:fld id="{F2117294-C1D6-4163-95D3-0CB7D4D75D00}" type="slidenum">
              <a:rPr lang="ru-RU" smtClean="0"/>
              <a:t>‹#›</a:t>
            </a:fld>
            <a:endParaRPr lang="ru-RU"/>
          </a:p>
        </p:txBody>
      </p:sp>
    </p:spTree>
    <p:extLst>
      <p:ext uri="{BB962C8B-B14F-4D97-AF65-F5344CB8AC3E}">
        <p14:creationId xmlns:p14="http://schemas.microsoft.com/office/powerpoint/2010/main" val="1347951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2117294-C1D6-4163-95D3-0CB7D4D75D00}" type="slidenum">
              <a:rPr lang="ru-RU" smtClean="0"/>
              <a:t>1</a:t>
            </a:fld>
            <a:endParaRPr lang="ru-RU"/>
          </a:p>
        </p:txBody>
      </p:sp>
    </p:spTree>
    <p:extLst>
      <p:ext uri="{BB962C8B-B14F-4D97-AF65-F5344CB8AC3E}">
        <p14:creationId xmlns:p14="http://schemas.microsoft.com/office/powerpoint/2010/main" val="3608990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9FCEC-D2F0-6EE7-1A5A-C30922E6CE3F}"/>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369D82A-0C5A-061A-4AEA-F7BD3375DB3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F248CF3-80FA-E428-E163-21607E4C52BF}"/>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85879152-EB40-E625-4EF2-3C1E3CD048EB}"/>
              </a:ext>
            </a:extLst>
          </p:cNvPr>
          <p:cNvSpPr>
            <a:spLocks noGrp="1"/>
          </p:cNvSpPr>
          <p:nvPr>
            <p:ph type="sldNum" sz="quarter" idx="10"/>
          </p:nvPr>
        </p:nvSpPr>
        <p:spPr/>
        <p:txBody>
          <a:bodyPr/>
          <a:lstStyle/>
          <a:p>
            <a:fld id="{F2117294-C1D6-4163-95D3-0CB7D4D75D00}" type="slidenum">
              <a:rPr lang="ru-RU" smtClean="0"/>
              <a:t>10</a:t>
            </a:fld>
            <a:endParaRPr lang="ru-RU"/>
          </a:p>
        </p:txBody>
      </p:sp>
    </p:spTree>
    <p:extLst>
      <p:ext uri="{BB962C8B-B14F-4D97-AF65-F5344CB8AC3E}">
        <p14:creationId xmlns:p14="http://schemas.microsoft.com/office/powerpoint/2010/main" val="1514229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14D97-6427-7328-89A4-73FB441207E7}"/>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C60482B9-024B-1CED-1907-B83695ACE32A}"/>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9916A777-88E2-1755-7588-088E02148018}"/>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6316C4AF-3D62-14AF-1624-76FA2C4100BD}"/>
              </a:ext>
            </a:extLst>
          </p:cNvPr>
          <p:cNvSpPr>
            <a:spLocks noGrp="1"/>
          </p:cNvSpPr>
          <p:nvPr>
            <p:ph type="sldNum" sz="quarter" idx="10"/>
          </p:nvPr>
        </p:nvSpPr>
        <p:spPr/>
        <p:txBody>
          <a:bodyPr/>
          <a:lstStyle/>
          <a:p>
            <a:fld id="{F2117294-C1D6-4163-95D3-0CB7D4D75D00}" type="slidenum">
              <a:rPr lang="ru-RU" smtClean="0"/>
              <a:t>11</a:t>
            </a:fld>
            <a:endParaRPr lang="ru-RU"/>
          </a:p>
        </p:txBody>
      </p:sp>
    </p:spTree>
    <p:extLst>
      <p:ext uri="{BB962C8B-B14F-4D97-AF65-F5344CB8AC3E}">
        <p14:creationId xmlns:p14="http://schemas.microsoft.com/office/powerpoint/2010/main" val="252580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C4AE-2A59-A2C5-DDE1-119E52DEE10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2B7370E-B9D8-9598-FF94-9A483A57C70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EC3E9FBC-88C6-D8E6-9125-D190B85E319B}"/>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2ABE7A34-0522-9FC6-FADF-E798513327FA}"/>
              </a:ext>
            </a:extLst>
          </p:cNvPr>
          <p:cNvSpPr>
            <a:spLocks noGrp="1"/>
          </p:cNvSpPr>
          <p:nvPr>
            <p:ph type="sldNum" sz="quarter" idx="10"/>
          </p:nvPr>
        </p:nvSpPr>
        <p:spPr/>
        <p:txBody>
          <a:bodyPr/>
          <a:lstStyle/>
          <a:p>
            <a:fld id="{F2117294-C1D6-4163-95D3-0CB7D4D75D00}" type="slidenum">
              <a:rPr lang="ru-RU" smtClean="0"/>
              <a:t>12</a:t>
            </a:fld>
            <a:endParaRPr lang="ru-RU"/>
          </a:p>
        </p:txBody>
      </p:sp>
    </p:spTree>
    <p:extLst>
      <p:ext uri="{BB962C8B-B14F-4D97-AF65-F5344CB8AC3E}">
        <p14:creationId xmlns:p14="http://schemas.microsoft.com/office/powerpoint/2010/main" val="2136966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F6305-4C32-8BBE-92F1-2322BD6BB3D4}"/>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3289BD8-1B29-DCF3-33D3-1E0D3D1580F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F3C8A04-6C4D-91E5-2D07-0BAAD0AC2C74}"/>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2994B85A-C6A8-A62A-76BE-7E6544468FD7}"/>
              </a:ext>
            </a:extLst>
          </p:cNvPr>
          <p:cNvSpPr>
            <a:spLocks noGrp="1"/>
          </p:cNvSpPr>
          <p:nvPr>
            <p:ph type="sldNum" sz="quarter" idx="10"/>
          </p:nvPr>
        </p:nvSpPr>
        <p:spPr/>
        <p:txBody>
          <a:bodyPr/>
          <a:lstStyle/>
          <a:p>
            <a:fld id="{F2117294-C1D6-4163-95D3-0CB7D4D75D00}" type="slidenum">
              <a:rPr lang="ru-RU" smtClean="0"/>
              <a:t>13</a:t>
            </a:fld>
            <a:endParaRPr lang="ru-RU"/>
          </a:p>
        </p:txBody>
      </p:sp>
    </p:spTree>
    <p:extLst>
      <p:ext uri="{BB962C8B-B14F-4D97-AF65-F5344CB8AC3E}">
        <p14:creationId xmlns:p14="http://schemas.microsoft.com/office/powerpoint/2010/main" val="2951037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5AAC8-E64A-313B-06EF-6BF77819299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579DA8A-5B85-61EE-5D42-68461C29DD2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8FC7B07-F9B5-B621-3322-C13FEB99E8D5}"/>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4CCAD105-0CD8-D6EC-9B0F-9DF015004970}"/>
              </a:ext>
            </a:extLst>
          </p:cNvPr>
          <p:cNvSpPr>
            <a:spLocks noGrp="1"/>
          </p:cNvSpPr>
          <p:nvPr>
            <p:ph type="sldNum" sz="quarter" idx="10"/>
          </p:nvPr>
        </p:nvSpPr>
        <p:spPr/>
        <p:txBody>
          <a:bodyPr/>
          <a:lstStyle/>
          <a:p>
            <a:fld id="{F2117294-C1D6-4163-95D3-0CB7D4D75D00}" type="slidenum">
              <a:rPr lang="ru-RU" smtClean="0"/>
              <a:t>14</a:t>
            </a:fld>
            <a:endParaRPr lang="ru-RU"/>
          </a:p>
        </p:txBody>
      </p:sp>
    </p:spTree>
    <p:extLst>
      <p:ext uri="{BB962C8B-B14F-4D97-AF65-F5344CB8AC3E}">
        <p14:creationId xmlns:p14="http://schemas.microsoft.com/office/powerpoint/2010/main" val="347957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A3A68-5430-1B63-9375-27E1B92824DF}"/>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49BCE53A-38E8-9BC2-368E-3F69A01C3EA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2EACBAD-4C14-8457-EE79-60449CA47B4F}"/>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7C0D54F5-D79B-3D34-FDED-96F40A75B913}"/>
              </a:ext>
            </a:extLst>
          </p:cNvPr>
          <p:cNvSpPr>
            <a:spLocks noGrp="1"/>
          </p:cNvSpPr>
          <p:nvPr>
            <p:ph type="sldNum" sz="quarter" idx="10"/>
          </p:nvPr>
        </p:nvSpPr>
        <p:spPr/>
        <p:txBody>
          <a:bodyPr/>
          <a:lstStyle/>
          <a:p>
            <a:fld id="{F2117294-C1D6-4163-95D3-0CB7D4D75D00}" type="slidenum">
              <a:rPr lang="ru-RU" smtClean="0"/>
              <a:t>15</a:t>
            </a:fld>
            <a:endParaRPr lang="ru-RU"/>
          </a:p>
        </p:txBody>
      </p:sp>
    </p:spTree>
    <p:extLst>
      <p:ext uri="{BB962C8B-B14F-4D97-AF65-F5344CB8AC3E}">
        <p14:creationId xmlns:p14="http://schemas.microsoft.com/office/powerpoint/2010/main" val="3371943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96F1B-C4FB-2910-9BD4-6F0D9DE5FB7B}"/>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E878A527-7276-0F25-5456-2C20264F6A7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78B729BD-1A1E-D8DC-EDF7-95A2ADB153ED}"/>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FF3C1BFA-24F2-250D-BE04-AB20C5F0A308}"/>
              </a:ext>
            </a:extLst>
          </p:cNvPr>
          <p:cNvSpPr>
            <a:spLocks noGrp="1"/>
          </p:cNvSpPr>
          <p:nvPr>
            <p:ph type="sldNum" sz="quarter" idx="10"/>
          </p:nvPr>
        </p:nvSpPr>
        <p:spPr/>
        <p:txBody>
          <a:bodyPr/>
          <a:lstStyle/>
          <a:p>
            <a:fld id="{F2117294-C1D6-4163-95D3-0CB7D4D75D00}" type="slidenum">
              <a:rPr lang="ru-RU" smtClean="0"/>
              <a:t>16</a:t>
            </a:fld>
            <a:endParaRPr lang="ru-RU"/>
          </a:p>
        </p:txBody>
      </p:sp>
    </p:spTree>
    <p:extLst>
      <p:ext uri="{BB962C8B-B14F-4D97-AF65-F5344CB8AC3E}">
        <p14:creationId xmlns:p14="http://schemas.microsoft.com/office/powerpoint/2010/main" val="2382682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6800F-6793-8C0B-4D09-D1143ACE517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C2AB29E-C7CC-A1C9-85FB-B24CD8EEA2C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9469616F-B9A1-52D3-948A-4F954A8B4A27}"/>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2C12AE35-15D7-9219-0B43-B33C0B83354D}"/>
              </a:ext>
            </a:extLst>
          </p:cNvPr>
          <p:cNvSpPr>
            <a:spLocks noGrp="1"/>
          </p:cNvSpPr>
          <p:nvPr>
            <p:ph type="sldNum" sz="quarter" idx="10"/>
          </p:nvPr>
        </p:nvSpPr>
        <p:spPr/>
        <p:txBody>
          <a:bodyPr/>
          <a:lstStyle/>
          <a:p>
            <a:fld id="{F2117294-C1D6-4163-95D3-0CB7D4D75D00}" type="slidenum">
              <a:rPr lang="ru-RU" smtClean="0"/>
              <a:t>17</a:t>
            </a:fld>
            <a:endParaRPr lang="ru-RU"/>
          </a:p>
        </p:txBody>
      </p:sp>
    </p:spTree>
    <p:extLst>
      <p:ext uri="{BB962C8B-B14F-4D97-AF65-F5344CB8AC3E}">
        <p14:creationId xmlns:p14="http://schemas.microsoft.com/office/powerpoint/2010/main" val="2595275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C0CC3-3852-582B-279C-49A6576899F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3AF32EE4-924D-52E1-B993-0CFF3F68BAD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8D1E29B-6316-EB80-1016-B045A655C0DA}"/>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E216E203-AA76-FD8F-3AB5-56B205293D86}"/>
              </a:ext>
            </a:extLst>
          </p:cNvPr>
          <p:cNvSpPr>
            <a:spLocks noGrp="1"/>
          </p:cNvSpPr>
          <p:nvPr>
            <p:ph type="sldNum" sz="quarter" idx="10"/>
          </p:nvPr>
        </p:nvSpPr>
        <p:spPr/>
        <p:txBody>
          <a:bodyPr/>
          <a:lstStyle/>
          <a:p>
            <a:fld id="{F2117294-C1D6-4163-95D3-0CB7D4D75D00}" type="slidenum">
              <a:rPr lang="ru-RU" smtClean="0"/>
              <a:t>18</a:t>
            </a:fld>
            <a:endParaRPr lang="ru-RU"/>
          </a:p>
        </p:txBody>
      </p:sp>
    </p:spTree>
    <p:extLst>
      <p:ext uri="{BB962C8B-B14F-4D97-AF65-F5344CB8AC3E}">
        <p14:creationId xmlns:p14="http://schemas.microsoft.com/office/powerpoint/2010/main" val="1064131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BB19-2B55-D44D-4C64-269607AC1D56}"/>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D4762F55-48F7-EA20-7127-71B29CF74BB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FABB2F56-6573-490C-AB9C-491BD4E6121F}"/>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5DA21E82-106D-8EEF-3E88-DCEDBD66D16C}"/>
              </a:ext>
            </a:extLst>
          </p:cNvPr>
          <p:cNvSpPr>
            <a:spLocks noGrp="1"/>
          </p:cNvSpPr>
          <p:nvPr>
            <p:ph type="sldNum" sz="quarter" idx="10"/>
          </p:nvPr>
        </p:nvSpPr>
        <p:spPr/>
        <p:txBody>
          <a:bodyPr/>
          <a:lstStyle/>
          <a:p>
            <a:fld id="{F2117294-C1D6-4163-95D3-0CB7D4D75D00}" type="slidenum">
              <a:rPr lang="ru-RU" smtClean="0"/>
              <a:t>19</a:t>
            </a:fld>
            <a:endParaRPr lang="ru-RU"/>
          </a:p>
        </p:txBody>
      </p:sp>
    </p:spTree>
    <p:extLst>
      <p:ext uri="{BB962C8B-B14F-4D97-AF65-F5344CB8AC3E}">
        <p14:creationId xmlns:p14="http://schemas.microsoft.com/office/powerpoint/2010/main" val="2113189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F2117294-C1D6-4163-95D3-0CB7D4D75D00}" type="slidenum">
              <a:rPr lang="ru-RU" smtClean="0"/>
              <a:t>2</a:t>
            </a:fld>
            <a:endParaRPr lang="ru-RU"/>
          </a:p>
        </p:txBody>
      </p:sp>
    </p:spTree>
    <p:extLst>
      <p:ext uri="{BB962C8B-B14F-4D97-AF65-F5344CB8AC3E}">
        <p14:creationId xmlns:p14="http://schemas.microsoft.com/office/powerpoint/2010/main" val="3952786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09D06-739B-B781-DE03-145040A4411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C0099907-6853-E137-1CF0-7E61F3A7ADB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93D913A-95E8-94D4-FDAA-A18A00A41CDC}"/>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52E1A6A5-E46E-C188-B4DA-BF0AAC596727}"/>
              </a:ext>
            </a:extLst>
          </p:cNvPr>
          <p:cNvSpPr>
            <a:spLocks noGrp="1"/>
          </p:cNvSpPr>
          <p:nvPr>
            <p:ph type="sldNum" sz="quarter" idx="10"/>
          </p:nvPr>
        </p:nvSpPr>
        <p:spPr/>
        <p:txBody>
          <a:bodyPr/>
          <a:lstStyle/>
          <a:p>
            <a:fld id="{F2117294-C1D6-4163-95D3-0CB7D4D75D00}" type="slidenum">
              <a:rPr lang="ru-RU" smtClean="0"/>
              <a:t>20</a:t>
            </a:fld>
            <a:endParaRPr lang="ru-RU"/>
          </a:p>
        </p:txBody>
      </p:sp>
    </p:spTree>
    <p:extLst>
      <p:ext uri="{BB962C8B-B14F-4D97-AF65-F5344CB8AC3E}">
        <p14:creationId xmlns:p14="http://schemas.microsoft.com/office/powerpoint/2010/main" val="3730299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0AA69-9DE1-423F-98CE-346555D4369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D308B5B-F8BC-308D-FFFB-922E34F8B02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B5FB1C6-7029-1505-AC33-02E857E76C69}"/>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F030D50C-D511-8E84-735E-0E24DD8ADCCA}"/>
              </a:ext>
            </a:extLst>
          </p:cNvPr>
          <p:cNvSpPr>
            <a:spLocks noGrp="1"/>
          </p:cNvSpPr>
          <p:nvPr>
            <p:ph type="sldNum" sz="quarter" idx="10"/>
          </p:nvPr>
        </p:nvSpPr>
        <p:spPr/>
        <p:txBody>
          <a:bodyPr/>
          <a:lstStyle/>
          <a:p>
            <a:fld id="{F2117294-C1D6-4163-95D3-0CB7D4D75D00}" type="slidenum">
              <a:rPr lang="ru-RU" smtClean="0"/>
              <a:t>21</a:t>
            </a:fld>
            <a:endParaRPr lang="ru-RU"/>
          </a:p>
        </p:txBody>
      </p:sp>
    </p:spTree>
    <p:extLst>
      <p:ext uri="{BB962C8B-B14F-4D97-AF65-F5344CB8AC3E}">
        <p14:creationId xmlns:p14="http://schemas.microsoft.com/office/powerpoint/2010/main" val="4039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1308A-92E5-9210-3719-2918FF989B1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A207A3D-106B-DC85-6372-8A7F151372C3}"/>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A3D2EA6-1BE1-C3A4-AC24-C9C5C016776D}"/>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C0CCB2CD-042C-E384-BE35-680A27B7F387}"/>
              </a:ext>
            </a:extLst>
          </p:cNvPr>
          <p:cNvSpPr>
            <a:spLocks noGrp="1"/>
          </p:cNvSpPr>
          <p:nvPr>
            <p:ph type="sldNum" sz="quarter" idx="10"/>
          </p:nvPr>
        </p:nvSpPr>
        <p:spPr/>
        <p:txBody>
          <a:bodyPr/>
          <a:lstStyle/>
          <a:p>
            <a:fld id="{F2117294-C1D6-4163-95D3-0CB7D4D75D00}" type="slidenum">
              <a:rPr lang="ru-RU" smtClean="0"/>
              <a:t>22</a:t>
            </a:fld>
            <a:endParaRPr lang="ru-RU"/>
          </a:p>
        </p:txBody>
      </p:sp>
    </p:spTree>
    <p:extLst>
      <p:ext uri="{BB962C8B-B14F-4D97-AF65-F5344CB8AC3E}">
        <p14:creationId xmlns:p14="http://schemas.microsoft.com/office/powerpoint/2010/main" val="558109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9A1E2-77FB-3E87-893E-70524C88302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AF9243DD-8941-AA45-304F-932684B89F0A}"/>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1C2C977-699E-E71A-C429-E8D7F33D70D2}"/>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03C10914-6FD3-DDF4-0222-D51ABE637DFA}"/>
              </a:ext>
            </a:extLst>
          </p:cNvPr>
          <p:cNvSpPr>
            <a:spLocks noGrp="1"/>
          </p:cNvSpPr>
          <p:nvPr>
            <p:ph type="sldNum" sz="quarter" idx="10"/>
          </p:nvPr>
        </p:nvSpPr>
        <p:spPr/>
        <p:txBody>
          <a:bodyPr/>
          <a:lstStyle/>
          <a:p>
            <a:fld id="{F2117294-C1D6-4163-95D3-0CB7D4D75D00}" type="slidenum">
              <a:rPr lang="ru-RU" smtClean="0"/>
              <a:t>23</a:t>
            </a:fld>
            <a:endParaRPr lang="ru-RU"/>
          </a:p>
        </p:txBody>
      </p:sp>
    </p:spTree>
    <p:extLst>
      <p:ext uri="{BB962C8B-B14F-4D97-AF65-F5344CB8AC3E}">
        <p14:creationId xmlns:p14="http://schemas.microsoft.com/office/powerpoint/2010/main" val="3616300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4E565-9746-7F33-038B-B2C747182A8A}"/>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0E1C9D2A-F25D-8769-2A67-BFC232A51297}"/>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A4E792A-80FB-8807-6A76-06420F1360B4}"/>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997BB5CA-2A93-6532-79A3-596F7B4585A7}"/>
              </a:ext>
            </a:extLst>
          </p:cNvPr>
          <p:cNvSpPr>
            <a:spLocks noGrp="1"/>
          </p:cNvSpPr>
          <p:nvPr>
            <p:ph type="sldNum" sz="quarter" idx="10"/>
          </p:nvPr>
        </p:nvSpPr>
        <p:spPr/>
        <p:txBody>
          <a:bodyPr/>
          <a:lstStyle/>
          <a:p>
            <a:fld id="{F2117294-C1D6-4163-95D3-0CB7D4D75D00}" type="slidenum">
              <a:rPr lang="ru-RU" smtClean="0"/>
              <a:t>24</a:t>
            </a:fld>
            <a:endParaRPr lang="ru-RU"/>
          </a:p>
        </p:txBody>
      </p:sp>
    </p:spTree>
    <p:extLst>
      <p:ext uri="{BB962C8B-B14F-4D97-AF65-F5344CB8AC3E}">
        <p14:creationId xmlns:p14="http://schemas.microsoft.com/office/powerpoint/2010/main" val="693541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22088-25C3-F9BD-4761-A6F47D094F56}"/>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623CA32-EEC4-FF7E-4006-B3CFE1E412F5}"/>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79586E0-874D-6BE7-B110-8E88D1228437}"/>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4A0E3725-F203-462E-5075-9197CB217D44}"/>
              </a:ext>
            </a:extLst>
          </p:cNvPr>
          <p:cNvSpPr>
            <a:spLocks noGrp="1"/>
          </p:cNvSpPr>
          <p:nvPr>
            <p:ph type="sldNum" sz="quarter" idx="10"/>
          </p:nvPr>
        </p:nvSpPr>
        <p:spPr/>
        <p:txBody>
          <a:bodyPr/>
          <a:lstStyle/>
          <a:p>
            <a:fld id="{F2117294-C1D6-4163-95D3-0CB7D4D75D00}" type="slidenum">
              <a:rPr lang="ru-RU" smtClean="0"/>
              <a:t>25</a:t>
            </a:fld>
            <a:endParaRPr lang="ru-RU"/>
          </a:p>
        </p:txBody>
      </p:sp>
    </p:spTree>
    <p:extLst>
      <p:ext uri="{BB962C8B-B14F-4D97-AF65-F5344CB8AC3E}">
        <p14:creationId xmlns:p14="http://schemas.microsoft.com/office/powerpoint/2010/main" val="2604023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28C5E-B5C8-9759-7E38-8887103F868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867F0380-3F33-0148-A21D-497CE3DA50B0}"/>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C9A94D8-CBD0-A72B-50C8-E5808095CF87}"/>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B823ED55-D2D9-7D3E-8F82-4B8135CC0571}"/>
              </a:ext>
            </a:extLst>
          </p:cNvPr>
          <p:cNvSpPr>
            <a:spLocks noGrp="1"/>
          </p:cNvSpPr>
          <p:nvPr>
            <p:ph type="sldNum" sz="quarter" idx="10"/>
          </p:nvPr>
        </p:nvSpPr>
        <p:spPr/>
        <p:txBody>
          <a:bodyPr/>
          <a:lstStyle/>
          <a:p>
            <a:fld id="{F2117294-C1D6-4163-95D3-0CB7D4D75D00}" type="slidenum">
              <a:rPr lang="ru-RU" smtClean="0"/>
              <a:t>26</a:t>
            </a:fld>
            <a:endParaRPr lang="ru-RU"/>
          </a:p>
        </p:txBody>
      </p:sp>
    </p:spTree>
    <p:extLst>
      <p:ext uri="{BB962C8B-B14F-4D97-AF65-F5344CB8AC3E}">
        <p14:creationId xmlns:p14="http://schemas.microsoft.com/office/powerpoint/2010/main" val="3800264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50F66-F6A9-4114-5B67-9C7366731CA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6CC1BEC-6329-99A4-45A7-7E44421CAFF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8E306712-3106-BE02-C956-3EDEE47716C9}"/>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9E4092F9-D326-886B-13F3-D82494900ABD}"/>
              </a:ext>
            </a:extLst>
          </p:cNvPr>
          <p:cNvSpPr>
            <a:spLocks noGrp="1"/>
          </p:cNvSpPr>
          <p:nvPr>
            <p:ph type="sldNum" sz="quarter" idx="10"/>
          </p:nvPr>
        </p:nvSpPr>
        <p:spPr/>
        <p:txBody>
          <a:bodyPr/>
          <a:lstStyle/>
          <a:p>
            <a:fld id="{F2117294-C1D6-4163-95D3-0CB7D4D75D00}" type="slidenum">
              <a:rPr lang="ru-RU" smtClean="0"/>
              <a:t>27</a:t>
            </a:fld>
            <a:endParaRPr lang="ru-RU"/>
          </a:p>
        </p:txBody>
      </p:sp>
    </p:spTree>
    <p:extLst>
      <p:ext uri="{BB962C8B-B14F-4D97-AF65-F5344CB8AC3E}">
        <p14:creationId xmlns:p14="http://schemas.microsoft.com/office/powerpoint/2010/main" val="3598057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F43D9-D59B-E97F-B197-B29A90BB7F6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0E17493A-167C-E5D2-659F-3335DCA7D0BA}"/>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244C1F8-149F-F116-A5D3-C62569188709}"/>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609E8A01-B7A4-2390-EB25-7BB7DF1EF2A2}"/>
              </a:ext>
            </a:extLst>
          </p:cNvPr>
          <p:cNvSpPr>
            <a:spLocks noGrp="1"/>
          </p:cNvSpPr>
          <p:nvPr>
            <p:ph type="sldNum" sz="quarter" idx="10"/>
          </p:nvPr>
        </p:nvSpPr>
        <p:spPr/>
        <p:txBody>
          <a:bodyPr/>
          <a:lstStyle/>
          <a:p>
            <a:fld id="{F2117294-C1D6-4163-95D3-0CB7D4D75D00}" type="slidenum">
              <a:rPr lang="ru-RU" smtClean="0"/>
              <a:t>28</a:t>
            </a:fld>
            <a:endParaRPr lang="ru-RU"/>
          </a:p>
        </p:txBody>
      </p:sp>
    </p:spTree>
    <p:extLst>
      <p:ext uri="{BB962C8B-B14F-4D97-AF65-F5344CB8AC3E}">
        <p14:creationId xmlns:p14="http://schemas.microsoft.com/office/powerpoint/2010/main" val="1642189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A9D25-0F72-1DF5-0B0E-37735AEF9AB4}"/>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C4EF388D-C1E6-F433-F2B4-E6E3BA920783}"/>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774F1991-5B62-21E7-7A4A-0640EE3D4FE3}"/>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B99AA4DB-B611-EFF6-C9D7-1EFCF58467BD}"/>
              </a:ext>
            </a:extLst>
          </p:cNvPr>
          <p:cNvSpPr>
            <a:spLocks noGrp="1"/>
          </p:cNvSpPr>
          <p:nvPr>
            <p:ph type="sldNum" sz="quarter" idx="10"/>
          </p:nvPr>
        </p:nvSpPr>
        <p:spPr/>
        <p:txBody>
          <a:bodyPr/>
          <a:lstStyle/>
          <a:p>
            <a:fld id="{F2117294-C1D6-4163-95D3-0CB7D4D75D00}" type="slidenum">
              <a:rPr lang="ru-RU" smtClean="0"/>
              <a:t>29</a:t>
            </a:fld>
            <a:endParaRPr lang="ru-RU"/>
          </a:p>
        </p:txBody>
      </p:sp>
    </p:spTree>
    <p:extLst>
      <p:ext uri="{BB962C8B-B14F-4D97-AF65-F5344CB8AC3E}">
        <p14:creationId xmlns:p14="http://schemas.microsoft.com/office/powerpoint/2010/main" val="313116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6DA11-320D-3305-266E-166DE469045E}"/>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EDD1681-3B73-EC07-1DEB-295864CE8247}"/>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B96258A-B453-BA48-4101-DE4AAB9304E1}"/>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46C7A457-799A-EDB9-EBB8-64F4C6992CB2}"/>
              </a:ext>
            </a:extLst>
          </p:cNvPr>
          <p:cNvSpPr>
            <a:spLocks noGrp="1"/>
          </p:cNvSpPr>
          <p:nvPr>
            <p:ph type="sldNum" sz="quarter" idx="10"/>
          </p:nvPr>
        </p:nvSpPr>
        <p:spPr/>
        <p:txBody>
          <a:bodyPr/>
          <a:lstStyle/>
          <a:p>
            <a:fld id="{F2117294-C1D6-4163-95D3-0CB7D4D75D00}" type="slidenum">
              <a:rPr lang="ru-RU" smtClean="0"/>
              <a:t>3</a:t>
            </a:fld>
            <a:endParaRPr lang="ru-RU"/>
          </a:p>
        </p:txBody>
      </p:sp>
    </p:spTree>
    <p:extLst>
      <p:ext uri="{BB962C8B-B14F-4D97-AF65-F5344CB8AC3E}">
        <p14:creationId xmlns:p14="http://schemas.microsoft.com/office/powerpoint/2010/main" val="738688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601DD-89AC-B124-2FE9-12E7600AE964}"/>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D533FE09-080E-564A-D1EF-A9FD0221299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9B9B3969-0EBC-B30E-E5A7-A122A4F00DC7}"/>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191184C7-AC09-A783-571B-38329FF2FB46}"/>
              </a:ext>
            </a:extLst>
          </p:cNvPr>
          <p:cNvSpPr>
            <a:spLocks noGrp="1"/>
          </p:cNvSpPr>
          <p:nvPr>
            <p:ph type="sldNum" sz="quarter" idx="10"/>
          </p:nvPr>
        </p:nvSpPr>
        <p:spPr/>
        <p:txBody>
          <a:bodyPr/>
          <a:lstStyle/>
          <a:p>
            <a:fld id="{F2117294-C1D6-4163-95D3-0CB7D4D75D00}" type="slidenum">
              <a:rPr lang="ru-RU" smtClean="0"/>
              <a:t>30</a:t>
            </a:fld>
            <a:endParaRPr lang="ru-RU"/>
          </a:p>
        </p:txBody>
      </p:sp>
    </p:spTree>
    <p:extLst>
      <p:ext uri="{BB962C8B-B14F-4D97-AF65-F5344CB8AC3E}">
        <p14:creationId xmlns:p14="http://schemas.microsoft.com/office/powerpoint/2010/main" val="2012070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7DC04-3D94-DCCD-5ED0-92E2AB645B2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CBFF8EE-8EAC-177D-360F-D42D32F0EFA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9322631-64B4-64D0-3347-02FF52AE399D}"/>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8DF60877-A5CB-579F-830F-232A0B298F5F}"/>
              </a:ext>
            </a:extLst>
          </p:cNvPr>
          <p:cNvSpPr>
            <a:spLocks noGrp="1"/>
          </p:cNvSpPr>
          <p:nvPr>
            <p:ph type="sldNum" sz="quarter" idx="10"/>
          </p:nvPr>
        </p:nvSpPr>
        <p:spPr/>
        <p:txBody>
          <a:bodyPr/>
          <a:lstStyle/>
          <a:p>
            <a:fld id="{F2117294-C1D6-4163-95D3-0CB7D4D75D00}" type="slidenum">
              <a:rPr lang="ru-RU" smtClean="0"/>
              <a:t>31</a:t>
            </a:fld>
            <a:endParaRPr lang="ru-RU"/>
          </a:p>
        </p:txBody>
      </p:sp>
    </p:spTree>
    <p:extLst>
      <p:ext uri="{BB962C8B-B14F-4D97-AF65-F5344CB8AC3E}">
        <p14:creationId xmlns:p14="http://schemas.microsoft.com/office/powerpoint/2010/main" val="4130380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3C836-54A4-DE30-ADD3-66FE6E9DC2E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A4BAD8E-4123-28C7-5193-E3AA61BB0FB7}"/>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D5871BC-6F2C-395C-4A77-3731620849B4}"/>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3F26F1BA-F188-66FC-DEAA-238BE8945E74}"/>
              </a:ext>
            </a:extLst>
          </p:cNvPr>
          <p:cNvSpPr>
            <a:spLocks noGrp="1"/>
          </p:cNvSpPr>
          <p:nvPr>
            <p:ph type="sldNum" sz="quarter" idx="10"/>
          </p:nvPr>
        </p:nvSpPr>
        <p:spPr/>
        <p:txBody>
          <a:bodyPr/>
          <a:lstStyle/>
          <a:p>
            <a:fld id="{F2117294-C1D6-4163-95D3-0CB7D4D75D00}" type="slidenum">
              <a:rPr lang="ru-RU" smtClean="0"/>
              <a:t>32</a:t>
            </a:fld>
            <a:endParaRPr lang="ru-RU"/>
          </a:p>
        </p:txBody>
      </p:sp>
    </p:spTree>
    <p:extLst>
      <p:ext uri="{BB962C8B-B14F-4D97-AF65-F5344CB8AC3E}">
        <p14:creationId xmlns:p14="http://schemas.microsoft.com/office/powerpoint/2010/main" val="706465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40F19-47DA-E5C5-726F-811AC45C759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DED29E75-5516-3D63-4C9D-7D360627F33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4C4837D-A80A-845D-7466-C888B435905A}"/>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AA507270-FB7D-FA7A-C80B-F0FF37C399C2}"/>
              </a:ext>
            </a:extLst>
          </p:cNvPr>
          <p:cNvSpPr>
            <a:spLocks noGrp="1"/>
          </p:cNvSpPr>
          <p:nvPr>
            <p:ph type="sldNum" sz="quarter" idx="10"/>
          </p:nvPr>
        </p:nvSpPr>
        <p:spPr/>
        <p:txBody>
          <a:bodyPr/>
          <a:lstStyle/>
          <a:p>
            <a:fld id="{F2117294-C1D6-4163-95D3-0CB7D4D75D00}" type="slidenum">
              <a:rPr lang="ru-RU" smtClean="0"/>
              <a:t>33</a:t>
            </a:fld>
            <a:endParaRPr lang="ru-RU"/>
          </a:p>
        </p:txBody>
      </p:sp>
    </p:spTree>
    <p:extLst>
      <p:ext uri="{BB962C8B-B14F-4D97-AF65-F5344CB8AC3E}">
        <p14:creationId xmlns:p14="http://schemas.microsoft.com/office/powerpoint/2010/main" val="2324497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D967E-811D-323A-9B91-567A6A286DB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AB291F30-1006-E046-20E7-A36D7F35320E}"/>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27CC85FB-D807-76B9-C2CA-6B99F5614184}"/>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6ED54D6E-9E82-A455-4282-26694455F85A}"/>
              </a:ext>
            </a:extLst>
          </p:cNvPr>
          <p:cNvSpPr>
            <a:spLocks noGrp="1"/>
          </p:cNvSpPr>
          <p:nvPr>
            <p:ph type="sldNum" sz="quarter" idx="10"/>
          </p:nvPr>
        </p:nvSpPr>
        <p:spPr/>
        <p:txBody>
          <a:bodyPr/>
          <a:lstStyle/>
          <a:p>
            <a:fld id="{F2117294-C1D6-4163-95D3-0CB7D4D75D00}" type="slidenum">
              <a:rPr lang="ru-RU" smtClean="0"/>
              <a:t>34</a:t>
            </a:fld>
            <a:endParaRPr lang="ru-RU"/>
          </a:p>
        </p:txBody>
      </p:sp>
    </p:spTree>
    <p:extLst>
      <p:ext uri="{BB962C8B-B14F-4D97-AF65-F5344CB8AC3E}">
        <p14:creationId xmlns:p14="http://schemas.microsoft.com/office/powerpoint/2010/main" val="3694618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9AF04-BD58-24FB-86D8-87A2A807857F}"/>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BB0DC0F-1FC9-3605-D194-9F930DE24EE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B8CCCCD-693C-55A9-EEC8-BE28B67B88EE}"/>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7DDF82CE-3AFA-4BEE-500A-AA5AA595ACFD}"/>
              </a:ext>
            </a:extLst>
          </p:cNvPr>
          <p:cNvSpPr>
            <a:spLocks noGrp="1"/>
          </p:cNvSpPr>
          <p:nvPr>
            <p:ph type="sldNum" sz="quarter" idx="10"/>
          </p:nvPr>
        </p:nvSpPr>
        <p:spPr/>
        <p:txBody>
          <a:bodyPr/>
          <a:lstStyle/>
          <a:p>
            <a:fld id="{F2117294-C1D6-4163-95D3-0CB7D4D75D00}" type="slidenum">
              <a:rPr lang="ru-RU" smtClean="0"/>
              <a:t>35</a:t>
            </a:fld>
            <a:endParaRPr lang="ru-RU"/>
          </a:p>
        </p:txBody>
      </p:sp>
    </p:spTree>
    <p:extLst>
      <p:ext uri="{BB962C8B-B14F-4D97-AF65-F5344CB8AC3E}">
        <p14:creationId xmlns:p14="http://schemas.microsoft.com/office/powerpoint/2010/main" val="3552800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22545-EB40-04C5-5360-6D1FFBD87FC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45E0C48D-29D3-0C4D-3539-F1C74AAF809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8996D388-10B8-E98E-D60E-9E92901C3739}"/>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92630DD5-3D58-EFD4-BEBA-AC6FA705256E}"/>
              </a:ext>
            </a:extLst>
          </p:cNvPr>
          <p:cNvSpPr>
            <a:spLocks noGrp="1"/>
          </p:cNvSpPr>
          <p:nvPr>
            <p:ph type="sldNum" sz="quarter" idx="10"/>
          </p:nvPr>
        </p:nvSpPr>
        <p:spPr/>
        <p:txBody>
          <a:bodyPr/>
          <a:lstStyle/>
          <a:p>
            <a:fld id="{F2117294-C1D6-4163-95D3-0CB7D4D75D00}" type="slidenum">
              <a:rPr lang="ru-RU" smtClean="0"/>
              <a:t>36</a:t>
            </a:fld>
            <a:endParaRPr lang="ru-RU"/>
          </a:p>
        </p:txBody>
      </p:sp>
    </p:spTree>
    <p:extLst>
      <p:ext uri="{BB962C8B-B14F-4D97-AF65-F5344CB8AC3E}">
        <p14:creationId xmlns:p14="http://schemas.microsoft.com/office/powerpoint/2010/main" val="1716736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F3425-AF32-ADA3-F4EE-F5CB32E9286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A6A37026-CE84-9AB2-2CB0-06D3A821FE3A}"/>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FE4ED9EB-5969-1459-B33A-6CE414D8B035}"/>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E00B21F4-C1D8-E681-A0AA-56B653C42B0A}"/>
              </a:ext>
            </a:extLst>
          </p:cNvPr>
          <p:cNvSpPr>
            <a:spLocks noGrp="1"/>
          </p:cNvSpPr>
          <p:nvPr>
            <p:ph type="sldNum" sz="quarter" idx="10"/>
          </p:nvPr>
        </p:nvSpPr>
        <p:spPr/>
        <p:txBody>
          <a:bodyPr/>
          <a:lstStyle/>
          <a:p>
            <a:fld id="{F2117294-C1D6-4163-95D3-0CB7D4D75D00}" type="slidenum">
              <a:rPr lang="ru-RU" smtClean="0"/>
              <a:t>37</a:t>
            </a:fld>
            <a:endParaRPr lang="ru-RU"/>
          </a:p>
        </p:txBody>
      </p:sp>
    </p:spTree>
    <p:extLst>
      <p:ext uri="{BB962C8B-B14F-4D97-AF65-F5344CB8AC3E}">
        <p14:creationId xmlns:p14="http://schemas.microsoft.com/office/powerpoint/2010/main" val="229894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50ED5-5DDA-89CF-50F1-CF231B62AB3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316657F6-BDF5-FD79-F669-2617218CFE3F}"/>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7CEBC436-18BA-DB8E-8C35-08AF2BAC03CC}"/>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FCE6C0A2-A46A-98F9-72A7-A2B2777E002B}"/>
              </a:ext>
            </a:extLst>
          </p:cNvPr>
          <p:cNvSpPr>
            <a:spLocks noGrp="1"/>
          </p:cNvSpPr>
          <p:nvPr>
            <p:ph type="sldNum" sz="quarter" idx="10"/>
          </p:nvPr>
        </p:nvSpPr>
        <p:spPr/>
        <p:txBody>
          <a:bodyPr/>
          <a:lstStyle/>
          <a:p>
            <a:fld id="{F2117294-C1D6-4163-95D3-0CB7D4D75D00}" type="slidenum">
              <a:rPr lang="ru-RU" smtClean="0"/>
              <a:t>38</a:t>
            </a:fld>
            <a:endParaRPr lang="ru-RU"/>
          </a:p>
        </p:txBody>
      </p:sp>
    </p:spTree>
    <p:extLst>
      <p:ext uri="{BB962C8B-B14F-4D97-AF65-F5344CB8AC3E}">
        <p14:creationId xmlns:p14="http://schemas.microsoft.com/office/powerpoint/2010/main" val="4168640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2117294-C1D6-4163-95D3-0CB7D4D75D00}" type="slidenum">
              <a:rPr lang="ru-RU" smtClean="0"/>
              <a:t>39</a:t>
            </a:fld>
            <a:endParaRPr lang="ru-RU"/>
          </a:p>
        </p:txBody>
      </p:sp>
    </p:spTree>
    <p:extLst>
      <p:ext uri="{BB962C8B-B14F-4D97-AF65-F5344CB8AC3E}">
        <p14:creationId xmlns:p14="http://schemas.microsoft.com/office/powerpoint/2010/main" val="3608990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1D4F6-DCF0-6D53-769B-8BD145B560A1}"/>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427079AD-0DB2-F2F5-62D6-7580503CA07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2DD013F3-FE9B-B5FF-7532-0969B6FC7C16}"/>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BD5CDA84-2930-A0FF-EF7E-3733753DC87F}"/>
              </a:ext>
            </a:extLst>
          </p:cNvPr>
          <p:cNvSpPr>
            <a:spLocks noGrp="1"/>
          </p:cNvSpPr>
          <p:nvPr>
            <p:ph type="sldNum" sz="quarter" idx="10"/>
          </p:nvPr>
        </p:nvSpPr>
        <p:spPr/>
        <p:txBody>
          <a:bodyPr/>
          <a:lstStyle/>
          <a:p>
            <a:fld id="{F2117294-C1D6-4163-95D3-0CB7D4D75D00}" type="slidenum">
              <a:rPr lang="ru-RU" smtClean="0"/>
              <a:t>4</a:t>
            </a:fld>
            <a:endParaRPr lang="ru-RU"/>
          </a:p>
        </p:txBody>
      </p:sp>
    </p:spTree>
    <p:extLst>
      <p:ext uri="{BB962C8B-B14F-4D97-AF65-F5344CB8AC3E}">
        <p14:creationId xmlns:p14="http://schemas.microsoft.com/office/powerpoint/2010/main" val="1066211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BEE81-9D2E-AB94-5487-93D5083CD43B}"/>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0E90A9F3-3973-1519-D61A-1EFEF818BB55}"/>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E700D29D-1B78-1C6F-2A7C-AA0B053F288B}"/>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B71247BD-00FF-608B-4B8A-C80E7024E873}"/>
              </a:ext>
            </a:extLst>
          </p:cNvPr>
          <p:cNvSpPr>
            <a:spLocks noGrp="1"/>
          </p:cNvSpPr>
          <p:nvPr>
            <p:ph type="sldNum" sz="quarter" idx="10"/>
          </p:nvPr>
        </p:nvSpPr>
        <p:spPr/>
        <p:txBody>
          <a:bodyPr/>
          <a:lstStyle/>
          <a:p>
            <a:fld id="{F2117294-C1D6-4163-95D3-0CB7D4D75D00}" type="slidenum">
              <a:rPr lang="ru-RU" smtClean="0"/>
              <a:t>5</a:t>
            </a:fld>
            <a:endParaRPr lang="ru-RU"/>
          </a:p>
        </p:txBody>
      </p:sp>
    </p:spTree>
    <p:extLst>
      <p:ext uri="{BB962C8B-B14F-4D97-AF65-F5344CB8AC3E}">
        <p14:creationId xmlns:p14="http://schemas.microsoft.com/office/powerpoint/2010/main" val="209079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9F1B0-91B9-A176-245A-76ED3111F55A}"/>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E9584D9C-3550-DFD6-5B49-AB8F1866D557}"/>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E4DCBF3-256E-A66E-0002-82848EB3F419}"/>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7D3A8FF4-2DB7-A67B-8D69-583B2FBD95B6}"/>
              </a:ext>
            </a:extLst>
          </p:cNvPr>
          <p:cNvSpPr>
            <a:spLocks noGrp="1"/>
          </p:cNvSpPr>
          <p:nvPr>
            <p:ph type="sldNum" sz="quarter" idx="10"/>
          </p:nvPr>
        </p:nvSpPr>
        <p:spPr/>
        <p:txBody>
          <a:bodyPr/>
          <a:lstStyle/>
          <a:p>
            <a:fld id="{F2117294-C1D6-4163-95D3-0CB7D4D75D00}" type="slidenum">
              <a:rPr lang="ru-RU" smtClean="0"/>
              <a:t>6</a:t>
            </a:fld>
            <a:endParaRPr lang="ru-RU"/>
          </a:p>
        </p:txBody>
      </p:sp>
    </p:spTree>
    <p:extLst>
      <p:ext uri="{BB962C8B-B14F-4D97-AF65-F5344CB8AC3E}">
        <p14:creationId xmlns:p14="http://schemas.microsoft.com/office/powerpoint/2010/main" val="207958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6736A-7C04-F72C-7726-B220D85F3A9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EC813D21-17CB-FDEA-DECE-0FB5F233681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652F69A-F0EE-55AD-1310-B2A589DC73BC}"/>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274A272A-9946-53B8-71E8-96C8957ECE0A}"/>
              </a:ext>
            </a:extLst>
          </p:cNvPr>
          <p:cNvSpPr>
            <a:spLocks noGrp="1"/>
          </p:cNvSpPr>
          <p:nvPr>
            <p:ph type="sldNum" sz="quarter" idx="10"/>
          </p:nvPr>
        </p:nvSpPr>
        <p:spPr/>
        <p:txBody>
          <a:bodyPr/>
          <a:lstStyle/>
          <a:p>
            <a:fld id="{F2117294-C1D6-4163-95D3-0CB7D4D75D00}" type="slidenum">
              <a:rPr lang="ru-RU" smtClean="0"/>
              <a:t>7</a:t>
            </a:fld>
            <a:endParaRPr lang="ru-RU"/>
          </a:p>
        </p:txBody>
      </p:sp>
    </p:spTree>
    <p:extLst>
      <p:ext uri="{BB962C8B-B14F-4D97-AF65-F5344CB8AC3E}">
        <p14:creationId xmlns:p14="http://schemas.microsoft.com/office/powerpoint/2010/main" val="3705283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DE5EF-8DBA-907B-7689-F8B27C36A13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E95CC7E2-1AC3-C5D8-B6C8-233C2B7BD84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8EFC334-A8C4-106A-7D44-EA12EBB88BD1}"/>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2A75998D-BE73-EB90-BD79-139F26F037D7}"/>
              </a:ext>
            </a:extLst>
          </p:cNvPr>
          <p:cNvSpPr>
            <a:spLocks noGrp="1"/>
          </p:cNvSpPr>
          <p:nvPr>
            <p:ph type="sldNum" sz="quarter" idx="10"/>
          </p:nvPr>
        </p:nvSpPr>
        <p:spPr/>
        <p:txBody>
          <a:bodyPr/>
          <a:lstStyle/>
          <a:p>
            <a:fld id="{F2117294-C1D6-4163-95D3-0CB7D4D75D00}" type="slidenum">
              <a:rPr lang="ru-RU" smtClean="0"/>
              <a:t>8</a:t>
            </a:fld>
            <a:endParaRPr lang="ru-RU"/>
          </a:p>
        </p:txBody>
      </p:sp>
    </p:spTree>
    <p:extLst>
      <p:ext uri="{BB962C8B-B14F-4D97-AF65-F5344CB8AC3E}">
        <p14:creationId xmlns:p14="http://schemas.microsoft.com/office/powerpoint/2010/main" val="300139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3F52F-4C5F-1CF7-EA1F-DDC05EFD1FA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C02276A4-2341-23BC-077D-F82589E24EA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CE3566E-29DA-40BB-371F-F2F208641ADE}"/>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5D055E46-B5D2-D03E-5F93-F1E41DF8B74B}"/>
              </a:ext>
            </a:extLst>
          </p:cNvPr>
          <p:cNvSpPr>
            <a:spLocks noGrp="1"/>
          </p:cNvSpPr>
          <p:nvPr>
            <p:ph type="sldNum" sz="quarter" idx="10"/>
          </p:nvPr>
        </p:nvSpPr>
        <p:spPr/>
        <p:txBody>
          <a:bodyPr/>
          <a:lstStyle/>
          <a:p>
            <a:fld id="{F2117294-C1D6-4163-95D3-0CB7D4D75D00}" type="slidenum">
              <a:rPr lang="ru-RU" smtClean="0"/>
              <a:t>9</a:t>
            </a:fld>
            <a:endParaRPr lang="ru-RU"/>
          </a:p>
        </p:txBody>
      </p:sp>
    </p:spTree>
    <p:extLst>
      <p:ext uri="{BB962C8B-B14F-4D97-AF65-F5344CB8AC3E}">
        <p14:creationId xmlns:p14="http://schemas.microsoft.com/office/powerpoint/2010/main" val="2244540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6178C3A-C1C6-4C77-A6F8-0D0041E101A2}" type="datetimeFigureOut">
              <a:rPr lang="ru-RU" smtClean="0"/>
              <a:t>13.04.2026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6974EC-074B-496B-BCA2-311EA1DE4E2E}" type="slidenum">
              <a:rPr lang="ru-RU" smtClean="0"/>
              <a:t>‹#›</a:t>
            </a:fld>
            <a:endParaRPr lang="ru-RU"/>
          </a:p>
        </p:txBody>
      </p:sp>
    </p:spTree>
    <p:extLst>
      <p:ext uri="{BB962C8B-B14F-4D97-AF65-F5344CB8AC3E}">
        <p14:creationId xmlns:p14="http://schemas.microsoft.com/office/powerpoint/2010/main" val="200887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178C3A-C1C6-4C77-A6F8-0D0041E101A2}" type="datetimeFigureOut">
              <a:rPr lang="ru-RU" smtClean="0"/>
              <a:t>13.04.2026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6974EC-074B-496B-BCA2-311EA1DE4E2E}" type="slidenum">
              <a:rPr lang="ru-RU" smtClean="0"/>
              <a:t>‹#›</a:t>
            </a:fld>
            <a:endParaRPr lang="ru-RU"/>
          </a:p>
        </p:txBody>
      </p:sp>
    </p:spTree>
    <p:extLst>
      <p:ext uri="{BB962C8B-B14F-4D97-AF65-F5344CB8AC3E}">
        <p14:creationId xmlns:p14="http://schemas.microsoft.com/office/powerpoint/2010/main" val="815025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178C3A-C1C6-4C77-A6F8-0D0041E101A2}" type="datetimeFigureOut">
              <a:rPr lang="ru-RU" smtClean="0"/>
              <a:t>13.04.2026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6974EC-074B-496B-BCA2-311EA1DE4E2E}" type="slidenum">
              <a:rPr lang="ru-RU" smtClean="0"/>
              <a:t>‹#›</a:t>
            </a:fld>
            <a:endParaRPr lang="ru-RU"/>
          </a:p>
        </p:txBody>
      </p:sp>
    </p:spTree>
    <p:extLst>
      <p:ext uri="{BB962C8B-B14F-4D97-AF65-F5344CB8AC3E}">
        <p14:creationId xmlns:p14="http://schemas.microsoft.com/office/powerpoint/2010/main" val="1219503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178C3A-C1C6-4C77-A6F8-0D0041E101A2}" type="datetimeFigureOut">
              <a:rPr lang="ru-RU" smtClean="0"/>
              <a:t>13.04.2026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6974EC-074B-496B-BCA2-311EA1DE4E2E}" type="slidenum">
              <a:rPr lang="ru-RU" smtClean="0"/>
              <a:t>‹#›</a:t>
            </a:fld>
            <a:endParaRPr lang="ru-RU"/>
          </a:p>
        </p:txBody>
      </p:sp>
    </p:spTree>
    <p:extLst>
      <p:ext uri="{BB962C8B-B14F-4D97-AF65-F5344CB8AC3E}">
        <p14:creationId xmlns:p14="http://schemas.microsoft.com/office/powerpoint/2010/main" val="242340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6178C3A-C1C6-4C77-A6F8-0D0041E101A2}" type="datetimeFigureOut">
              <a:rPr lang="ru-RU" smtClean="0"/>
              <a:t>13.04.2026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6974EC-074B-496B-BCA2-311EA1DE4E2E}" type="slidenum">
              <a:rPr lang="ru-RU" smtClean="0"/>
              <a:t>‹#›</a:t>
            </a:fld>
            <a:endParaRPr lang="ru-RU"/>
          </a:p>
        </p:txBody>
      </p:sp>
    </p:spTree>
    <p:extLst>
      <p:ext uri="{BB962C8B-B14F-4D97-AF65-F5344CB8AC3E}">
        <p14:creationId xmlns:p14="http://schemas.microsoft.com/office/powerpoint/2010/main" val="2036876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6178C3A-C1C6-4C77-A6F8-0D0041E101A2}" type="datetimeFigureOut">
              <a:rPr lang="ru-RU" smtClean="0"/>
              <a:t>13.04.2026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6974EC-074B-496B-BCA2-311EA1DE4E2E}" type="slidenum">
              <a:rPr lang="ru-RU" smtClean="0"/>
              <a:t>‹#›</a:t>
            </a:fld>
            <a:endParaRPr lang="ru-RU"/>
          </a:p>
        </p:txBody>
      </p:sp>
    </p:spTree>
    <p:extLst>
      <p:ext uri="{BB962C8B-B14F-4D97-AF65-F5344CB8AC3E}">
        <p14:creationId xmlns:p14="http://schemas.microsoft.com/office/powerpoint/2010/main" val="2368336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6178C3A-C1C6-4C77-A6F8-0D0041E101A2}" type="datetimeFigureOut">
              <a:rPr lang="ru-RU" smtClean="0"/>
              <a:t>13.04.2026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E6974EC-074B-496B-BCA2-311EA1DE4E2E}" type="slidenum">
              <a:rPr lang="ru-RU" smtClean="0"/>
              <a:t>‹#›</a:t>
            </a:fld>
            <a:endParaRPr lang="ru-RU"/>
          </a:p>
        </p:txBody>
      </p:sp>
    </p:spTree>
    <p:extLst>
      <p:ext uri="{BB962C8B-B14F-4D97-AF65-F5344CB8AC3E}">
        <p14:creationId xmlns:p14="http://schemas.microsoft.com/office/powerpoint/2010/main" val="1783052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6178C3A-C1C6-4C77-A6F8-0D0041E101A2}" type="datetimeFigureOut">
              <a:rPr lang="ru-RU" smtClean="0"/>
              <a:t>13.04.2026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E6974EC-074B-496B-BCA2-311EA1DE4E2E}" type="slidenum">
              <a:rPr lang="ru-RU" smtClean="0"/>
              <a:t>‹#›</a:t>
            </a:fld>
            <a:endParaRPr lang="ru-RU"/>
          </a:p>
        </p:txBody>
      </p:sp>
    </p:spTree>
    <p:extLst>
      <p:ext uri="{BB962C8B-B14F-4D97-AF65-F5344CB8AC3E}">
        <p14:creationId xmlns:p14="http://schemas.microsoft.com/office/powerpoint/2010/main" val="1380189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6178C3A-C1C6-4C77-A6F8-0D0041E101A2}" type="datetimeFigureOut">
              <a:rPr lang="ru-RU" smtClean="0"/>
              <a:t>13.04.2026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E6974EC-074B-496B-BCA2-311EA1DE4E2E}" type="slidenum">
              <a:rPr lang="ru-RU" smtClean="0"/>
              <a:t>‹#›</a:t>
            </a:fld>
            <a:endParaRPr lang="ru-RU"/>
          </a:p>
        </p:txBody>
      </p:sp>
    </p:spTree>
    <p:extLst>
      <p:ext uri="{BB962C8B-B14F-4D97-AF65-F5344CB8AC3E}">
        <p14:creationId xmlns:p14="http://schemas.microsoft.com/office/powerpoint/2010/main" val="4206943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6178C3A-C1C6-4C77-A6F8-0D0041E101A2}" type="datetimeFigureOut">
              <a:rPr lang="ru-RU" smtClean="0"/>
              <a:t>13.04.2026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6974EC-074B-496B-BCA2-311EA1DE4E2E}" type="slidenum">
              <a:rPr lang="ru-RU" smtClean="0"/>
              <a:t>‹#›</a:t>
            </a:fld>
            <a:endParaRPr lang="ru-RU"/>
          </a:p>
        </p:txBody>
      </p:sp>
    </p:spTree>
    <p:extLst>
      <p:ext uri="{BB962C8B-B14F-4D97-AF65-F5344CB8AC3E}">
        <p14:creationId xmlns:p14="http://schemas.microsoft.com/office/powerpoint/2010/main" val="503783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6178C3A-C1C6-4C77-A6F8-0D0041E101A2}" type="datetimeFigureOut">
              <a:rPr lang="ru-RU" smtClean="0"/>
              <a:t>13.04.2026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6974EC-074B-496B-BCA2-311EA1DE4E2E}" type="slidenum">
              <a:rPr lang="ru-RU" smtClean="0"/>
              <a:t>‹#›</a:t>
            </a:fld>
            <a:endParaRPr lang="ru-RU"/>
          </a:p>
        </p:txBody>
      </p:sp>
    </p:spTree>
    <p:extLst>
      <p:ext uri="{BB962C8B-B14F-4D97-AF65-F5344CB8AC3E}">
        <p14:creationId xmlns:p14="http://schemas.microsoft.com/office/powerpoint/2010/main" val="2011556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178C3A-C1C6-4C77-A6F8-0D0041E101A2}" type="datetimeFigureOut">
              <a:rPr lang="ru-RU" smtClean="0"/>
              <a:t>13.04.2026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974EC-074B-496B-BCA2-311EA1DE4E2E}" type="slidenum">
              <a:rPr lang="ru-RU" smtClean="0"/>
              <a:t>‹#›</a:t>
            </a:fld>
            <a:endParaRPr lang="ru-RU"/>
          </a:p>
        </p:txBody>
      </p:sp>
    </p:spTree>
    <p:extLst>
      <p:ext uri="{BB962C8B-B14F-4D97-AF65-F5344CB8AC3E}">
        <p14:creationId xmlns:p14="http://schemas.microsoft.com/office/powerpoint/2010/main" val="3042178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hyperlink" Target="https://www.grsu.by/component/k2/item/50718-fotofakt-v-grgu-imeni-yanki-kupaly-proshel-festival-letnikh-vidov-sporta.html" TargetMode="External"/><Relationship Id="rId3" Type="http://schemas.openxmlformats.org/officeDocument/2006/relationships/image" Target="../media/image8.pn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3.jpeg"/><Relationship Id="rId5" Type="http://schemas.microsoft.com/office/2007/relationships/hdphoto" Target="../media/hdphoto4.wdp"/><Relationship Id="rId10" Type="http://schemas.openxmlformats.org/officeDocument/2006/relationships/image" Target="../media/image32.jpeg"/><Relationship Id="rId4" Type="http://schemas.openxmlformats.org/officeDocument/2006/relationships/image" Target="../media/image9.png"/><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8.pn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0742-kupalovtsy-proshli-obuchenie-po-okazaniyu-pervoj-pomoshchi.html"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grsu.by/component/k2/item/51639-kupalovskie-basketbolistki-stali-masterami-sporta-respubliki-belarus.html" TargetMode="External"/><Relationship Id="rId3" Type="http://schemas.openxmlformats.org/officeDocument/2006/relationships/image" Target="../media/image8.pn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8.pn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1693-ot-malyshej-do-vzroslykh-v-kupalovskom-universitete-sostoyalsya-konkurs-mama-papa-ya-sportivnaya-semya.html"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8.png"/><Relationship Id="rId7"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1869-kupalovtsy-sovershili-patrioticheskij-veloprobeg-ko-dnyu-narodnogo-edinstva.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8.png"/><Relationship Id="rId7"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1884-kupalovtsy-stali-prizerami-respublikanskogo-turistskogo-sleta-studentov-respublikanskoj-universiady.htm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8.pn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1902-kupalovtsy-prinyali-uchastie-v-zabege-probeg-edinstv.html"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8.pn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0.jpeg"/><Relationship Id="rId5" Type="http://schemas.microsoft.com/office/2007/relationships/hdphoto" Target="../media/hdphoto4.wdp"/><Relationship Id="rId10" Type="http://schemas.openxmlformats.org/officeDocument/2006/relationships/image" Target="../media/image49.jpeg"/><Relationship Id="rId4" Type="http://schemas.openxmlformats.org/officeDocument/2006/relationships/image" Target="../media/image9.png"/><Relationship Id="rId9"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8.png"/><Relationship Id="rId7"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10" Type="http://schemas.openxmlformats.org/officeDocument/2006/relationships/hyperlink" Target="https://www.grsu.by/component/k2/item/52848-v-grgu-imeni-yanki-kupaly-sostoyalas-vstrecha-s-legendarnym-sportsmenom-aleksandrom-karelinym.html" TargetMode="External"/><Relationship Id="rId4" Type="http://schemas.openxmlformats.org/officeDocument/2006/relationships/image" Target="../media/image9.png"/><Relationship Id="rId9"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8.png"/><Relationship Id="rId7"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10" Type="http://schemas.openxmlformats.org/officeDocument/2006/relationships/hyperlink" Target="https://www.grsu.by/component/k2/item/52936-kupalovtsy-vnov-na-pedestale-studenty-grgu-imeni-yanki-kupaly-prinyali-uchastie-v-spartakiade-soyuznogo-gosudarstva-sredi-studencheskoj-molodezhi.html" TargetMode="External"/><Relationship Id="rId4" Type="http://schemas.openxmlformats.org/officeDocument/2006/relationships/image" Target="../media/image9.png"/><Relationship Id="rId9" Type="http://schemas.openxmlformats.org/officeDocument/2006/relationships/image" Target="../media/image57.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10" Type="http://schemas.openxmlformats.org/officeDocument/2006/relationships/hyperlink" Target="https://www.grsu.by/component/k2/item/48826-zdorovyj-obraz-zhizni-na-pervom-meste-spartakiada-sredi-rabotnikov-grgu-imeni-yanki-kupaly.html" TargetMode="External"/><Relationship Id="rId4" Type="http://schemas.openxmlformats.org/officeDocument/2006/relationships/image" Target="../media/image9.pn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8.png"/><Relationship Id="rId7"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10" Type="http://schemas.openxmlformats.org/officeDocument/2006/relationships/hyperlink" Target="https://www.grsu.by/component/k2/item/53343-sportivnye-dostizheniya-i-gordost-kupalovskogo-universiteta-chestvovanie-luchshikh-sportsmenov.html" TargetMode="External"/><Relationship Id="rId4" Type="http://schemas.openxmlformats.org/officeDocument/2006/relationships/image" Target="../media/image9.png"/><Relationship Id="rId9" Type="http://schemas.openxmlformats.org/officeDocument/2006/relationships/image" Target="../media/image60.jpeg"/></Relationships>
</file>

<file path=ppt/slides/_rels/slide2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8.png"/><Relationship Id="rId7"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3486-v-grgu-imeni-yanki-kupaly-proshel-kross-ded-moross.html"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8.png"/><Relationship Id="rId7"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48945-greko-rimskaya-borba-v-grodno-pobeda-za-kupalovtsami.html"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8.png"/><Relationship Id="rId7"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49245-kupalovtsy-zavoevali-medali-na-mezhdunarodnykh-sorevnovaniyakh-po-pulevoj-strelbe-v-kazakhstane.html"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grsu.by/component/k2/item/49275-kupalovskij-legkoatlet-vyigral-zoloto-na-sorevnovaniyakh-v-moskve.html" TargetMode="External"/><Relationship Id="rId3" Type="http://schemas.openxmlformats.org/officeDocument/2006/relationships/image" Target="../media/image8.png"/><Relationship Id="rId7"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8.png"/><Relationship Id="rId7"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49379-belorusskaya-molodezh-na-vysote-kupalovtsy-v-sostave-sbornoj-best-pokorila-vsemirnyj-festival-v-sochi.html"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grsu.by/component/k2/item/50134-kupalovets-vyigral-serebro-chempionata-evropy-po-boksu.html" TargetMode="External"/><Relationship Id="rId3" Type="http://schemas.openxmlformats.org/officeDocument/2006/relationships/image" Target="../media/image8.png"/><Relationship Id="rId7"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hyperlink" Target="https://www.grsu.by/component/k2/item/50281-uspekhi-kupalovtsev-na-chempionate-respubliki-belarus-po-gandbolu.html" TargetMode="External"/><Relationship Id="rId3" Type="http://schemas.openxmlformats.org/officeDocument/2006/relationships/image" Target="../media/image8.png"/><Relationship Id="rId7"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8.png"/><Relationship Id="rId7"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0392-kommunalnik-grgu-serebryanyj-prizer-xxxiii-chempionata-respubliki-belarus-po-volejbolu-sredi-zhenskikh-komand-vysshej-ligi.html"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8.png"/><Relationship Id="rId7"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10" Type="http://schemas.openxmlformats.org/officeDocument/2006/relationships/hyperlink" Target="https://www.grsu.by/component/k2/item/50538-komanda-grgu-imeni-yanki-kupaly-chempion-respublikanskoj-studencheskoj-basketbolnoj-ligi-2024-sredi-zhenskikh-komand.html" TargetMode="External"/><Relationship Id="rId4" Type="http://schemas.openxmlformats.org/officeDocument/2006/relationships/image" Target="../media/image9.png"/><Relationship Id="rId9" Type="http://schemas.openxmlformats.org/officeDocument/2006/relationships/image" Target="../media/image76.jpeg"/></Relationships>
</file>

<file path=ppt/slides/_rels/slide3.xml.rels><?xml version="1.0" encoding="UTF-8" standalone="yes"?>
<Relationships xmlns="http://schemas.openxmlformats.org/package/2006/relationships"><Relationship Id="rId8" Type="http://schemas.openxmlformats.org/officeDocument/2006/relationships/hyperlink" Target="https://www.grsu.by/component/k2/item/49296-podarite-zhizn-stante-donorom-uzhe-segodnya.html" TargetMode="External"/><Relationship Id="rId3" Type="http://schemas.openxmlformats.org/officeDocument/2006/relationships/image" Target="../media/image8.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8.png"/><Relationship Id="rId7"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0622-13-zolotykh-5-serebryanykh-i-7-bronzovykh-kupalovy-vernulis-s-respublikanskoj-universiady-2023-2024-po-greble-na-bajdarkakh-i-kanoe.html"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8.png"/><Relationship Id="rId7"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10" Type="http://schemas.openxmlformats.org/officeDocument/2006/relationships/hyperlink" Target="https://www.grsu.by/component/k2/item/50658-zoloto-v-kopilku-kupalovtsy-pobediteli-respublikanskoj-universiady-po-basketbolu-3kh3-sredi-zhenskikh-komand.html" TargetMode="External"/><Relationship Id="rId4" Type="http://schemas.openxmlformats.org/officeDocument/2006/relationships/image" Target="../media/image9.png"/><Relationship Id="rId9" Type="http://schemas.openxmlformats.org/officeDocument/2006/relationships/image" Target="../media/image81.jpeg"/></Relationships>
</file>

<file path=ppt/slides/_rels/slide32.xml.rels><?xml version="1.0" encoding="UTF-8" standalone="yes"?>
<Relationships xmlns="http://schemas.openxmlformats.org/package/2006/relationships"><Relationship Id="rId8" Type="http://schemas.openxmlformats.org/officeDocument/2006/relationships/hyperlink" Target="https://www.grsu.by/component/k2/item/50788-kupalovtsy-na-pedestale-zabral-bronzu-i-vpisal-svoe-imya-v-sportivnuyu-istoriyu.html" TargetMode="External"/><Relationship Id="rId3" Type="http://schemas.openxmlformats.org/officeDocument/2006/relationships/image" Target="../media/image8.png"/><Relationship Id="rId7"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hyperlink" Target="https://www.grsu.by/component/k2/item/50854-kopilka-belorusskikh-sportsmenov-na-igrakh-briks-popolnilas.html" TargetMode="External"/><Relationship Id="rId5" Type="http://schemas.microsoft.com/office/2007/relationships/hdphoto" Target="../media/hdphoto4.wdp"/><Relationship Id="rId10" Type="http://schemas.openxmlformats.org/officeDocument/2006/relationships/hyperlink" Target="https://www.grsu.by/component/k2/item/50756-kupalovskij-tolkatel-yadra-vyigral-zoloto-igr-briks.html" TargetMode="External"/><Relationship Id="rId4" Type="http://schemas.openxmlformats.org/officeDocument/2006/relationships/image" Target="../media/image9.png"/><Relationship Id="rId9" Type="http://schemas.openxmlformats.org/officeDocument/2006/relationships/image" Target="../media/image83.jpeg"/></Relationships>
</file>

<file path=ppt/slides/_rels/slide33.xml.rels><?xml version="1.0" encoding="UTF-8" standalone="yes"?>
<Relationships xmlns="http://schemas.openxmlformats.org/package/2006/relationships"><Relationship Id="rId8" Type="http://schemas.openxmlformats.org/officeDocument/2006/relationships/hyperlink" Target="https://www.grsu.by/component/k2/item/51329-zhenskaya-sbornaya-komanda-grgu-imeni-yanki-kupaly-zavoevala-zolotuyu-medal-po-basketbolu-3kh3-na-mezhdunarodnykh-studencheskikh-igrakh.html" TargetMode="External"/><Relationship Id="rId3" Type="http://schemas.openxmlformats.org/officeDocument/2006/relationships/image" Target="../media/image8.png"/><Relationship Id="rId7"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10" Type="http://schemas.openxmlformats.org/officeDocument/2006/relationships/hyperlink" Target="https://www.grsu.by/component/k2/item/51316-studentka-grgu-imeni-yanki-kupaly-sredi-prishcherov-pervenspa-po-greble-na-bajdarkakh.html" TargetMode="External"/><Relationship Id="rId4" Type="http://schemas.openxmlformats.org/officeDocument/2006/relationships/image" Target="../media/image9.png"/><Relationship Id="rId9" Type="http://schemas.openxmlformats.org/officeDocument/2006/relationships/image" Target="../media/image85.jpeg"/></Relationships>
</file>

<file path=ppt/slides/_rels/slide3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png"/><Relationship Id="rId7"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2224-11-medalej-i-novoispechennye-mastera-sporta-rb-kupalovtsy-uspeshno-vystupili-na-respublikanskoj-universiade-po-borbe-volnoj.html"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grsu.by/component/k2/item/52268-kupalovtsy-predpochitayut-sovmeshchat-priyatnoe-s-poleznym-novye-medali-po-itogam-sorevnovanij-po-trejlu.html" TargetMode="External"/><Relationship Id="rId3" Type="http://schemas.openxmlformats.org/officeDocument/2006/relationships/image" Target="../media/image8.png"/><Relationship Id="rId7"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png"/><Relationship Id="rId7"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2290-sportsmeny-grgu-imeni-yanki-kupaly-vzyali-serebro-po-itogam-respublikanskoj-universiady-po-greko-rimskoj-borbe.html"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png"/><Relationship Id="rId7"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10" Type="http://schemas.openxmlformats.org/officeDocument/2006/relationships/hyperlink" Target="https://www.grsu.by/component/k2/item/52792-kupalovtsy-bronzovye-prizery-respublikanskoj-universiady-2023-2024.html" TargetMode="External"/><Relationship Id="rId4" Type="http://schemas.openxmlformats.org/officeDocument/2006/relationships/image" Target="../media/image9.png"/><Relationship Id="rId9" Type="http://schemas.openxmlformats.org/officeDocument/2006/relationships/image" Target="../media/image93.jpeg"/></Relationships>
</file>

<file path=ppt/slides/_rels/slide3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8.png"/><Relationship Id="rId7"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3516-kommunalnik-grgu-zavoeval-bronzu-na-kubke-belarusi-po-volejbolu.html"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12" Type="http://schemas.microsoft.com/office/2007/relationships/hdphoto" Target="../media/hdphoto5.wdp"/><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6.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49858-zdorovyj-obraz-zhizni-eto-modno-v-grgu-imeni-yanki-kupaly-proshli-meropriyatiya-priurochennye-k-vsemirnomu-dnyu-zdorovya.htm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0243-sotrudniki-grgu-imeni-yanki-kupaly-blistali-na-oblastnoj-spartakiade.html"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8.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0343-na-ffk-proshla-vi-mezhdunarodnaya-nauchno-prakticheskaya-konferentsiya-aktualnye-problemy-fizicheskogo-vospitaniya-i-sportivnoj-trenirovki.html"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hyperlink" Target="https://www.grsu.by/component/k2/item/50373-kupalovtsy-stali-uchastnikami-molodezhnogo-obrazovatelno-sportivnogo-proekta-vremya-tvoikh-vozmozhnostej-3-0-i-druzhba-bez-granits.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8.pn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10" Type="http://schemas.openxmlformats.org/officeDocument/2006/relationships/hyperlink" Target="https://www.grsu.by/component/k2/item/50548-vdokhnovlyayushchij-opyt-v-kupalovskom-universitete-zavershilsya-turslet-studentov.html" TargetMode="External"/><Relationship Id="rId4" Type="http://schemas.openxmlformats.org/officeDocument/2006/relationships/image" Target="../media/image9.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8.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10" Type="http://schemas.openxmlformats.org/officeDocument/2006/relationships/hyperlink" Target="https://www.grsu.by/component/k2/item/50696-v-kupalovskom-universitete-sostoyalsya-traditsionnyj-turisticheskij-slet.html" TargetMode="External"/><Relationship Id="rId4" Type="http://schemas.openxmlformats.org/officeDocument/2006/relationships/image" Target="../media/image9.pn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73726" y="-1"/>
            <a:ext cx="9217727" cy="6858001"/>
            <a:chOff x="-73726" y="-1"/>
            <a:chExt cx="9217727" cy="6858001"/>
          </a:xfrm>
        </p:grpSpPr>
        <p:sp>
          <p:nvSpPr>
            <p:cNvPr id="5" name="Прямоугольник 4"/>
            <p:cNvSpPr/>
            <p:nvPr/>
          </p:nvSpPr>
          <p:spPr>
            <a:xfrm>
              <a:off x="0" y="0"/>
              <a:ext cx="9144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6" name="Picture 18" descr="https://i.ya-webdesign.com/images/light-burst-png-2.png"/>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rot="8346395">
              <a:off x="6047700" y="5661067"/>
              <a:ext cx="2360899" cy="842361"/>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cstate="print">
              <a:extLst>
                <a:ext uri="{BEBA8EAE-BF5A-486C-A8C5-ECC9F3942E4B}">
                  <a14:imgProps xmlns:a14="http://schemas.microsoft.com/office/drawing/2010/main">
                    <a14:imgLayer r:embed="rId5">
                      <a14:imgEffect>
                        <a14:artisticTexturizer/>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1101615" y="-1"/>
              <a:ext cx="8042385" cy="3027857"/>
            </a:xfrm>
            <a:custGeom>
              <a:avLst/>
              <a:gdLst>
                <a:gd name="connsiteX0" fmla="*/ 0 w 10566400"/>
                <a:gd name="connsiteY0" fmla="*/ 0 h 3979152"/>
                <a:gd name="connsiteX1" fmla="*/ 10566400 w 10566400"/>
                <a:gd name="connsiteY1" fmla="*/ 0 h 3979152"/>
                <a:gd name="connsiteX2" fmla="*/ 10566400 w 10566400"/>
                <a:gd name="connsiteY2" fmla="*/ 2957997 h 3979152"/>
                <a:gd name="connsiteX3" fmla="*/ 10517638 w 10566400"/>
                <a:gd name="connsiteY3" fmla="*/ 3003043 h 3979152"/>
                <a:gd name="connsiteX4" fmla="*/ 6185301 w 10566400"/>
                <a:gd name="connsiteY4" fmla="*/ 3626174 h 3979152"/>
                <a:gd name="connsiteX5" fmla="*/ 0 w 10566400"/>
                <a:gd name="connsiteY5" fmla="*/ 0 h 39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6400" h="3979152">
                  <a:moveTo>
                    <a:pt x="0" y="0"/>
                  </a:moveTo>
                  <a:lnTo>
                    <a:pt x="10566400" y="0"/>
                  </a:lnTo>
                  <a:cubicBezTo>
                    <a:pt x="10566400" y="0"/>
                    <a:pt x="10566400" y="0"/>
                    <a:pt x="10566400" y="2957997"/>
                  </a:cubicBezTo>
                  <a:cubicBezTo>
                    <a:pt x="10551396" y="2973012"/>
                    <a:pt x="10536392" y="2988028"/>
                    <a:pt x="10517638" y="3003043"/>
                  </a:cubicBezTo>
                  <a:cubicBezTo>
                    <a:pt x="10232566" y="3273317"/>
                    <a:pt x="8649669" y="4602163"/>
                    <a:pt x="6185301" y="3626174"/>
                  </a:cubicBezTo>
                  <a:cubicBezTo>
                    <a:pt x="4051016" y="2781568"/>
                    <a:pt x="2093025" y="792053"/>
                    <a:pt x="0" y="0"/>
                  </a:cubicBezTo>
                  <a:close/>
                </a:path>
              </a:pathLst>
            </a:custGeom>
          </p:spPr>
        </p:pic>
        <p:sp>
          <p:nvSpPr>
            <p:cNvPr id="8" name="Freeform 7">
              <a:extLst>
                <a:ext uri="{FF2B5EF4-FFF2-40B4-BE49-F238E27FC236}">
                  <a16:creationId xmlns:a16="http://schemas.microsoft.com/office/drawing/2014/main" id="{7B6D73C7-1FE5-4E73-9D4F-C59DB1A1DC90}"/>
                </a:ext>
              </a:extLst>
            </p:cNvPr>
            <p:cNvSpPr>
              <a:spLocks/>
            </p:cNvSpPr>
            <p:nvPr/>
          </p:nvSpPr>
          <p:spPr bwMode="auto">
            <a:xfrm>
              <a:off x="-73726" y="1"/>
              <a:ext cx="9217726" cy="3451622"/>
            </a:xfrm>
            <a:custGeom>
              <a:avLst/>
              <a:gdLst>
                <a:gd name="T0" fmla="*/ 716 w 3241"/>
                <a:gd name="T1" fmla="*/ 576 h 1226"/>
                <a:gd name="T2" fmla="*/ 1936 w 3241"/>
                <a:gd name="T3" fmla="*/ 1060 h 1226"/>
                <a:gd name="T4" fmla="*/ 3241 w 3241"/>
                <a:gd name="T5" fmla="*/ 800 h 1226"/>
                <a:gd name="T6" fmla="*/ 2086 w 3241"/>
                <a:gd name="T7" fmla="*/ 966 h 1226"/>
                <a:gd name="T8" fmla="*/ 437 w 3241"/>
                <a:gd name="T9" fmla="*/ 0 h 1226"/>
                <a:gd name="T10" fmla="*/ 0 w 3241"/>
                <a:gd name="T11" fmla="*/ 0 h 1226"/>
                <a:gd name="T12" fmla="*/ 0 w 3241"/>
                <a:gd name="T13" fmla="*/ 623 h 1226"/>
                <a:gd name="T14" fmla="*/ 716 w 3241"/>
                <a:gd name="T15" fmla="*/ 576 h 1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1" h="1226">
                  <a:moveTo>
                    <a:pt x="716" y="576"/>
                  </a:moveTo>
                  <a:cubicBezTo>
                    <a:pt x="1176" y="666"/>
                    <a:pt x="1576" y="918"/>
                    <a:pt x="1936" y="1060"/>
                  </a:cubicBezTo>
                  <a:cubicBezTo>
                    <a:pt x="2292" y="1201"/>
                    <a:pt x="2839" y="1192"/>
                    <a:pt x="3241" y="800"/>
                  </a:cubicBezTo>
                  <a:cubicBezTo>
                    <a:pt x="3165" y="872"/>
                    <a:pt x="2743" y="1226"/>
                    <a:pt x="2086" y="966"/>
                  </a:cubicBezTo>
                  <a:cubicBezTo>
                    <a:pt x="1517" y="741"/>
                    <a:pt x="995" y="211"/>
                    <a:pt x="437" y="0"/>
                  </a:cubicBezTo>
                  <a:cubicBezTo>
                    <a:pt x="0" y="0"/>
                    <a:pt x="0" y="0"/>
                    <a:pt x="0" y="0"/>
                  </a:cubicBezTo>
                  <a:cubicBezTo>
                    <a:pt x="0" y="623"/>
                    <a:pt x="0" y="623"/>
                    <a:pt x="0" y="623"/>
                  </a:cubicBezTo>
                  <a:cubicBezTo>
                    <a:pt x="41" y="603"/>
                    <a:pt x="296" y="494"/>
                    <a:pt x="716" y="576"/>
                  </a:cubicBezTo>
                  <a:close/>
                </a:path>
              </a:pathLst>
            </a:custGeom>
            <a:solidFill>
              <a:schemeClr val="bg1"/>
            </a:solidFill>
            <a:ln w="41275" cmpd="thickThin">
              <a:gradFill flip="none" rotWithShape="1">
                <a:gsLst>
                  <a:gs pos="0">
                    <a:schemeClr val="accent1">
                      <a:tint val="66000"/>
                      <a:satMod val="160000"/>
                    </a:schemeClr>
                  </a:gs>
                  <a:gs pos="81000">
                    <a:schemeClr val="accent1">
                      <a:tint val="44500"/>
                      <a:satMod val="160000"/>
                    </a:schemeClr>
                  </a:gs>
                  <a:gs pos="100000">
                    <a:schemeClr val="bg1"/>
                  </a:gs>
                </a:gsLst>
                <a:lin ang="5400000" scaled="1"/>
                <a:tileRect/>
              </a:gradFill>
            </a:ln>
            <a:effectLst>
              <a:outerShdw blurRad="825500" dist="457200" dir="8100000" algn="tr" rotWithShape="0">
                <a:prstClr val="black">
                  <a:alpha val="20000"/>
                </a:prstClr>
              </a:outerShdw>
            </a:effectLst>
          </p:spPr>
          <p:txBody>
            <a:bodyPr vert="horz" wrap="square" lIns="68589" tIns="34295" rIns="68589" bIns="34295" numCol="1" anchor="t" anchorCtr="0" compatLnSpc="1">
              <a:prstTxWarp prst="textNoShape">
                <a:avLst/>
              </a:prstTxWarp>
            </a:bodyPr>
            <a:lstStyle/>
            <a:p>
              <a:endParaRPr lang="en-IN"/>
            </a:p>
          </p:txBody>
        </p:sp>
        <p:pic>
          <p:nvPicPr>
            <p:cNvPr id="9" name="Picture 3"/>
            <p:cNvPicPr>
              <a:picLocks noChangeArrowheads="1"/>
            </p:cNvPicPr>
            <p:nvPr/>
          </p:nvPicPr>
          <p:blipFill rotWithShape="1">
            <a:blip r:embed="rId6" cstate="print">
              <a:extLst>
                <a:ext uri="{BEBA8EAE-BF5A-486C-A8C5-ECC9F3942E4B}">
                  <a14:imgProps xmlns:a14="http://schemas.microsoft.com/office/drawing/2010/main">
                    <a14:imgLayer r:embed="rId7">
                      <a14:imgEffect>
                        <a14:backgroundRemoval t="855" b="99145" l="0" r="94737"/>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r="-3404"/>
            <a:stretch/>
          </p:blipFill>
          <p:spPr bwMode="auto">
            <a:xfrm>
              <a:off x="8002184" y="1239300"/>
              <a:ext cx="243063" cy="488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8" descr="https://i.ya-webdesign.com/images/light-burst-png-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327023" y="1483370"/>
              <a:ext cx="1816978" cy="1811702"/>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7">
              <a:extLst>
                <a:ext uri="{FF2B5EF4-FFF2-40B4-BE49-F238E27FC236}">
                  <a16:creationId xmlns:a16="http://schemas.microsoft.com/office/drawing/2014/main" id="{7B6D73C7-1FE5-4E73-9D4F-C59DB1A1DC90}"/>
                </a:ext>
              </a:extLst>
            </p:cNvPr>
            <p:cNvSpPr>
              <a:spLocks/>
            </p:cNvSpPr>
            <p:nvPr/>
          </p:nvSpPr>
          <p:spPr bwMode="auto">
            <a:xfrm>
              <a:off x="-73725" y="1"/>
              <a:ext cx="9129391" cy="3377078"/>
            </a:xfrm>
            <a:custGeom>
              <a:avLst/>
              <a:gdLst>
                <a:gd name="T0" fmla="*/ 716 w 3241"/>
                <a:gd name="T1" fmla="*/ 576 h 1226"/>
                <a:gd name="T2" fmla="*/ 1936 w 3241"/>
                <a:gd name="T3" fmla="*/ 1060 h 1226"/>
                <a:gd name="T4" fmla="*/ 3241 w 3241"/>
                <a:gd name="T5" fmla="*/ 800 h 1226"/>
                <a:gd name="T6" fmla="*/ 2086 w 3241"/>
                <a:gd name="T7" fmla="*/ 966 h 1226"/>
                <a:gd name="T8" fmla="*/ 437 w 3241"/>
                <a:gd name="T9" fmla="*/ 0 h 1226"/>
                <a:gd name="T10" fmla="*/ 0 w 3241"/>
                <a:gd name="T11" fmla="*/ 0 h 1226"/>
                <a:gd name="T12" fmla="*/ 0 w 3241"/>
                <a:gd name="T13" fmla="*/ 623 h 1226"/>
                <a:gd name="T14" fmla="*/ 716 w 3241"/>
                <a:gd name="T15" fmla="*/ 576 h 1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1" h="1226">
                  <a:moveTo>
                    <a:pt x="716" y="576"/>
                  </a:moveTo>
                  <a:cubicBezTo>
                    <a:pt x="1176" y="666"/>
                    <a:pt x="1576" y="918"/>
                    <a:pt x="1936" y="1060"/>
                  </a:cubicBezTo>
                  <a:cubicBezTo>
                    <a:pt x="2292" y="1201"/>
                    <a:pt x="2839" y="1192"/>
                    <a:pt x="3241" y="800"/>
                  </a:cubicBezTo>
                  <a:cubicBezTo>
                    <a:pt x="3165" y="872"/>
                    <a:pt x="2743" y="1226"/>
                    <a:pt x="2086" y="966"/>
                  </a:cubicBezTo>
                  <a:cubicBezTo>
                    <a:pt x="1517" y="741"/>
                    <a:pt x="995" y="211"/>
                    <a:pt x="437" y="0"/>
                  </a:cubicBezTo>
                  <a:cubicBezTo>
                    <a:pt x="0" y="0"/>
                    <a:pt x="0" y="0"/>
                    <a:pt x="0" y="0"/>
                  </a:cubicBezTo>
                  <a:cubicBezTo>
                    <a:pt x="0" y="623"/>
                    <a:pt x="0" y="623"/>
                    <a:pt x="0" y="623"/>
                  </a:cubicBezTo>
                  <a:cubicBezTo>
                    <a:pt x="41" y="603"/>
                    <a:pt x="296" y="494"/>
                    <a:pt x="716" y="576"/>
                  </a:cubicBezTo>
                  <a:close/>
                </a:path>
              </a:pathLst>
            </a:custGeom>
            <a:solidFill>
              <a:schemeClr val="bg1"/>
            </a:solidFill>
            <a:ln w="41275" cmpd="thickThin">
              <a:noFill/>
            </a:ln>
            <a:effectLst>
              <a:outerShdw blurRad="825500" dist="457200" dir="8100000" algn="tr" rotWithShape="0">
                <a:prstClr val="black">
                  <a:alpha val="20000"/>
                </a:prstClr>
              </a:outerShdw>
            </a:effectLst>
          </p:spPr>
          <p:txBody>
            <a:bodyPr vert="horz" wrap="square" lIns="68589" tIns="34295" rIns="68589" bIns="34295" numCol="1" anchor="t" anchorCtr="0" compatLnSpc="1">
              <a:prstTxWarp prst="textNoShape">
                <a:avLst/>
              </a:prstTxWarp>
            </a:bodyPr>
            <a:lstStyle/>
            <a:p>
              <a:endParaRPr lang="en-IN"/>
            </a:p>
          </p:txBody>
        </p:sp>
        <p:pic>
          <p:nvPicPr>
            <p:cNvPr id="12"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3725" y="-1"/>
              <a:ext cx="2081366" cy="162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297909" y="5661248"/>
              <a:ext cx="2846091" cy="119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Subtitle 31">
            <a:extLst>
              <a:ext uri="{FF2B5EF4-FFF2-40B4-BE49-F238E27FC236}">
                <a16:creationId xmlns:a16="http://schemas.microsoft.com/office/drawing/2014/main" id="{AF782006-E618-4A9E-ACF4-6A6CC766E189}"/>
              </a:ext>
            </a:extLst>
          </p:cNvPr>
          <p:cNvSpPr>
            <a:spLocks noGrp="1"/>
          </p:cNvSpPr>
          <p:nvPr>
            <p:ph type="subTitle" idx="1"/>
          </p:nvPr>
        </p:nvSpPr>
        <p:spPr>
          <a:xfrm>
            <a:off x="251520" y="5051385"/>
            <a:ext cx="6408712" cy="923330"/>
          </a:xfrm>
        </p:spPr>
        <p:txBody>
          <a:bodyPr anchor="t">
            <a:noAutofit/>
          </a:bodyPr>
          <a:lstStyle/>
          <a:p>
            <a:pPr algn="l">
              <a:spcBef>
                <a:spcPts val="0"/>
              </a:spcBef>
            </a:pPr>
            <a:r>
              <a:rPr lang="ru-RU" sz="2800" dirty="0">
                <a:solidFill>
                  <a:schemeClr val="bg1"/>
                </a:solidFill>
                <a:latin typeface="Impact" pitchFamily="34" charset="0"/>
              </a:rPr>
              <a:t>Цель 3: Обеспечение здорового образа жизни и содействие благополучию для всех в любом возрасте</a:t>
            </a:r>
            <a:endParaRPr lang="en-US" sz="2000" dirty="0">
              <a:solidFill>
                <a:schemeClr val="bg1"/>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C938F1D3-AE06-426F-A875-9F931DCBCFF6}"/>
              </a:ext>
            </a:extLst>
          </p:cNvPr>
          <p:cNvSpPr txBox="1"/>
          <p:nvPr/>
        </p:nvSpPr>
        <p:spPr>
          <a:xfrm>
            <a:off x="-396552" y="3103800"/>
            <a:ext cx="7128792" cy="1477328"/>
          </a:xfrm>
          <a:prstGeom prst="rect">
            <a:avLst/>
          </a:prstGeom>
          <a:noFill/>
        </p:spPr>
        <p:txBody>
          <a:bodyPr wrap="square" lIns="0" tIns="0" rIns="0" bIns="0" rtlCol="0" anchor="ctr">
            <a:spAutoFit/>
          </a:bodyPr>
          <a:lstStyle/>
          <a:p>
            <a:pPr algn="ctr"/>
            <a:r>
              <a:rPr lang="ru-RU" sz="4800" dirty="0">
                <a:solidFill>
                  <a:schemeClr val="bg1"/>
                </a:solidFill>
                <a:effectLst>
                  <a:outerShdw blurRad="38100" dist="38100" dir="2700000" algn="tl">
                    <a:srgbClr val="000000">
                      <a:alpha val="43137"/>
                    </a:srgbClr>
                  </a:outerShdw>
                </a:effectLst>
                <a:latin typeface="Impact" panose="020B0806030902050204" pitchFamily="34" charset="0"/>
              </a:rPr>
              <a:t>Цели ООН в области устойчивого развития</a:t>
            </a:r>
            <a:endParaRPr lang="ru-RU" sz="4800" dirty="0">
              <a:solidFill>
                <a:schemeClr val="bg1"/>
              </a:solidFill>
              <a:effectLst>
                <a:outerShdw blurRad="50800" dist="25400" dir="2700000" algn="tl" rotWithShape="0">
                  <a:prstClr val="black">
                    <a:alpha val="72000"/>
                  </a:prstClr>
                </a:outerShdw>
              </a:effectLst>
              <a:latin typeface="Impact" pitchFamily="34" charset="0"/>
              <a:ea typeface="Calibri" panose="020F0502020204030204" pitchFamily="34" charset="0"/>
              <a:cs typeface="Times New Roman" panose="02020603050405020304" pitchFamily="18" charset="0"/>
            </a:endParaRPr>
          </a:p>
        </p:txBody>
      </p:sp>
      <p:pic>
        <p:nvPicPr>
          <p:cNvPr id="15" name="Рисунок 14"/>
          <p:cNvPicPr>
            <a:picLocks noChangeAspect="1"/>
          </p:cNvPicPr>
          <p:nvPr/>
        </p:nvPicPr>
        <p:blipFill>
          <a:blip r:embed="rId11" cstate="print">
            <a:extLst>
              <a:ext uri="{BEBA8EAE-BF5A-486C-A8C5-ECC9F3942E4B}">
                <a14:imgProps xmlns:a14="http://schemas.microsoft.com/office/drawing/2010/main">
                  <a14:imgLayer r:embed="rId12">
                    <a14:imgEffect>
                      <a14:backgroundRemoval t="0" b="99429" l="0" r="100000">
                        <a14:foregroundMark x1="93574" y1="2429" x2="93708" y2="4000"/>
                        <a14:foregroundMark x1="72557" y1="13000" x2="72557" y2="13000"/>
                        <a14:foregroundMark x1="76841" y1="16286" x2="76841" y2="16286"/>
                        <a14:foregroundMark x1="76037" y1="14714" x2="76037" y2="14714"/>
                        <a14:foregroundMark x1="76037" y1="14714" x2="76037" y2="14714"/>
                        <a14:foregroundMark x1="73360" y1="14286" x2="79384" y2="11000"/>
                        <a14:foregroundMark x1="74565" y1="9000" x2="59438" y2="27714"/>
                        <a14:foregroundMark x1="70013" y1="18143" x2="72691" y2="18429"/>
                        <a14:foregroundMark x1="69612" y1="31286" x2="90763" y2="26286"/>
                        <a14:foregroundMark x1="74565" y1="39714" x2="96252" y2="43571"/>
                        <a14:foregroundMark x1="76171" y1="49429" x2="96921" y2="58714"/>
                        <a14:foregroundMark x1="75636" y1="60143" x2="91834" y2="69429"/>
                        <a14:foregroundMark x1="71218" y1="70286" x2="76037" y2="91714"/>
                        <a14:foregroundMark x1="63052" y1="75857" x2="61580" y2="98857"/>
                        <a14:foregroundMark x1="53012" y1="79143" x2="45382" y2="99429"/>
                        <a14:foregroundMark x1="44712" y1="77857" x2="28246" y2="93714"/>
                        <a14:foregroundMark x1="35341" y1="73429" x2="14859" y2="80857"/>
                        <a14:foregroundMark x1="28514" y1="65857" x2="7631" y2="64857"/>
                        <a14:foregroundMark x1="24364" y1="55429" x2="4819" y2="47714"/>
                        <a14:foregroundMark x1="24498" y1="45857" x2="10040" y2="29286"/>
                        <a14:foregroundMark x1="27443" y1="36286" x2="19277" y2="14571"/>
                        <a14:foregroundMark x1="34672" y1="28571" x2="32129" y2="4143"/>
                        <a14:foregroundMark x1="42303" y1="23571" x2="49398" y2="714"/>
                        <a14:foregroundMark x1="16198" y1="26143" x2="16198" y2="26143"/>
                        <a14:foregroundMark x1="11379" y1="55714" x2="11379" y2="55714"/>
                        <a14:foregroundMark x1="52878" y1="1857" x2="57697" y2="24286"/>
                        <a14:foregroundMark x1="83400" y1="68286" x2="83400" y2="68286"/>
                        <a14:backgroundMark x1="32798" y1="43143" x2="32798" y2="43143"/>
                        <a14:backgroundMark x1="48862" y1="34857" x2="48862" y2="34857"/>
                        <a14:backgroundMark x1="48059" y1="32571" x2="36814" y2="46143"/>
                        <a14:backgroundMark x1="51272" y1="34714" x2="51004" y2="51571"/>
                        <a14:backgroundMark x1="55288" y1="39429" x2="55556" y2="45000"/>
                        <a14:backgroundMark x1="58233" y1="40714" x2="60910" y2="47429"/>
                        <a14:backgroundMark x1="57965" y1="41143" x2="59170" y2="33429"/>
                        <a14:backgroundMark x1="56359" y1="33143" x2="54618" y2="31143"/>
                        <a14:backgroundMark x1="44311" y1="39571" x2="45114" y2="44286"/>
                        <a14:backgroundMark x1="40964" y1="49286" x2="48728" y2="49143"/>
                        <a14:backgroundMark x1="45515" y1="41429" x2="42972" y2="44714"/>
                        <a14:backgroundMark x1="41098" y1="48857" x2="43775" y2="43143"/>
                        <a14:backgroundMark x1="41098" y1="45429" x2="43106" y2="44143"/>
                        <a14:backgroundMark x1="41098" y1="44286" x2="41633" y2="44143"/>
                        <a14:backgroundMark x1="50870" y1="46429" x2="53681" y2="48571"/>
                        <a14:backgroundMark x1="52477" y1="47857" x2="56225" y2="52571"/>
                        <a14:backgroundMark x1="58233" y1="48143" x2="58233" y2="52286"/>
                        <a14:backgroundMark x1="49799" y1="46857" x2="48996" y2="50429"/>
                        <a14:backgroundMark x1="51272" y1="50429" x2="51539" y2="53429"/>
                        <a14:backgroundMark x1="63855" y1="57571" x2="70549" y2="61857"/>
                        <a14:backgroundMark x1="66934" y1="61857" x2="66934" y2="61857"/>
                        <a14:backgroundMark x1="63454" y1="41000" x2="63454" y2="41000"/>
                        <a14:backgroundMark x1="62383" y1="36286" x2="62383" y2="36286"/>
                        <a14:backgroundMark x1="61580" y1="32429" x2="61580" y2="32429"/>
                        <a14:backgroundMark x1="60643" y1="30714" x2="60643" y2="30714"/>
                        <a14:backgroundMark x1="59973" y1="24714" x2="59973" y2="24714"/>
                        <a14:backgroundMark x1="60643" y1="21571" x2="60643" y2="21571"/>
                        <a14:backgroundMark x1="59036" y1="24143" x2="59036" y2="24143"/>
                        <a14:backgroundMark x1="45114" y1="47429" x2="45114" y2="47429"/>
                        <a14:backgroundMark x1="45248" y1="45286" x2="53414" y2="51714"/>
                        <a14:backgroundMark x1="53146" y1="53000" x2="48059" y2="47857"/>
                        <a14:backgroundMark x1="49398" y1="50429" x2="51539" y2="50429"/>
                        <a14:backgroundMark x1="53280" y1="52571" x2="51406" y2="50429"/>
                        <a14:backgroundMark x1="41232" y1="42857" x2="42704" y2="44143"/>
                        <a14:backgroundMark x1="44043" y1="45857" x2="43775" y2="44714"/>
                        <a14:backgroundMark x1="46319" y1="47000" x2="47791" y2="47000"/>
                      </a14:backgroundRemoval>
                    </a14:imgEffect>
                  </a14:imgLayer>
                </a14:imgProps>
              </a:ext>
              <a:ext uri="{28A0092B-C50C-407E-A947-70E740481C1C}">
                <a14:useLocalDpi xmlns:a14="http://schemas.microsoft.com/office/drawing/2010/main" val="0"/>
              </a:ext>
            </a:extLst>
          </a:blip>
          <a:stretch>
            <a:fillRect/>
          </a:stretch>
        </p:blipFill>
        <p:spPr>
          <a:xfrm>
            <a:off x="6141639" y="3187539"/>
            <a:ext cx="2974314" cy="2787175"/>
          </a:xfrm>
          <a:prstGeom prst="rect">
            <a:avLst/>
          </a:prstGeom>
        </p:spPr>
      </p:pic>
      <p:sp>
        <p:nvSpPr>
          <p:cNvPr id="18" name="Прямоугольник 17"/>
          <p:cNvSpPr/>
          <p:nvPr/>
        </p:nvSpPr>
        <p:spPr>
          <a:xfrm>
            <a:off x="7164288" y="4284385"/>
            <a:ext cx="1196751" cy="584775"/>
          </a:xfrm>
          <a:prstGeom prst="rect">
            <a:avLst/>
          </a:prstGeom>
        </p:spPr>
        <p:txBody>
          <a:bodyPr wrap="square">
            <a:spAutoFit/>
          </a:bodyPr>
          <a:lstStyle/>
          <a:p>
            <a:r>
              <a:rPr lang="ru-RU" sz="3200" b="1" dirty="0">
                <a:solidFill>
                  <a:schemeClr val="bg1"/>
                </a:solidFill>
              </a:rPr>
              <a:t>2024</a:t>
            </a:r>
          </a:p>
        </p:txBody>
      </p:sp>
    </p:spTree>
    <p:extLst>
      <p:ext uri="{BB962C8B-B14F-4D97-AF65-F5344CB8AC3E}">
        <p14:creationId xmlns:p14="http://schemas.microsoft.com/office/powerpoint/2010/main" val="3234486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DF02A-C3D2-A918-F702-24C56757829E}"/>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78DB7A0C-B37F-24F2-18DD-7019219DBB2D}"/>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07CCFFD5-B4A7-B5DA-86BB-4478B7455033}"/>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FBD65BA5-43B7-DE4B-F9A4-268496DC48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B4D417D0-6145-9629-DC6E-E56F5743B17E}"/>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FC2B1813-2CAD-190B-3390-5270502A351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9668512-5306-07CC-09A7-B9FA353BB0BA}"/>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B315434C-49FE-D7DF-6DA7-E79C4516D382}"/>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347E7C69-2561-08A8-2FB3-A9AF637BB120}"/>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A7C8DF25-680E-1027-FE85-221790612331}"/>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553A59C9-A3B9-F0FE-5289-795944FCAB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F89424DB-925E-B972-066F-22AE654057F2}"/>
              </a:ext>
            </a:extLst>
          </p:cNvPr>
          <p:cNvSpPr txBox="1"/>
          <p:nvPr/>
        </p:nvSpPr>
        <p:spPr>
          <a:xfrm>
            <a:off x="877244" y="98614"/>
            <a:ext cx="5989917" cy="461665"/>
          </a:xfrm>
          <a:prstGeom prst="rect">
            <a:avLst/>
          </a:prstGeom>
          <a:noFill/>
        </p:spPr>
        <p:txBody>
          <a:bodyPr wrap="square">
            <a:spAutoFit/>
          </a:bodyPr>
          <a:lstStyle/>
          <a:p>
            <a:pPr algn="ctr">
              <a:buNone/>
            </a:pPr>
            <a:r>
              <a:rPr lang="ru-RU" sz="2400" b="1" i="0" dirty="0">
                <a:solidFill>
                  <a:schemeClr val="bg1"/>
                </a:solidFill>
                <a:effectLst/>
                <a:latin typeface="pt_sans_bold"/>
              </a:rPr>
              <a:t>Фестиваль летних видов спорта</a:t>
            </a:r>
          </a:p>
        </p:txBody>
      </p:sp>
      <p:sp>
        <p:nvSpPr>
          <p:cNvPr id="5" name="TextBox 4">
            <a:extLst>
              <a:ext uri="{FF2B5EF4-FFF2-40B4-BE49-F238E27FC236}">
                <a16:creationId xmlns:a16="http://schemas.microsoft.com/office/drawing/2014/main" id="{119DAD01-5C50-119A-EE1F-58744127C08C}"/>
              </a:ext>
            </a:extLst>
          </p:cNvPr>
          <p:cNvSpPr txBox="1"/>
          <p:nvPr/>
        </p:nvSpPr>
        <p:spPr>
          <a:xfrm>
            <a:off x="111509" y="933866"/>
            <a:ext cx="8882416" cy="830997"/>
          </a:xfrm>
          <a:prstGeom prst="rect">
            <a:avLst/>
          </a:prstGeom>
          <a:noFill/>
        </p:spPr>
        <p:txBody>
          <a:bodyPr wrap="square">
            <a:spAutoFit/>
          </a:bodyPr>
          <a:lstStyle/>
          <a:p>
            <a:pPr algn="just"/>
            <a:r>
              <a:rPr lang="ru-RU" sz="1600" i="0" dirty="0">
                <a:solidFill>
                  <a:srgbClr val="333333"/>
                </a:solidFill>
                <a:effectLst/>
                <a:latin typeface="pt_sans_caption"/>
              </a:rPr>
              <a:t> Фестиваль летних видов спорта «Купаловцы за здоровый образ жизни»! объединил преподавателей и сотрудников факультетов и структурных подразделений, а также колледжей </a:t>
            </a:r>
            <a:r>
              <a:rPr lang="ru-RU" sz="1600" i="0" dirty="0" err="1">
                <a:solidFill>
                  <a:srgbClr val="333333"/>
                </a:solidFill>
                <a:effectLst/>
                <a:latin typeface="pt_sans_caption"/>
              </a:rPr>
              <a:t>Купаловского</a:t>
            </a:r>
            <a:r>
              <a:rPr lang="ru-RU" sz="1600" i="0" dirty="0">
                <a:solidFill>
                  <a:srgbClr val="333333"/>
                </a:solidFill>
                <a:effectLst/>
                <a:latin typeface="pt_sans_caption"/>
              </a:rPr>
              <a:t> университета. </a:t>
            </a:r>
            <a:endParaRPr lang="ru-RU" sz="1600" dirty="0"/>
          </a:p>
        </p:txBody>
      </p:sp>
      <p:pic>
        <p:nvPicPr>
          <p:cNvPr id="52226" name="Picture 2" descr="IMG_1264">
            <a:extLst>
              <a:ext uri="{FF2B5EF4-FFF2-40B4-BE49-F238E27FC236}">
                <a16:creationId xmlns:a16="http://schemas.microsoft.com/office/drawing/2014/main" id="{7D16B84E-5705-FCD9-DC7A-2148BB50A6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074" y="1983583"/>
            <a:ext cx="2774947" cy="1849964"/>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IMG_1298">
            <a:extLst>
              <a:ext uri="{FF2B5EF4-FFF2-40B4-BE49-F238E27FC236}">
                <a16:creationId xmlns:a16="http://schemas.microsoft.com/office/drawing/2014/main" id="{D010901C-74F5-4622-8FD6-4820C1D062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4818" y="2011084"/>
            <a:ext cx="2774947" cy="1849964"/>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IMG_1350">
            <a:extLst>
              <a:ext uri="{FF2B5EF4-FFF2-40B4-BE49-F238E27FC236}">
                <a16:creationId xmlns:a16="http://schemas.microsoft.com/office/drawing/2014/main" id="{0D900C19-C86D-F51F-4526-DAA9520693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3422" y="1983583"/>
            <a:ext cx="2816198" cy="1877465"/>
          </a:xfrm>
          <a:prstGeom prst="rect">
            <a:avLst/>
          </a:prstGeom>
          <a:noFill/>
          <a:extLst>
            <a:ext uri="{909E8E84-426E-40DD-AFC4-6F175D3DCCD1}">
              <a14:hiddenFill xmlns:a14="http://schemas.microsoft.com/office/drawing/2010/main">
                <a:solidFill>
                  <a:srgbClr val="FFFFFF"/>
                </a:solidFill>
              </a14:hiddenFill>
            </a:ext>
          </a:extLst>
        </p:spPr>
      </p:pic>
      <p:pic>
        <p:nvPicPr>
          <p:cNvPr id="52232" name="Picture 8" descr="IMG_1439">
            <a:extLst>
              <a:ext uri="{FF2B5EF4-FFF2-40B4-BE49-F238E27FC236}">
                <a16:creationId xmlns:a16="http://schemas.microsoft.com/office/drawing/2014/main" id="{DDFCE49A-33E3-C304-4580-EFCF502AFB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073" y="3918979"/>
            <a:ext cx="2774945" cy="1849964"/>
          </a:xfrm>
          <a:prstGeom prst="rect">
            <a:avLst/>
          </a:prstGeom>
          <a:noFill/>
          <a:extLst>
            <a:ext uri="{909E8E84-426E-40DD-AFC4-6F175D3DCCD1}">
              <a14:hiddenFill xmlns:a14="http://schemas.microsoft.com/office/drawing/2010/main">
                <a:solidFill>
                  <a:srgbClr val="FFFFFF"/>
                </a:solidFill>
              </a14:hiddenFill>
            </a:ext>
          </a:extLst>
        </p:spPr>
      </p:pic>
      <p:pic>
        <p:nvPicPr>
          <p:cNvPr id="52234" name="Picture 10" descr="IMG_1567">
            <a:extLst>
              <a:ext uri="{FF2B5EF4-FFF2-40B4-BE49-F238E27FC236}">
                <a16:creationId xmlns:a16="http://schemas.microsoft.com/office/drawing/2014/main" id="{EDF61E9D-9EB6-2C77-D683-3D33424E75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4818" y="3927321"/>
            <a:ext cx="2774945" cy="1849963"/>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descr="IMG_1776">
            <a:extLst>
              <a:ext uri="{FF2B5EF4-FFF2-40B4-BE49-F238E27FC236}">
                <a16:creationId xmlns:a16="http://schemas.microsoft.com/office/drawing/2014/main" id="{E0D8E193-07E4-E0E7-9135-377B6E82CC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85685" y="3909729"/>
            <a:ext cx="2895792" cy="1930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375A1D-9C47-9C43-F6EC-847454ADA114}"/>
              </a:ext>
            </a:extLst>
          </p:cNvPr>
          <p:cNvSpPr txBox="1"/>
          <p:nvPr/>
        </p:nvSpPr>
        <p:spPr>
          <a:xfrm>
            <a:off x="92785" y="6308982"/>
            <a:ext cx="8006141" cy="261610"/>
          </a:xfrm>
          <a:prstGeom prst="rect">
            <a:avLst/>
          </a:prstGeom>
          <a:noFill/>
        </p:spPr>
        <p:txBody>
          <a:bodyPr wrap="square">
            <a:spAutoFit/>
          </a:bodyPr>
          <a:lstStyle/>
          <a:p>
            <a:r>
              <a:rPr lang="ru-RU" sz="1100" dirty="0">
                <a:hlinkClick r:id="rId13"/>
              </a:rPr>
              <a:t>https://www.grsu.by/component/k2/item/50718-fotofakt-v-grgu-imeni-yanki-kupaly-proshel-festival-letnikh-vidov-sporta.html</a:t>
            </a:r>
            <a:r>
              <a:rPr lang="ru-RU" sz="1100" dirty="0"/>
              <a:t> </a:t>
            </a:r>
          </a:p>
        </p:txBody>
      </p:sp>
    </p:spTree>
    <p:extLst>
      <p:ext uri="{BB962C8B-B14F-4D97-AF65-F5344CB8AC3E}">
        <p14:creationId xmlns:p14="http://schemas.microsoft.com/office/powerpoint/2010/main" val="4233173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7D6E1-9808-A7CF-D0E5-F3CC6DDEB721}"/>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46B43021-BE0A-3BF1-287A-7A573B871366}"/>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C2177A57-5AB2-DBA8-12D4-148010621B76}"/>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8CFA80F2-F295-5D03-82D4-05B81B6458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8584EA88-CD33-11E7-8124-D067F0A12A6F}"/>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F542331D-2BBA-4CFE-75A5-B69FDD33437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60D026F-C3AD-0554-92FD-4E27099E9E0D}"/>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FA5DE75A-A2CF-5E9B-7D65-1E7AF4F55620}"/>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D1CC1340-773E-943B-5FDD-D6FEC947DD13}"/>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48853B14-9CB7-C14C-24DB-9FC4D0F291CC}"/>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6416780E-713A-6825-6977-BFF5E8D8CF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91376C8D-C055-5A1E-67ED-B55A9AD0E5E8}"/>
              </a:ext>
            </a:extLst>
          </p:cNvPr>
          <p:cNvSpPr txBox="1"/>
          <p:nvPr/>
        </p:nvSpPr>
        <p:spPr>
          <a:xfrm>
            <a:off x="919401" y="135219"/>
            <a:ext cx="6264695" cy="461665"/>
          </a:xfrm>
          <a:prstGeom prst="rect">
            <a:avLst/>
          </a:prstGeom>
          <a:noFill/>
        </p:spPr>
        <p:txBody>
          <a:bodyPr wrap="square">
            <a:spAutoFit/>
          </a:bodyPr>
          <a:lstStyle/>
          <a:p>
            <a:pPr algn="ctr">
              <a:buNone/>
            </a:pPr>
            <a:r>
              <a:rPr lang="ru-RU" sz="2400" b="1" i="0" dirty="0">
                <a:solidFill>
                  <a:schemeClr val="bg1"/>
                </a:solidFill>
                <a:effectLst/>
                <a:latin typeface="pt_sans_bold"/>
              </a:rPr>
              <a:t>Обучение по оказанию первой помощи</a:t>
            </a:r>
          </a:p>
        </p:txBody>
      </p:sp>
      <p:sp>
        <p:nvSpPr>
          <p:cNvPr id="5" name="TextBox 4">
            <a:extLst>
              <a:ext uri="{FF2B5EF4-FFF2-40B4-BE49-F238E27FC236}">
                <a16:creationId xmlns:a16="http://schemas.microsoft.com/office/drawing/2014/main" id="{FD0AF4A5-EDA8-B846-0C61-C9FF88F45226}"/>
              </a:ext>
            </a:extLst>
          </p:cNvPr>
          <p:cNvSpPr txBox="1"/>
          <p:nvPr/>
        </p:nvSpPr>
        <p:spPr>
          <a:xfrm>
            <a:off x="104876" y="890963"/>
            <a:ext cx="8950976" cy="2954655"/>
          </a:xfrm>
          <a:prstGeom prst="rect">
            <a:avLst/>
          </a:prstGeom>
          <a:noFill/>
        </p:spPr>
        <p:txBody>
          <a:bodyPr wrap="square">
            <a:spAutoFit/>
          </a:bodyPr>
          <a:lstStyle/>
          <a:p>
            <a:pPr indent="450215" algn="just">
              <a:lnSpc>
                <a:spcPts val="1800"/>
              </a:lnSpc>
              <a:buNone/>
            </a:pPr>
            <a:r>
              <a:rPr lang="ru-RU" sz="1400" i="0" dirty="0">
                <a:solidFill>
                  <a:srgbClr val="444444"/>
                </a:solidFill>
                <a:effectLst/>
                <a:latin typeface="pt_sans_bold"/>
              </a:rPr>
              <a:t>Сотрудники и молодые специалисты Гродненского государственного университета имени Янки Купалы приняли участие в мастер-классе по оказанию первой доврачебной помощи на базе Гродненской областной организации Республиканского общественного объединения «Белорусское Общество Красного Креста».</a:t>
            </a:r>
            <a:endParaRPr lang="ru-RU" sz="1400" i="0" dirty="0">
              <a:solidFill>
                <a:srgbClr val="444444"/>
              </a:solidFill>
              <a:effectLst/>
              <a:latin typeface="Comic Sans MS" panose="030F0702030302020204" pitchFamily="66" charset="0"/>
            </a:endParaRPr>
          </a:p>
          <a:p>
            <a:pPr indent="450215" algn="just">
              <a:buNone/>
            </a:pPr>
            <a:r>
              <a:rPr lang="ru-RU" sz="1400" b="0" i="0" dirty="0">
                <a:solidFill>
                  <a:srgbClr val="333333"/>
                </a:solidFill>
                <a:effectLst/>
                <a:latin typeface="pt_sans_caption"/>
              </a:rPr>
              <a:t>Купаловцы отработали практические навыки по сердечно-легочной реанимации (СЛР): непрямой массаж сердца и искусственное дыхание на взрослом и ребенке. Все этапы и последовательность отработки СЛР каждый из присутствующих смог продемонстрировать на манекенах.</a:t>
            </a:r>
          </a:p>
          <a:p>
            <a:pPr indent="450215" algn="just">
              <a:buNone/>
            </a:pPr>
            <a:r>
              <a:rPr lang="ru-RU" sz="1400" b="0" i="0" dirty="0">
                <a:solidFill>
                  <a:srgbClr val="333333"/>
                </a:solidFill>
                <a:effectLst/>
                <a:latin typeface="pt_sans_caption"/>
              </a:rPr>
              <a:t>Интерактивный курс позволил слушателям получить теоретическую подготовку под руководством инструкторов и тренеров, а также на практике отработать алгоритмы действий в различных ситуациях с использованием современных симуляционных манекенов. В процессе обучения основной акцент был сделан на практической отработке навыков.</a:t>
            </a:r>
          </a:p>
          <a:p>
            <a:pPr indent="450215" algn="just">
              <a:buNone/>
            </a:pPr>
            <a:r>
              <a:rPr lang="ru-RU" sz="1400" b="0" i="0" dirty="0">
                <a:solidFill>
                  <a:srgbClr val="333333"/>
                </a:solidFill>
                <a:effectLst/>
                <a:latin typeface="pt_sans_caption"/>
              </a:rPr>
              <a:t>Мастер-класс для представителей </a:t>
            </a:r>
            <a:r>
              <a:rPr lang="ru-RU" sz="1400" b="0" i="0" dirty="0" err="1">
                <a:solidFill>
                  <a:srgbClr val="333333"/>
                </a:solidFill>
                <a:effectLst/>
                <a:latin typeface="pt_sans_caption"/>
              </a:rPr>
              <a:t>Купаловского</a:t>
            </a:r>
            <a:r>
              <a:rPr lang="ru-RU" sz="1400" b="0" i="0" dirty="0">
                <a:solidFill>
                  <a:srgbClr val="333333"/>
                </a:solidFill>
                <a:effectLst/>
                <a:latin typeface="pt_sans_caption"/>
              </a:rPr>
              <a:t> университета провела заместитель председателя БОКК Елена </a:t>
            </a:r>
            <a:r>
              <a:rPr lang="ru-RU" sz="1400" b="0" i="0" dirty="0" err="1">
                <a:solidFill>
                  <a:srgbClr val="333333"/>
                </a:solidFill>
                <a:effectLst/>
                <a:latin typeface="pt_sans_caption"/>
              </a:rPr>
              <a:t>Шипица</a:t>
            </a:r>
            <a:r>
              <a:rPr lang="ru-RU" sz="1400" b="0" i="0" dirty="0">
                <a:solidFill>
                  <a:srgbClr val="333333"/>
                </a:solidFill>
                <a:effectLst/>
                <a:latin typeface="pt_sans_caption"/>
              </a:rPr>
              <a:t>.</a:t>
            </a:r>
          </a:p>
        </p:txBody>
      </p:sp>
      <p:pic>
        <p:nvPicPr>
          <p:cNvPr id="56322" name="Picture 2" descr="45448 5">
            <a:extLst>
              <a:ext uri="{FF2B5EF4-FFF2-40B4-BE49-F238E27FC236}">
                <a16:creationId xmlns:a16="http://schemas.microsoft.com/office/drawing/2014/main" id="{1C336A46-BBEC-97C8-3150-9F8CFC8366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3844940"/>
            <a:ext cx="2952328" cy="2214246"/>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45448_0">
            <a:extLst>
              <a:ext uri="{FF2B5EF4-FFF2-40B4-BE49-F238E27FC236}">
                <a16:creationId xmlns:a16="http://schemas.microsoft.com/office/drawing/2014/main" id="{D5A88B6E-C8D6-DED3-F754-FE88E8CCE4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7011" y="3834022"/>
            <a:ext cx="3277916" cy="21852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BE4232-8C04-110F-1216-F461090A195D}"/>
              </a:ext>
            </a:extLst>
          </p:cNvPr>
          <p:cNvSpPr txBox="1"/>
          <p:nvPr/>
        </p:nvSpPr>
        <p:spPr>
          <a:xfrm>
            <a:off x="140639" y="6316662"/>
            <a:ext cx="7646101" cy="261610"/>
          </a:xfrm>
          <a:prstGeom prst="rect">
            <a:avLst/>
          </a:prstGeom>
          <a:noFill/>
        </p:spPr>
        <p:txBody>
          <a:bodyPr wrap="square">
            <a:spAutoFit/>
          </a:bodyPr>
          <a:lstStyle/>
          <a:p>
            <a:r>
              <a:rPr lang="ru-RU" sz="1100" dirty="0">
                <a:hlinkClick r:id="rId9"/>
              </a:rPr>
              <a:t>https://www.grsu.by/component/k2/item/50742-kupalovtsy-proshli-obuchenie-po-okazaniyu-pervoj-pomoshchi.html</a:t>
            </a:r>
            <a:r>
              <a:rPr lang="ru-RU" sz="1100" dirty="0"/>
              <a:t> </a:t>
            </a:r>
          </a:p>
        </p:txBody>
      </p:sp>
    </p:spTree>
    <p:extLst>
      <p:ext uri="{BB962C8B-B14F-4D97-AF65-F5344CB8AC3E}">
        <p14:creationId xmlns:p14="http://schemas.microsoft.com/office/powerpoint/2010/main" val="978791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397D4-29F0-615F-B2BC-CFB7DE43CDC6}"/>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00221E37-574F-564F-4E46-057BB116907B}"/>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E44CA90E-7BD6-481D-544D-0DFCB2BF93F0}"/>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B5C81801-E910-2637-EE7A-7124E1A41F9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6F457EB0-EDDA-4877-5F1F-7FEFD32CB6CC}"/>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BF0773B1-EBAB-50FA-F723-BB0F93C1468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A20E306-1C22-6F93-670A-8A8F83539D56}"/>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BCDA7D58-53F1-B3BB-D6B6-10CC4EACD27B}"/>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ED5E5886-E59C-27F3-29DD-70F0B6070C79}"/>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783E75F5-ED7A-45B5-A73F-34CCEE9A83C3}"/>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9A4A97E3-44AA-07EB-947B-23B0334A76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9FE6FDE7-F432-DDD0-3958-C649D11AE087}"/>
              </a:ext>
            </a:extLst>
          </p:cNvPr>
          <p:cNvSpPr txBox="1"/>
          <p:nvPr/>
        </p:nvSpPr>
        <p:spPr>
          <a:xfrm>
            <a:off x="778204" y="56247"/>
            <a:ext cx="6070050" cy="646331"/>
          </a:xfrm>
          <a:prstGeom prst="rect">
            <a:avLst/>
          </a:prstGeom>
          <a:noFill/>
        </p:spPr>
        <p:txBody>
          <a:bodyPr wrap="square">
            <a:spAutoFit/>
          </a:bodyPr>
          <a:lstStyle/>
          <a:p>
            <a:pPr algn="ctr">
              <a:buNone/>
            </a:pPr>
            <a:r>
              <a:rPr lang="ru-RU" sz="1800" b="1" i="0" dirty="0" err="1">
                <a:solidFill>
                  <a:schemeClr val="bg1"/>
                </a:solidFill>
                <a:effectLst/>
                <a:latin typeface="pt_sans_bold"/>
              </a:rPr>
              <a:t>Купаловские</a:t>
            </a:r>
            <a:r>
              <a:rPr lang="ru-RU" sz="1800" b="1" i="0" dirty="0">
                <a:solidFill>
                  <a:schemeClr val="bg1"/>
                </a:solidFill>
                <a:effectLst/>
                <a:latin typeface="pt_sans_bold"/>
              </a:rPr>
              <a:t> баскетболистки стали мастерами спорта Республики Беларусь</a:t>
            </a:r>
          </a:p>
        </p:txBody>
      </p:sp>
      <p:sp>
        <p:nvSpPr>
          <p:cNvPr id="5" name="TextBox 4">
            <a:extLst>
              <a:ext uri="{FF2B5EF4-FFF2-40B4-BE49-F238E27FC236}">
                <a16:creationId xmlns:a16="http://schemas.microsoft.com/office/drawing/2014/main" id="{0F720014-4AF8-50D2-2E67-51A24747AA2F}"/>
              </a:ext>
            </a:extLst>
          </p:cNvPr>
          <p:cNvSpPr txBox="1"/>
          <p:nvPr/>
        </p:nvSpPr>
        <p:spPr>
          <a:xfrm>
            <a:off x="155772" y="892815"/>
            <a:ext cx="8832454" cy="2492990"/>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Звание «Мастер спорта Республики Беларусь» является одним из высших спортивных званий в Беларуси и присваивается спортсменам за выдающиеся спортивные достижения на международном уровне. Данный статус присвоен баскетболисткам из </a:t>
            </a:r>
            <a:r>
              <a:rPr lang="ru-RU" sz="1600" i="0" dirty="0" err="1">
                <a:solidFill>
                  <a:srgbClr val="444444"/>
                </a:solidFill>
                <a:effectLst/>
                <a:latin typeface="pt_sans_bold"/>
              </a:rPr>
              <a:t>Купаловского</a:t>
            </a:r>
            <a:r>
              <a:rPr lang="ru-RU" sz="1600" i="0" dirty="0">
                <a:solidFill>
                  <a:srgbClr val="444444"/>
                </a:solidFill>
                <a:effectLst/>
                <a:latin typeface="pt_sans_bold"/>
              </a:rPr>
              <a:t> университета.</a:t>
            </a:r>
            <a:endParaRPr lang="ru-RU" sz="1600" i="0" dirty="0">
              <a:solidFill>
                <a:srgbClr val="444444"/>
              </a:solidFill>
              <a:effectLst/>
              <a:latin typeface="Comic Sans MS" panose="030F0702030302020204" pitchFamily="66" charset="0"/>
            </a:endParaRPr>
          </a:p>
          <a:p>
            <a:pPr indent="450215" algn="just">
              <a:buNone/>
            </a:pPr>
            <a:r>
              <a:rPr lang="ru-RU" sz="1600" i="0" dirty="0">
                <a:solidFill>
                  <a:srgbClr val="333333"/>
                </a:solidFill>
                <a:effectLst/>
                <a:latin typeface="pt_sans_caption"/>
              </a:rPr>
              <a:t>За высокие спортивные достижения звание «Мастер спорта Республики Беларусь» присвоено студентам и выпускникам ГрГУ имени Янки Купалы – студентке 3 курса факультета физической культуры Евгении </a:t>
            </a:r>
            <a:r>
              <a:rPr lang="ru-RU" sz="1600" i="0" dirty="0" err="1">
                <a:solidFill>
                  <a:srgbClr val="333333"/>
                </a:solidFill>
                <a:effectLst/>
                <a:latin typeface="pt_sans_caption"/>
              </a:rPr>
              <a:t>Бернацкой</a:t>
            </a:r>
            <a:r>
              <a:rPr lang="ru-RU" sz="1600" i="0" dirty="0">
                <a:solidFill>
                  <a:srgbClr val="333333"/>
                </a:solidFill>
                <a:effectLst/>
                <a:latin typeface="pt_sans_caption"/>
              </a:rPr>
              <a:t>, студентке 3 курса факультета физической культуры Карине </a:t>
            </a:r>
            <a:r>
              <a:rPr lang="ru-RU" sz="1600" i="0" dirty="0" err="1">
                <a:solidFill>
                  <a:srgbClr val="333333"/>
                </a:solidFill>
                <a:effectLst/>
                <a:latin typeface="pt_sans_caption"/>
              </a:rPr>
              <a:t>Курстак</a:t>
            </a:r>
            <a:r>
              <a:rPr lang="ru-RU" sz="1600" i="0" dirty="0">
                <a:solidFill>
                  <a:srgbClr val="333333"/>
                </a:solidFill>
                <a:effectLst/>
                <a:latin typeface="pt_sans_caption"/>
              </a:rPr>
              <a:t>, студентке 2 курса инженерного факультета Александре </a:t>
            </a:r>
            <a:r>
              <a:rPr lang="ru-RU" sz="1600" i="0" dirty="0" err="1">
                <a:solidFill>
                  <a:srgbClr val="333333"/>
                </a:solidFill>
                <a:effectLst/>
                <a:latin typeface="pt_sans_caption"/>
              </a:rPr>
              <a:t>Полубок</a:t>
            </a:r>
            <a:r>
              <a:rPr lang="ru-RU" sz="1600" i="0" dirty="0">
                <a:solidFill>
                  <a:srgbClr val="333333"/>
                </a:solidFill>
                <a:effectLst/>
                <a:latin typeface="pt_sans_caption"/>
              </a:rPr>
              <a:t>, студентке 3 курса факультета физической культуры Ксении Шепель, выпускнице факультета физической культуры Ирине Кравченко.</a:t>
            </a:r>
          </a:p>
        </p:txBody>
      </p:sp>
      <p:pic>
        <p:nvPicPr>
          <p:cNvPr id="36866" name="Picture 2" descr="photo 2024 09 03 14 10 06">
            <a:extLst>
              <a:ext uri="{FF2B5EF4-FFF2-40B4-BE49-F238E27FC236}">
                <a16:creationId xmlns:a16="http://schemas.microsoft.com/office/drawing/2014/main" id="{E995735A-0F53-1494-0938-91A1700B36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289" y="3428774"/>
            <a:ext cx="4211960" cy="28072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D91A6EC-04C3-99DA-B3CB-3B7EED11B613}"/>
              </a:ext>
            </a:extLst>
          </p:cNvPr>
          <p:cNvSpPr txBox="1"/>
          <p:nvPr/>
        </p:nvSpPr>
        <p:spPr>
          <a:xfrm>
            <a:off x="244772" y="6302655"/>
            <a:ext cx="8662338" cy="276999"/>
          </a:xfrm>
          <a:prstGeom prst="rect">
            <a:avLst/>
          </a:prstGeom>
          <a:noFill/>
        </p:spPr>
        <p:txBody>
          <a:bodyPr wrap="square">
            <a:spAutoFit/>
          </a:bodyPr>
          <a:lstStyle/>
          <a:p>
            <a:r>
              <a:rPr lang="ru-RU" sz="1200" dirty="0">
                <a:hlinkClick r:id="rId8"/>
              </a:rPr>
              <a:t>https://www.grsu.by/component/k2/item/51639-kupalovskie-basketbolistki-stali-masterami-sporta-respubliki-belarus.html</a:t>
            </a:r>
            <a:r>
              <a:rPr lang="ru-RU" sz="1200" dirty="0"/>
              <a:t> </a:t>
            </a:r>
          </a:p>
        </p:txBody>
      </p:sp>
    </p:spTree>
    <p:extLst>
      <p:ext uri="{BB962C8B-B14F-4D97-AF65-F5344CB8AC3E}">
        <p14:creationId xmlns:p14="http://schemas.microsoft.com/office/powerpoint/2010/main" val="1569959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B93F2-72C3-1830-2842-EF17B102E03C}"/>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86CEDA5D-C4D4-DDDA-53AB-957EC35AF522}"/>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D8BC5ED1-F4E0-3050-7AF8-F86221737B36}"/>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95B4E6E1-9C68-1410-6522-52EE703F8E3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83D4CF35-AC06-F2DD-215A-7036F97B629B}"/>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2B6A144F-5CDC-828B-2685-201A780F37F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67C9BAA-659B-F0D0-6765-6D29E44FFB8A}"/>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8A840B33-219A-9AF5-5677-5B66A8F2003A}"/>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A31153A8-3A64-80D4-4044-996B4A9110F7}"/>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B3C93164-EECF-6D63-93D6-8880BD0170F6}"/>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A88AEB90-1030-819F-1B9B-E1EAF5E9C2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22BA929B-1A73-A354-3492-DA8E86FBB34C}"/>
              </a:ext>
            </a:extLst>
          </p:cNvPr>
          <p:cNvSpPr txBox="1"/>
          <p:nvPr/>
        </p:nvSpPr>
        <p:spPr>
          <a:xfrm>
            <a:off x="489544" y="157286"/>
            <a:ext cx="7078162" cy="400110"/>
          </a:xfrm>
          <a:prstGeom prst="rect">
            <a:avLst/>
          </a:prstGeom>
          <a:noFill/>
        </p:spPr>
        <p:txBody>
          <a:bodyPr wrap="square">
            <a:spAutoFit/>
          </a:bodyPr>
          <a:lstStyle/>
          <a:p>
            <a:pPr algn="ctr">
              <a:buNone/>
            </a:pPr>
            <a:r>
              <a:rPr lang="ru-RU" sz="2000" b="1" i="0" dirty="0">
                <a:solidFill>
                  <a:schemeClr val="bg1"/>
                </a:solidFill>
                <a:effectLst/>
                <a:latin typeface="pt_sans_bold"/>
              </a:rPr>
              <a:t>Конкурс «Мама, папа, я – спортивная семья»</a:t>
            </a:r>
          </a:p>
        </p:txBody>
      </p:sp>
      <p:sp>
        <p:nvSpPr>
          <p:cNvPr id="5" name="TextBox 4">
            <a:extLst>
              <a:ext uri="{FF2B5EF4-FFF2-40B4-BE49-F238E27FC236}">
                <a16:creationId xmlns:a16="http://schemas.microsoft.com/office/drawing/2014/main" id="{DE510F3B-1196-62E5-5095-8F5D9BD4364E}"/>
              </a:ext>
            </a:extLst>
          </p:cNvPr>
          <p:cNvSpPr txBox="1"/>
          <p:nvPr/>
        </p:nvSpPr>
        <p:spPr>
          <a:xfrm>
            <a:off x="149717" y="1145199"/>
            <a:ext cx="5198580" cy="3985706"/>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В рамках комплексного спортивно-массового мероприятия «Неделя спорта и здоровья» прошел конкурс «Мама, папа, я – спортивная семья».</a:t>
            </a:r>
            <a:endParaRPr lang="ru-RU" sz="1600" i="0" dirty="0">
              <a:solidFill>
                <a:srgbClr val="444444"/>
              </a:solidFill>
              <a:effectLst/>
              <a:latin typeface="Comic Sans MS" panose="030F0702030302020204" pitchFamily="66" charset="0"/>
            </a:endParaRPr>
          </a:p>
          <a:p>
            <a:pPr indent="450215" algn="just">
              <a:buNone/>
            </a:pPr>
            <a:r>
              <a:rPr lang="ru-RU" sz="1600" i="0" dirty="0">
                <a:solidFill>
                  <a:srgbClr val="333333"/>
                </a:solidFill>
                <a:effectLst/>
                <a:latin typeface="pt_sans_caption"/>
              </a:rPr>
              <a:t>Каждый участник, от малышей до взрослых, вложил в состязания все свои старания и усилия, что показало, насколько спорт способен объединять поколения и содействовать здоровому образу жизни. Радость победы и дух соперничества царили на площадке, создавая неповторимую атмосферу праздника спорта.</a:t>
            </a:r>
          </a:p>
          <a:p>
            <a:pPr indent="450215" algn="just">
              <a:buNone/>
            </a:pPr>
            <a:r>
              <a:rPr lang="ru-RU" sz="1600" i="0" dirty="0">
                <a:solidFill>
                  <a:srgbClr val="333333"/>
                </a:solidFill>
                <a:effectLst/>
                <a:latin typeface="pt_sans_caption"/>
              </a:rPr>
              <a:t>Участники соревновались в различных дисциплинах и конкурсах: «Визитная карточка семьи», «Веселая переправа», «В хоккей играют настоящие мальчишки и девчонки», «Футбольный конкурс», «Прыжок в длину с места», «Собери слово», «Комплексная эстафета».</a:t>
            </a:r>
          </a:p>
        </p:txBody>
      </p:sp>
      <p:pic>
        <p:nvPicPr>
          <p:cNvPr id="41986" name="Picture 2" descr="5395583473856667667">
            <a:extLst>
              <a:ext uri="{FF2B5EF4-FFF2-40B4-BE49-F238E27FC236}">
                <a16:creationId xmlns:a16="http://schemas.microsoft.com/office/drawing/2014/main" id="{09E4EC9D-4977-9E8A-AB94-E750AB5ACB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0112" y="1008634"/>
            <a:ext cx="3419872" cy="2564904"/>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5395678177885546028">
            <a:extLst>
              <a:ext uri="{FF2B5EF4-FFF2-40B4-BE49-F238E27FC236}">
                <a16:creationId xmlns:a16="http://schemas.microsoft.com/office/drawing/2014/main" id="{07E61CDA-12B1-4D99-FD9B-59B8E2950A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5308" y="3662092"/>
            <a:ext cx="3313920" cy="22092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B72153-AD06-423A-B144-28A0FEA86230}"/>
              </a:ext>
            </a:extLst>
          </p:cNvPr>
          <p:cNvSpPr txBox="1"/>
          <p:nvPr/>
        </p:nvSpPr>
        <p:spPr>
          <a:xfrm>
            <a:off x="176373" y="6214372"/>
            <a:ext cx="9526434" cy="430887"/>
          </a:xfrm>
          <a:prstGeom prst="rect">
            <a:avLst/>
          </a:prstGeom>
          <a:noFill/>
        </p:spPr>
        <p:txBody>
          <a:bodyPr wrap="square">
            <a:spAutoFit/>
          </a:bodyPr>
          <a:lstStyle/>
          <a:p>
            <a:r>
              <a:rPr lang="ru-RU" sz="1100" dirty="0">
                <a:hlinkClick r:id="rId9"/>
              </a:rPr>
              <a:t>https://www.grsu.by/component/k2/item/51693-ot-malyshej-do-vzroslykh-v-kupalovskom-universitete-sostoyalsya-konkurs-mama-papa-ya-sportivnaya-semya.html</a:t>
            </a:r>
            <a:r>
              <a:rPr lang="ru-RU" sz="1100" dirty="0"/>
              <a:t> </a:t>
            </a:r>
          </a:p>
        </p:txBody>
      </p:sp>
    </p:spTree>
    <p:extLst>
      <p:ext uri="{BB962C8B-B14F-4D97-AF65-F5344CB8AC3E}">
        <p14:creationId xmlns:p14="http://schemas.microsoft.com/office/powerpoint/2010/main" val="460873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3ACCA-5F42-CFF9-5259-CE0B4114D6EE}"/>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C20BD144-A4DC-4847-FE39-135C9920C291}"/>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63082D3F-3713-81EF-5893-F9F5A0FA80F8}"/>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80718651-8D7B-1C5D-E624-816F02D7695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8B4AF5E3-606B-6B42-8F4F-7C3D23A1BDCA}"/>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2537BB85-1877-2B59-0244-178F174D14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1A8DDD5-2EB3-F11C-83FE-CFB76B012186}"/>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93D5B184-9246-48CB-9F2D-F9AA891C1C73}"/>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751EDC41-94C5-64D7-3D60-9F7FAECF30F7}"/>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02C5EEF1-B276-287A-AE94-D4E37F10D89C}"/>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2083409B-B3A9-379E-5356-8209275907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3BDADBC6-A3FB-4450-B602-C7B24CC96E55}"/>
              </a:ext>
            </a:extLst>
          </p:cNvPr>
          <p:cNvSpPr txBox="1"/>
          <p:nvPr/>
        </p:nvSpPr>
        <p:spPr>
          <a:xfrm>
            <a:off x="352845" y="-10098"/>
            <a:ext cx="6976370" cy="707886"/>
          </a:xfrm>
          <a:prstGeom prst="rect">
            <a:avLst/>
          </a:prstGeom>
          <a:noFill/>
        </p:spPr>
        <p:txBody>
          <a:bodyPr wrap="square">
            <a:spAutoFit/>
          </a:bodyPr>
          <a:lstStyle/>
          <a:p>
            <a:pPr algn="ctr">
              <a:buNone/>
            </a:pPr>
            <a:r>
              <a:rPr lang="ru-RU" sz="2000" b="1" dirty="0">
                <a:solidFill>
                  <a:schemeClr val="bg1"/>
                </a:solidFill>
                <a:latin typeface="pt_sans_bold"/>
              </a:rPr>
              <a:t>П</a:t>
            </a:r>
            <a:r>
              <a:rPr lang="ru-RU" sz="2000" b="1" i="0" dirty="0">
                <a:solidFill>
                  <a:schemeClr val="bg1"/>
                </a:solidFill>
                <a:effectLst/>
                <a:latin typeface="pt_sans_bold"/>
              </a:rPr>
              <a:t>атриотический велопробег ко Дню народного единства</a:t>
            </a:r>
          </a:p>
        </p:txBody>
      </p:sp>
      <p:sp>
        <p:nvSpPr>
          <p:cNvPr id="5" name="TextBox 4">
            <a:extLst>
              <a:ext uri="{FF2B5EF4-FFF2-40B4-BE49-F238E27FC236}">
                <a16:creationId xmlns:a16="http://schemas.microsoft.com/office/drawing/2014/main" id="{A317EBF1-2E74-8168-33B6-3CE35D519AC0}"/>
              </a:ext>
            </a:extLst>
          </p:cNvPr>
          <p:cNvSpPr txBox="1"/>
          <p:nvPr/>
        </p:nvSpPr>
        <p:spPr>
          <a:xfrm>
            <a:off x="104877" y="911439"/>
            <a:ext cx="5475236" cy="5186035"/>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Патриотический велопробег под названием «Дорогами памяти», который состоялся в рамках празднования Дня народного единства собрал студентов, преподавателей и сотрудников университета.</a:t>
            </a:r>
            <a:endParaRPr lang="ru-RU" sz="1600" i="0" dirty="0">
              <a:solidFill>
                <a:srgbClr val="444444"/>
              </a:solidFill>
              <a:effectLst/>
              <a:latin typeface="Comic Sans MS" panose="030F0702030302020204" pitchFamily="66" charset="0"/>
            </a:endParaRPr>
          </a:p>
          <a:p>
            <a:pPr indent="450215" algn="just">
              <a:buNone/>
            </a:pPr>
            <a:r>
              <a:rPr lang="ru-RU" sz="1600" i="0" dirty="0">
                <a:solidFill>
                  <a:srgbClr val="333333"/>
                </a:solidFill>
                <a:effectLst/>
                <a:latin typeface="pt_sans_caption"/>
              </a:rPr>
              <a:t>Маршрут велопробега пролегал через места боевой славы, придавая особое значение данному событию. Участники проехали через заставы «</a:t>
            </a:r>
            <a:r>
              <a:rPr lang="ru-RU" sz="1600" i="0" dirty="0" err="1">
                <a:solidFill>
                  <a:srgbClr val="333333"/>
                </a:solidFill>
                <a:effectLst/>
                <a:latin typeface="pt_sans_caption"/>
              </a:rPr>
              <a:t>Софиево</a:t>
            </a:r>
            <a:r>
              <a:rPr lang="ru-RU" sz="1600" i="0" dirty="0">
                <a:solidFill>
                  <a:srgbClr val="333333"/>
                </a:solidFill>
                <a:effectLst/>
                <a:latin typeface="pt_sans_caption"/>
              </a:rPr>
              <a:t>» – «</a:t>
            </a:r>
            <a:r>
              <a:rPr lang="ru-RU" sz="1600" i="0" dirty="0" err="1">
                <a:solidFill>
                  <a:srgbClr val="333333"/>
                </a:solidFill>
                <a:effectLst/>
                <a:latin typeface="pt_sans_caption"/>
              </a:rPr>
              <a:t>Доргунь</a:t>
            </a:r>
            <a:r>
              <a:rPr lang="ru-RU" sz="1600" i="0" dirty="0">
                <a:solidFill>
                  <a:srgbClr val="333333"/>
                </a:solidFill>
                <a:effectLst/>
                <a:latin typeface="pt_sans_caption"/>
              </a:rPr>
              <a:t>», где все несет в себе историческое наследие и память о подвигах предков.</a:t>
            </a:r>
          </a:p>
          <a:p>
            <a:pPr indent="450215" algn="just">
              <a:buNone/>
            </a:pPr>
            <a:r>
              <a:rPr lang="ru-RU" sz="1600" i="0" dirty="0">
                <a:solidFill>
                  <a:srgbClr val="333333"/>
                </a:solidFill>
                <a:effectLst/>
                <a:latin typeface="pt_sans_caption"/>
              </a:rPr>
              <a:t>Завершающим этапом велопробега стал заезд на пограничную заставу «</a:t>
            </a:r>
            <a:r>
              <a:rPr lang="ru-RU" sz="1600" i="0" dirty="0" err="1">
                <a:solidFill>
                  <a:srgbClr val="333333"/>
                </a:solidFill>
                <a:effectLst/>
                <a:latin typeface="pt_sans_caption"/>
              </a:rPr>
              <a:t>Польные</a:t>
            </a:r>
            <a:r>
              <a:rPr lang="ru-RU" sz="1600" i="0" dirty="0">
                <a:solidFill>
                  <a:srgbClr val="333333"/>
                </a:solidFill>
                <a:effectLst/>
                <a:latin typeface="pt_sans_caption"/>
              </a:rPr>
              <a:t> Богатыри», где участникам провели экскурсию, а затем они возложили цветы к памятнику Ф.П. Кириченко.</a:t>
            </a:r>
          </a:p>
          <a:p>
            <a:pPr indent="450215" algn="just">
              <a:buNone/>
            </a:pPr>
            <a:r>
              <a:rPr lang="ru-RU" sz="1600" i="0" dirty="0">
                <a:solidFill>
                  <a:srgbClr val="333333"/>
                </a:solidFill>
                <a:effectLst/>
                <a:latin typeface="pt_sans_caption"/>
              </a:rPr>
              <a:t>Организаторами этого мероприятия выступили Первичная профсоюзная организация обучающихся и первичная профсоюзная организация работников ГрГУ имени Янки Купалы. Этот велопробег стал не только спортивным событием, но и возможностью для участников отдать дань уважения и еще раз вспомнить важные вехи истории своей страны.</a:t>
            </a:r>
          </a:p>
        </p:txBody>
      </p:sp>
      <p:pic>
        <p:nvPicPr>
          <p:cNvPr id="48130" name="Picture 2" descr="photo 5422609117480084465 y">
            <a:extLst>
              <a:ext uri="{FF2B5EF4-FFF2-40B4-BE49-F238E27FC236}">
                <a16:creationId xmlns:a16="http://schemas.microsoft.com/office/drawing/2014/main" id="{13F9E5BE-2831-48C4-7320-E091EEE658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2106" y="989856"/>
            <a:ext cx="3444213" cy="258316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photo_5422609117480084464_y">
            <a:extLst>
              <a:ext uri="{FF2B5EF4-FFF2-40B4-BE49-F238E27FC236}">
                <a16:creationId xmlns:a16="http://schemas.microsoft.com/office/drawing/2014/main" id="{14ED71F6-A431-B321-449E-D92C5B2F13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1454" y="3609572"/>
            <a:ext cx="3513524" cy="23423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15D2BD-29D4-BE7B-0DEE-AA9B88465A66}"/>
              </a:ext>
            </a:extLst>
          </p:cNvPr>
          <p:cNvSpPr txBox="1"/>
          <p:nvPr/>
        </p:nvSpPr>
        <p:spPr>
          <a:xfrm>
            <a:off x="204826" y="6259047"/>
            <a:ext cx="8734346" cy="276999"/>
          </a:xfrm>
          <a:prstGeom prst="rect">
            <a:avLst/>
          </a:prstGeom>
          <a:noFill/>
        </p:spPr>
        <p:txBody>
          <a:bodyPr wrap="square">
            <a:spAutoFit/>
          </a:bodyPr>
          <a:lstStyle/>
          <a:p>
            <a:r>
              <a:rPr lang="ru-RU" sz="1200" dirty="0">
                <a:hlinkClick r:id="rId9"/>
              </a:rPr>
              <a:t>https://www.grsu.by/component/k2/item/51869-kupalovtsy-sovershili-patrioticheskij-veloprobeg-ko-dnyu-narodnogo-edinstva.html</a:t>
            </a:r>
            <a:r>
              <a:rPr lang="en-US" sz="1200" dirty="0"/>
              <a:t> </a:t>
            </a:r>
            <a:endParaRPr lang="ru-RU" sz="1200" dirty="0"/>
          </a:p>
        </p:txBody>
      </p:sp>
    </p:spTree>
    <p:extLst>
      <p:ext uri="{BB962C8B-B14F-4D97-AF65-F5344CB8AC3E}">
        <p14:creationId xmlns:p14="http://schemas.microsoft.com/office/powerpoint/2010/main" val="2833771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20A1B-E8CD-81D2-40CE-F288A5770470}"/>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A165001F-6DDE-35F1-B7E7-CFDC7F6534C9}"/>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149BABD5-1C49-1753-3AC9-DEDC5D09C916}"/>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D6AECC8D-D8FF-298F-EF07-6411FAB4D4A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0C90D04D-2233-3D1D-EC38-0AB4F94830AF}"/>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4379CD36-94DA-2428-3B8A-54DEC21C875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C5950A2-A3EA-8B75-55A5-3F9EC6ED4034}"/>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FB36C087-0DEE-5BD8-8117-51D32BC27B13}"/>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3395E206-252A-BCE3-D4C6-CBABA6F4AA09}"/>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FD58AFB6-33D8-1BA2-FF77-3DE5ECA9853F}"/>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1E631CC8-825D-4E7B-BB16-E97DE7533A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2B1B9959-76E9-779B-3D8A-550F7F121ECB}"/>
              </a:ext>
            </a:extLst>
          </p:cNvPr>
          <p:cNvSpPr txBox="1"/>
          <p:nvPr/>
        </p:nvSpPr>
        <p:spPr>
          <a:xfrm>
            <a:off x="272466" y="105254"/>
            <a:ext cx="7234692" cy="646331"/>
          </a:xfrm>
          <a:prstGeom prst="rect">
            <a:avLst/>
          </a:prstGeom>
          <a:noFill/>
        </p:spPr>
        <p:txBody>
          <a:bodyPr wrap="square">
            <a:spAutoFit/>
          </a:bodyPr>
          <a:lstStyle/>
          <a:p>
            <a:pPr algn="ctr">
              <a:buNone/>
            </a:pPr>
            <a:r>
              <a:rPr lang="ru-RU" sz="1800" b="1" i="0" dirty="0">
                <a:solidFill>
                  <a:schemeClr val="bg1"/>
                </a:solidFill>
                <a:effectLst/>
                <a:latin typeface="pt_sans_bold"/>
              </a:rPr>
              <a:t>Республиканский туристский слет студентов Республиканской универсиады</a:t>
            </a:r>
          </a:p>
        </p:txBody>
      </p:sp>
      <p:sp>
        <p:nvSpPr>
          <p:cNvPr id="5" name="TextBox 4">
            <a:extLst>
              <a:ext uri="{FF2B5EF4-FFF2-40B4-BE49-F238E27FC236}">
                <a16:creationId xmlns:a16="http://schemas.microsoft.com/office/drawing/2014/main" id="{9FD59CF1-63DC-9919-5D3A-7F77C27B4E87}"/>
              </a:ext>
            </a:extLst>
          </p:cNvPr>
          <p:cNvSpPr txBox="1"/>
          <p:nvPr/>
        </p:nvSpPr>
        <p:spPr>
          <a:xfrm>
            <a:off x="0" y="929948"/>
            <a:ext cx="5724128" cy="4878259"/>
          </a:xfrm>
          <a:prstGeom prst="rect">
            <a:avLst/>
          </a:prstGeom>
          <a:noFill/>
        </p:spPr>
        <p:txBody>
          <a:bodyPr wrap="square">
            <a:spAutoFit/>
          </a:bodyPr>
          <a:lstStyle/>
          <a:p>
            <a:pPr indent="450215" algn="just">
              <a:lnSpc>
                <a:spcPts val="1800"/>
              </a:lnSpc>
              <a:buNone/>
            </a:pPr>
            <a:r>
              <a:rPr lang="ru-RU" sz="1400" i="0" dirty="0">
                <a:solidFill>
                  <a:srgbClr val="444444"/>
                </a:solidFill>
                <a:effectLst/>
                <a:latin typeface="pt_sans_bold"/>
              </a:rPr>
              <a:t>В Березинском районе Минской области на территории Туристического центра «Юность» прошел Республиканский туристский слет студентов Республиканской универсиады 2024.</a:t>
            </a:r>
            <a:endParaRPr lang="ru-RU" sz="1400" i="0" dirty="0">
              <a:solidFill>
                <a:srgbClr val="444444"/>
              </a:solidFill>
              <a:effectLst/>
              <a:latin typeface="Comic Sans MS" panose="030F0702030302020204" pitchFamily="66" charset="0"/>
            </a:endParaRPr>
          </a:p>
          <a:p>
            <a:pPr indent="450215" algn="just">
              <a:buNone/>
            </a:pPr>
            <a:r>
              <a:rPr lang="ru-RU" sz="1400" i="0" dirty="0">
                <a:solidFill>
                  <a:srgbClr val="333333"/>
                </a:solidFill>
                <a:effectLst/>
                <a:latin typeface="pt_sans_caption"/>
              </a:rPr>
              <a:t>В мероприятии приняли участие около 300 студентов из 13 учреждений высшего образования Республики Беларусь.</a:t>
            </a:r>
          </a:p>
          <a:p>
            <a:pPr indent="450215" algn="just">
              <a:buNone/>
            </a:pPr>
            <a:r>
              <a:rPr lang="ru-RU" sz="1400" i="0" dirty="0">
                <a:solidFill>
                  <a:srgbClr val="333333"/>
                </a:solidFill>
                <a:effectLst/>
                <a:latin typeface="pt_sans_caption"/>
              </a:rPr>
              <a:t>Программа мероприятия включала соревнования по спортивному ориентированию, навыкам пеших, велосипедных и водных походов. В рамках творческой части состоялись конкурсы, включающие выступления команд, песенные номера, создание стенгазет, демонстрацию туристских навыков и быта.</a:t>
            </a:r>
          </a:p>
          <a:p>
            <a:pPr indent="450215" algn="just">
              <a:buNone/>
            </a:pPr>
            <a:r>
              <a:rPr lang="ru-RU" sz="1400" i="0" dirty="0">
                <a:solidFill>
                  <a:srgbClr val="333333"/>
                </a:solidFill>
                <a:effectLst/>
                <a:latin typeface="pt_sans_caption"/>
              </a:rPr>
              <a:t>Также в рамках турслета прошел открытый диалог студентов с представителями Министерства образования, Березинского районного исполнительного комитета, Республиканского центра экологии и краеведения.</a:t>
            </a:r>
          </a:p>
          <a:p>
            <a:pPr indent="450215" algn="just">
              <a:buNone/>
            </a:pPr>
            <a:r>
              <a:rPr lang="ru-RU" sz="1400" i="0" dirty="0">
                <a:solidFill>
                  <a:srgbClr val="333333"/>
                </a:solidFill>
                <a:effectLst/>
                <a:latin typeface="pt_sans_caption"/>
              </a:rPr>
              <a:t>По результатам соревновательных дней победителем стала команда Белорусского государственного университета физической культуры. </a:t>
            </a:r>
            <a:r>
              <a:rPr lang="ru-RU" sz="1400" i="0" dirty="0" err="1">
                <a:solidFill>
                  <a:srgbClr val="333333"/>
                </a:solidFill>
                <a:effectLst/>
                <a:latin typeface="pt_sans_caption"/>
              </a:rPr>
              <a:t>Серебрянный</a:t>
            </a:r>
            <a:r>
              <a:rPr lang="ru-RU" sz="1400" i="0" dirty="0">
                <a:solidFill>
                  <a:srgbClr val="333333"/>
                </a:solidFill>
                <a:effectLst/>
                <a:latin typeface="pt_sans_caption"/>
              </a:rPr>
              <a:t> призер – команда Гродненского государственного университета имени Янки Купалы, которая отличилась не только особым уровнем коллективной работы, но и неподдельным энтузиазмом и стремлением к победе. Бронза досталась Белорусскому государственному университету.</a:t>
            </a:r>
          </a:p>
        </p:txBody>
      </p:sp>
      <p:pic>
        <p:nvPicPr>
          <p:cNvPr id="49154" name="Picture 2" descr="46607 1">
            <a:extLst>
              <a:ext uri="{FF2B5EF4-FFF2-40B4-BE49-F238E27FC236}">
                <a16:creationId xmlns:a16="http://schemas.microsoft.com/office/drawing/2014/main" id="{B2975179-B2B3-1516-C0BF-CE77C82BF9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4128" y="985367"/>
            <a:ext cx="3323861" cy="2492896"/>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46607_0">
            <a:extLst>
              <a:ext uri="{FF2B5EF4-FFF2-40B4-BE49-F238E27FC236}">
                <a16:creationId xmlns:a16="http://schemas.microsoft.com/office/drawing/2014/main" id="{D57A7939-8B1F-4E16-D75A-94AAB11E08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9069" y="3634137"/>
            <a:ext cx="3300831" cy="22005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812E37-E563-AFD9-B5CE-BDDA63E69862}"/>
              </a:ext>
            </a:extLst>
          </p:cNvPr>
          <p:cNvSpPr txBox="1"/>
          <p:nvPr/>
        </p:nvSpPr>
        <p:spPr>
          <a:xfrm>
            <a:off x="104876" y="6239049"/>
            <a:ext cx="9219652" cy="261610"/>
          </a:xfrm>
          <a:prstGeom prst="rect">
            <a:avLst/>
          </a:prstGeom>
          <a:noFill/>
        </p:spPr>
        <p:txBody>
          <a:bodyPr wrap="square">
            <a:spAutoFit/>
          </a:bodyPr>
          <a:lstStyle/>
          <a:p>
            <a:r>
              <a:rPr lang="ru-RU" sz="1100" dirty="0">
                <a:hlinkClick r:id="rId9"/>
              </a:rPr>
              <a:t>https://www.grsu.by/component/k2/item/51884-kupalovtsy-stali-prizerami-respublikanskogo-turistskogo-sleta-studentov-respublikanskoj-universiady.html</a:t>
            </a:r>
            <a:r>
              <a:rPr lang="en-US" sz="1100" dirty="0"/>
              <a:t> </a:t>
            </a:r>
            <a:endParaRPr lang="ru-RU" sz="1100" dirty="0"/>
          </a:p>
        </p:txBody>
      </p:sp>
    </p:spTree>
    <p:extLst>
      <p:ext uri="{BB962C8B-B14F-4D97-AF65-F5344CB8AC3E}">
        <p14:creationId xmlns:p14="http://schemas.microsoft.com/office/powerpoint/2010/main" val="2652947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42133-0C51-9126-E739-AC89CC7627A6}"/>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7A3C1067-5B80-3BF9-51A4-D5156284E823}"/>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343D3908-7675-A4A8-1D72-A2A5E828F3C8}"/>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8A7FC7EF-C6F8-5103-BCD4-AAD11A3690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B1C0F317-48AC-CDAD-3C36-D8223EAEF215}"/>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D2766728-600E-EB05-0D7C-EA99A782A03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1835757-7E36-5AE3-7360-B01148F01EFF}"/>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42FB6D59-6675-4211-92A8-ACA007733C32}"/>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92877FA0-18A0-C054-E8AF-A6B3256C2390}"/>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72C05B86-A5D2-351B-9018-22342D1BC077}"/>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488FB382-9680-BCCE-8C21-63D20F85BD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C75B08C3-3625-E16F-FFB4-2611DCCCB537}"/>
              </a:ext>
            </a:extLst>
          </p:cNvPr>
          <p:cNvSpPr txBox="1"/>
          <p:nvPr/>
        </p:nvSpPr>
        <p:spPr>
          <a:xfrm>
            <a:off x="1317029" y="145746"/>
            <a:ext cx="5074776" cy="461665"/>
          </a:xfrm>
          <a:prstGeom prst="rect">
            <a:avLst/>
          </a:prstGeom>
          <a:noFill/>
        </p:spPr>
        <p:txBody>
          <a:bodyPr wrap="square">
            <a:spAutoFit/>
          </a:bodyPr>
          <a:lstStyle/>
          <a:p>
            <a:pPr algn="ctr">
              <a:buNone/>
            </a:pPr>
            <a:r>
              <a:rPr lang="ru-RU" sz="2400" b="1" i="0" dirty="0">
                <a:solidFill>
                  <a:schemeClr val="bg1"/>
                </a:solidFill>
                <a:effectLst/>
                <a:latin typeface="pt_sans_bold"/>
              </a:rPr>
              <a:t>Забег «Пробег Единства»</a:t>
            </a:r>
          </a:p>
        </p:txBody>
      </p:sp>
      <p:sp>
        <p:nvSpPr>
          <p:cNvPr id="5" name="TextBox 4">
            <a:extLst>
              <a:ext uri="{FF2B5EF4-FFF2-40B4-BE49-F238E27FC236}">
                <a16:creationId xmlns:a16="http://schemas.microsoft.com/office/drawing/2014/main" id="{6681B54F-76EF-D9CA-3281-296BBD697902}"/>
              </a:ext>
            </a:extLst>
          </p:cNvPr>
          <p:cNvSpPr txBox="1"/>
          <p:nvPr/>
        </p:nvSpPr>
        <p:spPr>
          <a:xfrm>
            <a:off x="104876" y="942173"/>
            <a:ext cx="8931620" cy="1523494"/>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В лесопарке Пышки г. Гродно прошел любительский пробег, посвященный Дню народного единства. В спортивном мероприятии приняли участие студенты и сотрудники Гродненского государственного университета имени Янки Купалы.</a:t>
            </a:r>
            <a:r>
              <a:rPr lang="ru-RU" sz="1600" i="0" dirty="0">
                <a:solidFill>
                  <a:srgbClr val="333333"/>
                </a:solidFill>
                <a:effectLst/>
                <a:latin typeface="pt_sans_caption"/>
              </a:rPr>
              <a:t> </a:t>
            </a:r>
          </a:p>
          <a:p>
            <a:pPr indent="450215" algn="just">
              <a:buNone/>
            </a:pPr>
            <a:r>
              <a:rPr lang="ru-RU" sz="1600" i="0" dirty="0">
                <a:solidFill>
                  <a:srgbClr val="333333"/>
                </a:solidFill>
                <a:effectLst/>
                <a:latin typeface="pt_sans_caption"/>
              </a:rPr>
              <a:t>На мероприятии царила атмосфера веселья и праздника. Участники бежали в унисон, деля радость движения и спортивного духа. Для многих это был не просто забег, а возможность подарить себе и окружающим день, наполненный энергией и позитивом.</a:t>
            </a:r>
          </a:p>
        </p:txBody>
      </p:sp>
      <p:pic>
        <p:nvPicPr>
          <p:cNvPr id="50178" name="Picture 2" descr="46626 0">
            <a:extLst>
              <a:ext uri="{FF2B5EF4-FFF2-40B4-BE49-F238E27FC236}">
                <a16:creationId xmlns:a16="http://schemas.microsoft.com/office/drawing/2014/main" id="{E4B5E54A-1C16-7B14-B823-E4D4D2BAAD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361" y="2524573"/>
            <a:ext cx="3830484" cy="2878861"/>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46626 11">
            <a:extLst>
              <a:ext uri="{FF2B5EF4-FFF2-40B4-BE49-F238E27FC236}">
                <a16:creationId xmlns:a16="http://schemas.microsoft.com/office/drawing/2014/main" id="{ADDC97DA-4F56-5894-59C0-71231BDEBA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0758" y="2510530"/>
            <a:ext cx="3881682" cy="2924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9C305F9-51E5-BE0C-A8DC-5AF3F9A842A5}"/>
              </a:ext>
            </a:extLst>
          </p:cNvPr>
          <p:cNvSpPr txBox="1"/>
          <p:nvPr/>
        </p:nvSpPr>
        <p:spPr>
          <a:xfrm>
            <a:off x="186899" y="6164156"/>
            <a:ext cx="10174506" cy="276999"/>
          </a:xfrm>
          <a:prstGeom prst="rect">
            <a:avLst/>
          </a:prstGeom>
          <a:noFill/>
        </p:spPr>
        <p:txBody>
          <a:bodyPr wrap="square">
            <a:spAutoFit/>
          </a:bodyPr>
          <a:lstStyle/>
          <a:p>
            <a:r>
              <a:rPr lang="ru-RU" sz="1200" dirty="0">
                <a:hlinkClick r:id="rId9"/>
              </a:rPr>
              <a:t>https://www.grsu.by/component/k2/item/51902-kupalovtsy-prinyali-uchastie-v-zabege-probeg-edinstv.html</a:t>
            </a:r>
            <a:r>
              <a:rPr lang="en-US" sz="1200" dirty="0"/>
              <a:t> </a:t>
            </a:r>
            <a:endParaRPr lang="ru-RU" sz="1200" dirty="0"/>
          </a:p>
        </p:txBody>
      </p:sp>
    </p:spTree>
    <p:extLst>
      <p:ext uri="{BB962C8B-B14F-4D97-AF65-F5344CB8AC3E}">
        <p14:creationId xmlns:p14="http://schemas.microsoft.com/office/powerpoint/2010/main" val="3934795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A1620-4902-D26B-C416-60D8D1231ABE}"/>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9E8DCD11-9752-7FF1-717A-D279CAF66ADE}"/>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2D4ADA4B-E151-6C9B-2977-27A6507DD9F8}"/>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A519FCD3-C894-DD3C-B317-75CF109C0B6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49636C48-1E34-FDE0-2A25-A7C2DB9229FC}"/>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BCCE6EE9-7A1A-89BD-C587-21565450AD6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27E7AE6-2AC9-8314-DA50-2E8DE1A2CB3E}"/>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C80428AF-BCBC-3FE3-3AA2-78FCD582C692}"/>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8766EA61-2CDA-2E92-718B-2879EDB5FD5B}"/>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3D4F3A83-40E6-8968-ECAC-EFEF8537A5E2}"/>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86EBD66F-5D18-DFCE-DF82-4ECD0E1463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E23AB485-DCB3-3695-898A-9918E29D385E}"/>
              </a:ext>
            </a:extLst>
          </p:cNvPr>
          <p:cNvSpPr txBox="1"/>
          <p:nvPr/>
        </p:nvSpPr>
        <p:spPr>
          <a:xfrm>
            <a:off x="2000271" y="111768"/>
            <a:ext cx="3948990" cy="523220"/>
          </a:xfrm>
          <a:prstGeom prst="rect">
            <a:avLst/>
          </a:prstGeom>
          <a:noFill/>
        </p:spPr>
        <p:txBody>
          <a:bodyPr wrap="square">
            <a:spAutoFit/>
          </a:bodyPr>
          <a:lstStyle/>
          <a:p>
            <a:pPr algn="ctr">
              <a:buNone/>
            </a:pPr>
            <a:r>
              <a:rPr lang="ru-RU" sz="2800" b="1" i="0" dirty="0">
                <a:solidFill>
                  <a:schemeClr val="bg1"/>
                </a:solidFill>
                <a:effectLst/>
                <a:latin typeface="pt_sans_bold"/>
              </a:rPr>
              <a:t>Вакцинация</a:t>
            </a:r>
          </a:p>
        </p:txBody>
      </p:sp>
      <p:sp>
        <p:nvSpPr>
          <p:cNvPr id="5" name="TextBox 4">
            <a:extLst>
              <a:ext uri="{FF2B5EF4-FFF2-40B4-BE49-F238E27FC236}">
                <a16:creationId xmlns:a16="http://schemas.microsoft.com/office/drawing/2014/main" id="{063272BE-DF43-2241-9238-483BED1A4DBC}"/>
              </a:ext>
            </a:extLst>
          </p:cNvPr>
          <p:cNvSpPr txBox="1"/>
          <p:nvPr/>
        </p:nvSpPr>
        <p:spPr>
          <a:xfrm>
            <a:off x="-2526" y="914876"/>
            <a:ext cx="9062651" cy="1815882"/>
          </a:xfrm>
          <a:prstGeom prst="rect">
            <a:avLst/>
          </a:prstGeom>
          <a:noFill/>
        </p:spPr>
        <p:txBody>
          <a:bodyPr wrap="square">
            <a:spAutoFit/>
          </a:bodyPr>
          <a:lstStyle/>
          <a:p>
            <a:pPr indent="450215" algn="just">
              <a:buNone/>
            </a:pPr>
            <a:r>
              <a:rPr lang="ru-RU" sz="1600" i="0" dirty="0">
                <a:solidFill>
                  <a:srgbClr val="333333"/>
                </a:solidFill>
                <a:effectLst/>
                <a:latin typeface="pt_sans_caption"/>
              </a:rPr>
              <a:t>Работники здравпункта </a:t>
            </a:r>
            <a:r>
              <a:rPr lang="ru-RU" sz="1600" i="0" dirty="0" err="1">
                <a:solidFill>
                  <a:srgbClr val="333333"/>
                </a:solidFill>
                <a:effectLst/>
                <a:latin typeface="pt_sans_caption"/>
              </a:rPr>
              <a:t>Купаловского</a:t>
            </a:r>
            <a:r>
              <a:rPr lang="ru-RU" sz="1600" i="0" dirty="0">
                <a:solidFill>
                  <a:srgbClr val="333333"/>
                </a:solidFill>
                <a:effectLst/>
                <a:latin typeface="pt_sans_caption"/>
              </a:rPr>
              <a:t> университета провели вакцинацию и ревакцинацию от коронавирусной инфекции и гриппа для всех желающих. </a:t>
            </a:r>
          </a:p>
          <a:p>
            <a:pPr indent="450215" algn="just">
              <a:buNone/>
            </a:pPr>
            <a:r>
              <a:rPr lang="ru-RU" sz="1600" i="0" dirty="0">
                <a:solidFill>
                  <a:srgbClr val="333333"/>
                </a:solidFill>
                <a:effectLst/>
                <a:latin typeface="pt_sans_caption"/>
              </a:rPr>
              <a:t>Университет активно поддерживает и проводит мероприятия по профилактике заболеваний, заботясь о здоровье своих студентов и сотрудников. Вакцинация является важным шагом в борьбе с распространением инфекций и обеспечении безопасной учебной и рабочей среды.</a:t>
            </a:r>
          </a:p>
          <a:p>
            <a:pPr algn="l">
              <a:spcAft>
                <a:spcPts val="750"/>
              </a:spcAft>
              <a:buNone/>
            </a:pPr>
            <a:r>
              <a:rPr lang="ru-RU" sz="1600" i="0" dirty="0">
                <a:solidFill>
                  <a:srgbClr val="333333"/>
                </a:solidFill>
                <a:effectLst/>
                <a:latin typeface="pt_sans_caption"/>
              </a:rPr>
              <a:t> </a:t>
            </a:r>
          </a:p>
        </p:txBody>
      </p:sp>
      <p:pic>
        <p:nvPicPr>
          <p:cNvPr id="24578" name="Picture 2" descr="IMG_1778-2">
            <a:extLst>
              <a:ext uri="{FF2B5EF4-FFF2-40B4-BE49-F238E27FC236}">
                <a16:creationId xmlns:a16="http://schemas.microsoft.com/office/drawing/2014/main" id="{48DB6F28-AFAA-CDD6-9F5D-BC87E3C1DF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07" y="2518034"/>
            <a:ext cx="2818385" cy="1878923"/>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MG_1797-2">
            <a:extLst>
              <a:ext uri="{FF2B5EF4-FFF2-40B4-BE49-F238E27FC236}">
                <a16:creationId xmlns:a16="http://schemas.microsoft.com/office/drawing/2014/main" id="{5E2B8375-5C11-B7FF-EC65-EB68353E97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8324" y="2513720"/>
            <a:ext cx="2818385" cy="1878923"/>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IMG_1805-2">
            <a:extLst>
              <a:ext uri="{FF2B5EF4-FFF2-40B4-BE49-F238E27FC236}">
                <a16:creationId xmlns:a16="http://schemas.microsoft.com/office/drawing/2014/main" id="{7B624D8B-B7FD-803E-A0F7-0AB1283AB9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7941" y="2528281"/>
            <a:ext cx="2774700" cy="1849800"/>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IMG_1741-2">
            <a:extLst>
              <a:ext uri="{FF2B5EF4-FFF2-40B4-BE49-F238E27FC236}">
                <a16:creationId xmlns:a16="http://schemas.microsoft.com/office/drawing/2014/main" id="{95D00AA9-0B65-F368-49CD-6502DD782A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706" y="4531598"/>
            <a:ext cx="2818386" cy="1878924"/>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IMG_1749-2">
            <a:extLst>
              <a:ext uri="{FF2B5EF4-FFF2-40B4-BE49-F238E27FC236}">
                <a16:creationId xmlns:a16="http://schemas.microsoft.com/office/drawing/2014/main" id="{54BBD7F5-0141-030B-542A-DCE0BC8E58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8324" y="4531598"/>
            <a:ext cx="2818386" cy="1878924"/>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descr="IMG_1763-2">
            <a:extLst>
              <a:ext uri="{FF2B5EF4-FFF2-40B4-BE49-F238E27FC236}">
                <a16:creationId xmlns:a16="http://schemas.microsoft.com/office/drawing/2014/main" id="{EC4B70D9-5E4F-9719-5C9C-13143E71DE2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3402" y="4560722"/>
            <a:ext cx="2774700" cy="184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374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06762-5C29-8588-A0D9-B6B382558174}"/>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C3A569B6-FA97-CA2C-6B9E-89650EE036FE}"/>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9C8D7831-7878-9265-2BD1-4293CFEB3C16}"/>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8403FB9F-16A6-02A9-D877-80A3A956A1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FCEA18EB-BAD4-3065-DB68-340B675674D8}"/>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F12D34A0-4B2D-AA78-51EB-1C8D6BDB2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9730CB1-3D1B-A120-AA1A-920F6BB0C1D3}"/>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F7070233-2BCA-E6E4-DD19-159481409353}"/>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4955C1D7-3E8F-8ECF-21DD-DE6B62EFD190}"/>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2C717E52-6BD4-0E5B-892B-02EDC8134FC3}"/>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B2FEADF2-B1C5-12B5-224C-C5F6E75108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238531A4-A7AA-A8A4-BA7D-53638D030343}"/>
              </a:ext>
            </a:extLst>
          </p:cNvPr>
          <p:cNvSpPr txBox="1"/>
          <p:nvPr/>
        </p:nvSpPr>
        <p:spPr>
          <a:xfrm>
            <a:off x="640513" y="135219"/>
            <a:ext cx="6565981" cy="646331"/>
          </a:xfrm>
          <a:prstGeom prst="rect">
            <a:avLst/>
          </a:prstGeom>
          <a:noFill/>
        </p:spPr>
        <p:txBody>
          <a:bodyPr wrap="square">
            <a:spAutoFit/>
          </a:bodyPr>
          <a:lstStyle/>
          <a:p>
            <a:pPr algn="ctr">
              <a:buNone/>
            </a:pPr>
            <a:r>
              <a:rPr lang="ru-RU" sz="1800" b="1" i="0" dirty="0">
                <a:solidFill>
                  <a:schemeClr val="bg1"/>
                </a:solidFill>
                <a:effectLst/>
                <a:latin typeface="pt_sans_bold"/>
              </a:rPr>
              <a:t>Встреча с легендарным спортсменом Александром Карелиным</a:t>
            </a:r>
          </a:p>
        </p:txBody>
      </p:sp>
      <p:sp>
        <p:nvSpPr>
          <p:cNvPr id="5" name="TextBox 4">
            <a:extLst>
              <a:ext uri="{FF2B5EF4-FFF2-40B4-BE49-F238E27FC236}">
                <a16:creationId xmlns:a16="http://schemas.microsoft.com/office/drawing/2014/main" id="{784AA575-FD26-F38E-F946-4398054E5C14}"/>
              </a:ext>
            </a:extLst>
          </p:cNvPr>
          <p:cNvSpPr txBox="1"/>
          <p:nvPr/>
        </p:nvSpPr>
        <p:spPr>
          <a:xfrm>
            <a:off x="-19799" y="930284"/>
            <a:ext cx="9143999" cy="2231380"/>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Советский и российский спортсмен, борец классического (греко-римского) стиля, трёхкратный победитель Олимпийских игр, девятикратный чемпион мира, 12-кратный чемпион Европы, 13-кратный чемпион СССР, доктор педагогических наук – это всё Александр Карелин. И сегодня он уже во второй раз встретился с купаловцами. Первая встреча состоялась в октябре 2021 года, тогда ему было присвоено звание Почетного профессора.</a:t>
            </a:r>
            <a:endParaRPr lang="ru-RU" sz="1600" i="0" dirty="0">
              <a:solidFill>
                <a:srgbClr val="444444"/>
              </a:solidFill>
              <a:effectLst/>
              <a:latin typeface="Comic Sans MS" panose="030F0702030302020204" pitchFamily="66" charset="0"/>
            </a:endParaRPr>
          </a:p>
          <a:p>
            <a:pPr indent="450215" algn="just">
              <a:buNone/>
            </a:pPr>
            <a:r>
              <a:rPr lang="ru-RU" sz="1600" i="0" dirty="0">
                <a:solidFill>
                  <a:srgbClr val="333333"/>
                </a:solidFill>
                <a:effectLst/>
                <a:latin typeface="pt_sans_caption"/>
              </a:rPr>
              <a:t>Без Александра Карелина невозможно представить историю мирового спорта. Поэтому для всех участников эта встреча стала особенной. Не только купаловцы были рады находиться в зале, но и сам Александр Карелин отметил, что с большим удовольствием вернулся в стены Гродненского государственного университета имени Янки Купалы.</a:t>
            </a:r>
          </a:p>
        </p:txBody>
      </p:sp>
      <p:pic>
        <p:nvPicPr>
          <p:cNvPr id="10242" name="Picture 2" descr="IMG_1621-2">
            <a:extLst>
              <a:ext uri="{FF2B5EF4-FFF2-40B4-BE49-F238E27FC236}">
                <a16:creationId xmlns:a16="http://schemas.microsoft.com/office/drawing/2014/main" id="{E2B783A5-B8AE-57AB-1C11-7907E358CA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556" y="3722154"/>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G_1719-2">
            <a:extLst>
              <a:ext uri="{FF2B5EF4-FFF2-40B4-BE49-F238E27FC236}">
                <a16:creationId xmlns:a16="http://schemas.microsoft.com/office/drawing/2014/main" id="{C9ACC2FB-F767-4B69-D7EC-82BAF82453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5903" y="3696337"/>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G_1854-2">
            <a:extLst>
              <a:ext uri="{FF2B5EF4-FFF2-40B4-BE49-F238E27FC236}">
                <a16:creationId xmlns:a16="http://schemas.microsoft.com/office/drawing/2014/main" id="{C6C06A32-E649-2D36-F4E3-0F757FC734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4413" y="3690639"/>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66A213-EFC2-C292-F2EA-DCA241F59C8C}"/>
              </a:ext>
            </a:extLst>
          </p:cNvPr>
          <p:cNvSpPr txBox="1"/>
          <p:nvPr/>
        </p:nvSpPr>
        <p:spPr>
          <a:xfrm>
            <a:off x="40767" y="6256489"/>
            <a:ext cx="9143999" cy="261610"/>
          </a:xfrm>
          <a:prstGeom prst="rect">
            <a:avLst/>
          </a:prstGeom>
          <a:noFill/>
        </p:spPr>
        <p:txBody>
          <a:bodyPr wrap="square">
            <a:spAutoFit/>
          </a:bodyPr>
          <a:lstStyle/>
          <a:p>
            <a:r>
              <a:rPr lang="ru-RU" sz="1100" dirty="0">
                <a:hlinkClick r:id="rId10"/>
              </a:rPr>
              <a:t>https://www.grsu.by/component/k2/item/52848-v-grgu-imeni-yanki-kupaly-sostoyalas-vstrecha-s-legendarnym-sportsmenom-aleksandrom-karelinym.html</a:t>
            </a:r>
            <a:r>
              <a:rPr lang="ru-RU" sz="1100" dirty="0"/>
              <a:t> </a:t>
            </a:r>
          </a:p>
        </p:txBody>
      </p:sp>
    </p:spTree>
    <p:extLst>
      <p:ext uri="{BB962C8B-B14F-4D97-AF65-F5344CB8AC3E}">
        <p14:creationId xmlns:p14="http://schemas.microsoft.com/office/powerpoint/2010/main" val="940312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D9249-F2E3-CD1F-8CD9-5537D71497DE}"/>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404EAD5A-52D5-2CAA-81B6-9000E055C03C}"/>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05CD6DC5-C48B-BF56-0F57-92039C0819CA}"/>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64D3C257-45D9-B6AD-74B7-7BC0EFE050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C745DD3B-5769-B8E4-CCAB-08B1CB169CAE}"/>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CF4877E9-48EB-EDC9-8A5A-983A36E7A37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94A5057-2943-8321-B940-6363C41295C1}"/>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0375A790-EC22-C838-8C88-CDA311FACA9C}"/>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36E708FB-1AE3-697E-C788-AAA239FEF7A5}"/>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89AA9DD3-95A9-8AA2-E718-A04AE2F4807A}"/>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73A46215-3B37-AA9E-53D2-E9E5EBDE33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7E5074A4-F28E-2D92-FE74-62E735767BE6}"/>
              </a:ext>
            </a:extLst>
          </p:cNvPr>
          <p:cNvSpPr txBox="1"/>
          <p:nvPr/>
        </p:nvSpPr>
        <p:spPr>
          <a:xfrm>
            <a:off x="877244" y="63590"/>
            <a:ext cx="5989917" cy="707886"/>
          </a:xfrm>
          <a:prstGeom prst="rect">
            <a:avLst/>
          </a:prstGeom>
          <a:noFill/>
        </p:spPr>
        <p:txBody>
          <a:bodyPr wrap="square">
            <a:spAutoFit/>
          </a:bodyPr>
          <a:lstStyle/>
          <a:p>
            <a:pPr algn="ctr">
              <a:buNone/>
            </a:pPr>
            <a:r>
              <a:rPr lang="ru-RU" sz="2000" b="1" i="0" dirty="0">
                <a:solidFill>
                  <a:schemeClr val="bg1"/>
                </a:solidFill>
                <a:effectLst/>
                <a:latin typeface="pt_sans_bold"/>
              </a:rPr>
              <a:t>Спартакиада Союзного государства среди студенческой молодежи</a:t>
            </a:r>
          </a:p>
        </p:txBody>
      </p:sp>
      <p:sp>
        <p:nvSpPr>
          <p:cNvPr id="5" name="TextBox 4">
            <a:extLst>
              <a:ext uri="{FF2B5EF4-FFF2-40B4-BE49-F238E27FC236}">
                <a16:creationId xmlns:a16="http://schemas.microsoft.com/office/drawing/2014/main" id="{73DDD7D9-5CA6-19E3-4907-7B55737F4CD9}"/>
              </a:ext>
            </a:extLst>
          </p:cNvPr>
          <p:cNvSpPr txBox="1"/>
          <p:nvPr/>
        </p:nvSpPr>
        <p:spPr>
          <a:xfrm>
            <a:off x="104877" y="914715"/>
            <a:ext cx="6123307" cy="5539978"/>
          </a:xfrm>
          <a:prstGeom prst="rect">
            <a:avLst/>
          </a:prstGeom>
          <a:noFill/>
        </p:spPr>
        <p:txBody>
          <a:bodyPr wrap="square">
            <a:spAutoFit/>
          </a:bodyPr>
          <a:lstStyle/>
          <a:p>
            <a:pPr indent="450215" algn="just">
              <a:lnSpc>
                <a:spcPts val="1800"/>
              </a:lnSpc>
              <a:buNone/>
            </a:pPr>
            <a:r>
              <a:rPr lang="ru-RU" sz="1400" i="0" dirty="0">
                <a:solidFill>
                  <a:srgbClr val="444444"/>
                </a:solidFill>
                <a:effectLst/>
                <a:latin typeface="pt_sans_bold"/>
              </a:rPr>
              <a:t>Город Брест собрал спортсменов России и Беларуси на Спартакиаду Союзного государства среди студенческой молодежи, посвященную 80-летию Победы над немецко-фашистскими захватчиками.</a:t>
            </a:r>
            <a:r>
              <a:rPr lang="ru-RU" sz="1400" i="0" dirty="0">
                <a:solidFill>
                  <a:srgbClr val="333333"/>
                </a:solidFill>
                <a:effectLst/>
                <a:latin typeface="pt_sans_caption"/>
              </a:rPr>
              <a:t> </a:t>
            </a:r>
          </a:p>
          <a:p>
            <a:pPr indent="450215" algn="just">
              <a:buNone/>
            </a:pPr>
            <a:r>
              <a:rPr lang="ru-RU" sz="1400" i="0" dirty="0">
                <a:solidFill>
                  <a:srgbClr val="333333"/>
                </a:solidFill>
                <a:effectLst/>
                <a:latin typeface="pt_sans_caption"/>
              </a:rPr>
              <a:t>На протяжении 6 дней определяли сильнейших в футболе, волейболе и плавании. В состязаниях приняли участие 286 человек, из них Республику Беларусь представляли 143, такое же число - от Российской Федерации. Соревнования по волейболу проходили в спортивном комплексе "Олимп". Пловцы выявляли победителей на голубых дорожках во Дворце водных видов спорта. Футбольные команды боролись за победу под куполом футбольного манежа.</a:t>
            </a:r>
          </a:p>
          <a:p>
            <a:pPr indent="450215" algn="just">
              <a:buNone/>
            </a:pPr>
            <a:r>
              <a:rPr lang="ru-RU" sz="1400" i="0" dirty="0" err="1">
                <a:solidFill>
                  <a:srgbClr val="333333"/>
                </a:solidFill>
                <a:effectLst/>
                <a:latin typeface="pt_sans_caption"/>
              </a:rPr>
              <a:t>Купаловский</a:t>
            </a:r>
            <a:r>
              <a:rPr lang="ru-RU" sz="1400" i="0" dirty="0">
                <a:solidFill>
                  <a:srgbClr val="333333"/>
                </a:solidFill>
                <a:effectLst/>
                <a:latin typeface="pt_sans_caption"/>
              </a:rPr>
              <a:t> университет был представлен двумя командами: женской волейбольной и командой по плаванию. Обе команды продемонстрировали высокий уровень подготовки и стремление к победе. По итогам спортивных баталий сборная команда по волейболу стала бронзовым призером, а команда по плаванию заняла четвертое место.</a:t>
            </a:r>
          </a:p>
          <a:p>
            <a:pPr indent="450215" algn="just">
              <a:buNone/>
            </a:pPr>
            <a:r>
              <a:rPr lang="ru-RU" sz="1400" i="0" dirty="0">
                <a:solidFill>
                  <a:srgbClr val="333333"/>
                </a:solidFill>
                <a:effectLst/>
                <a:latin typeface="pt_sans_caption"/>
              </a:rPr>
              <a:t>Студенты ГрГУ имени Янки Купалы блестяще проявили себя на соревнованиях. Пловцы продемонстрировали великолепные результаты. В индивидуальной программе по плаванию Анна Чудина, студентка 3 курса факультета физической культуры стала чемпионкой на дистанции 50 м вольным стилем, а в смешенной эстафете студенты факультета физической культуры Анна Чудина, Екатерина Казак, Никита </a:t>
            </a:r>
            <a:r>
              <a:rPr lang="ru-RU" sz="1400" i="0" dirty="0" err="1">
                <a:solidFill>
                  <a:srgbClr val="333333"/>
                </a:solidFill>
                <a:effectLst/>
                <a:latin typeface="pt_sans_caption"/>
              </a:rPr>
              <a:t>Потько</a:t>
            </a:r>
            <a:r>
              <a:rPr lang="ru-RU" sz="1400" i="0" dirty="0">
                <a:solidFill>
                  <a:srgbClr val="333333"/>
                </a:solidFill>
                <a:effectLst/>
                <a:latin typeface="pt_sans_caption"/>
              </a:rPr>
              <a:t> и курсант военного факультета Павел Башко заняли почетное третье место.</a:t>
            </a:r>
          </a:p>
        </p:txBody>
      </p:sp>
      <p:pic>
        <p:nvPicPr>
          <p:cNvPr id="16386" name="Picture 2" descr="photo 2024 11 21 13 58 05">
            <a:extLst>
              <a:ext uri="{FF2B5EF4-FFF2-40B4-BE49-F238E27FC236}">
                <a16:creationId xmlns:a16="http://schemas.microsoft.com/office/drawing/2014/main" id="{921865D8-39C7-1D99-C4C9-C3752682D2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8788" y="914715"/>
            <a:ext cx="2572878" cy="192965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photo_2024-11-21_13-58-08">
            <a:extLst>
              <a:ext uri="{FF2B5EF4-FFF2-40B4-BE49-F238E27FC236}">
                <a16:creationId xmlns:a16="http://schemas.microsoft.com/office/drawing/2014/main" id="{479EC268-B030-CF64-1F56-F40CDDBFE6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2733" y="2865124"/>
            <a:ext cx="2610971" cy="174064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photo_2024-11-21_13-57-57">
            <a:extLst>
              <a:ext uri="{FF2B5EF4-FFF2-40B4-BE49-F238E27FC236}">
                <a16:creationId xmlns:a16="http://schemas.microsoft.com/office/drawing/2014/main" id="{818BAA31-391B-E72A-DA8A-98854C8D96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9108" y="4628273"/>
            <a:ext cx="2610971" cy="17406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6B683B-3AD3-D34A-A2F6-7FD6614C6E7B}"/>
              </a:ext>
            </a:extLst>
          </p:cNvPr>
          <p:cNvSpPr txBox="1"/>
          <p:nvPr/>
        </p:nvSpPr>
        <p:spPr>
          <a:xfrm>
            <a:off x="-12350" y="6327655"/>
            <a:ext cx="9230277" cy="430887"/>
          </a:xfrm>
          <a:prstGeom prst="rect">
            <a:avLst/>
          </a:prstGeom>
          <a:noFill/>
        </p:spPr>
        <p:txBody>
          <a:bodyPr wrap="square">
            <a:spAutoFit/>
          </a:bodyPr>
          <a:lstStyle/>
          <a:p>
            <a:r>
              <a:rPr lang="ru-RU" sz="1100" dirty="0">
                <a:hlinkClick r:id="rId10"/>
              </a:rPr>
              <a:t>https://www.grsu.by/component/k2/item/52936-kupalovtsy-vnov-na-pedestale-studenty-grgu-imeni-yanki-kupaly-prinyali-uchastie-v-spartakiade-soyuznogo-gosudarstva-sredi-studencheskoj-molodezhi.html</a:t>
            </a:r>
            <a:r>
              <a:rPr lang="ru-RU" sz="1100" dirty="0"/>
              <a:t> </a:t>
            </a:r>
          </a:p>
        </p:txBody>
      </p:sp>
    </p:spTree>
    <p:extLst>
      <p:ext uri="{BB962C8B-B14F-4D97-AF65-F5344CB8AC3E}">
        <p14:creationId xmlns:p14="http://schemas.microsoft.com/office/powerpoint/2010/main" val="192481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Группа 13"/>
          <p:cNvGrpSpPr/>
          <p:nvPr/>
        </p:nvGrpSpPr>
        <p:grpSpPr>
          <a:xfrm>
            <a:off x="-115200" y="-92546"/>
            <a:ext cx="9259200" cy="6905922"/>
            <a:chOff x="-115200" y="-92546"/>
            <a:chExt cx="9259200" cy="6905922"/>
          </a:xfrm>
        </p:grpSpPr>
        <p:sp>
          <p:nvSpPr>
            <p:cNvPr id="15" name="Прямоугольник 14"/>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p:cNvGrpSpPr/>
            <p:nvPr/>
          </p:nvGrpSpPr>
          <p:grpSpPr>
            <a:xfrm>
              <a:off x="0" y="6561376"/>
              <a:ext cx="9143999" cy="252000"/>
              <a:chOff x="0" y="6561376"/>
              <a:chExt cx="9143999" cy="252000"/>
            </a:xfrm>
          </p:grpSpPr>
          <p:pic>
            <p:nvPicPr>
              <p:cNvPr id="22" name="Picture 2" descr="Купить Расписание ГРГУ — Microsoft Store (ru-BY)"/>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0BF1F2F7-8FF3-4E60-9DF8-887CDC2C8F77}"/>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C25AE1BE-CE6A-4F23-B40C-62163D67B7B1}"/>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CDFEA395-CE46-4843-889D-610D058E8DC1}"/>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2E68D471-8C2F-11C2-8F97-781D482FC325}"/>
              </a:ext>
            </a:extLst>
          </p:cNvPr>
          <p:cNvSpPr txBox="1"/>
          <p:nvPr/>
        </p:nvSpPr>
        <p:spPr>
          <a:xfrm>
            <a:off x="329005" y="79286"/>
            <a:ext cx="6961517" cy="707886"/>
          </a:xfrm>
          <a:prstGeom prst="rect">
            <a:avLst/>
          </a:prstGeom>
          <a:noFill/>
        </p:spPr>
        <p:txBody>
          <a:bodyPr wrap="square">
            <a:spAutoFit/>
          </a:bodyPr>
          <a:lstStyle/>
          <a:p>
            <a:pPr algn="ctr">
              <a:buNone/>
            </a:pPr>
            <a:r>
              <a:rPr lang="ru-RU" sz="2000" b="1" i="0" dirty="0">
                <a:solidFill>
                  <a:schemeClr val="bg1"/>
                </a:solidFill>
                <a:effectLst/>
                <a:latin typeface="pt_sans_bold"/>
              </a:rPr>
              <a:t>Спартакиада среди работников ГрГУ имени Янки Купалы</a:t>
            </a:r>
          </a:p>
        </p:txBody>
      </p:sp>
      <p:sp>
        <p:nvSpPr>
          <p:cNvPr id="5" name="TextBox 4">
            <a:extLst>
              <a:ext uri="{FF2B5EF4-FFF2-40B4-BE49-F238E27FC236}">
                <a16:creationId xmlns:a16="http://schemas.microsoft.com/office/drawing/2014/main" id="{9A52B162-AD29-FE52-39CD-3CE7877EF3BF}"/>
              </a:ext>
            </a:extLst>
          </p:cNvPr>
          <p:cNvSpPr txBox="1"/>
          <p:nvPr/>
        </p:nvSpPr>
        <p:spPr>
          <a:xfrm>
            <a:off x="35321" y="887481"/>
            <a:ext cx="8870237" cy="2800767"/>
          </a:xfrm>
          <a:prstGeom prst="rect">
            <a:avLst/>
          </a:prstGeom>
          <a:noFill/>
        </p:spPr>
        <p:txBody>
          <a:bodyPr wrap="square">
            <a:spAutoFit/>
          </a:bodyPr>
          <a:lstStyle/>
          <a:p>
            <a:pPr indent="450215" algn="just">
              <a:buNone/>
            </a:pPr>
            <a:r>
              <a:rPr lang="ru-RU" sz="1600" b="0" i="0" dirty="0">
                <a:solidFill>
                  <a:srgbClr val="333333"/>
                </a:solidFill>
                <a:effectLst/>
                <a:latin typeface="pt_sans_caption"/>
              </a:rPr>
              <a:t>В мероприятии приняли участие 4 группы. Сотрудники инженерного факультета и филологического факультета сформировали 1 группу, 2 группа состояла из работников педагогического факультета, факультета экономики и управления, факультета довузовской подготовки и военного факультета. Сотрудники Технологического колледжа ГрГУ имени Янки Купалы, факультета математики и информатики, факультета психологии, факультета физической культуры, физико-технический факультета – 3 группа. Факультет истории, коммуникации и туризма, факультет искусств и дизайна, факультет биологии и экологии, юридический факультет, Гуманитарный колледж ГрГУ имени Янки Купалы сформировал 4 группу.</a:t>
            </a:r>
          </a:p>
          <a:p>
            <a:pPr indent="450215" algn="just">
              <a:buNone/>
            </a:pPr>
            <a:r>
              <a:rPr lang="ru-RU" sz="1600" b="0" i="0" dirty="0">
                <a:solidFill>
                  <a:srgbClr val="333333"/>
                </a:solidFill>
                <a:effectLst/>
                <a:latin typeface="pt_sans_caption"/>
              </a:rPr>
              <a:t>В программу соревнований вошли следующие виды спорта – мини-футбол, волейбол, теннис настольный, баскетбол, дартс, шахматы, шашки, бадминтон.</a:t>
            </a:r>
          </a:p>
        </p:txBody>
      </p:sp>
      <p:pic>
        <p:nvPicPr>
          <p:cNvPr id="8194" name="Picture 2" descr="photo_5316753485192092002_y">
            <a:extLst>
              <a:ext uri="{FF2B5EF4-FFF2-40B4-BE49-F238E27FC236}">
                <a16:creationId xmlns:a16="http://schemas.microsoft.com/office/drawing/2014/main" id="{BAC39599-DBBE-7301-E9AB-6F89C483A1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166" y="3826691"/>
            <a:ext cx="2670126" cy="178008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hoto_5316753485192092014_y">
            <a:extLst>
              <a:ext uri="{FF2B5EF4-FFF2-40B4-BE49-F238E27FC236}">
                <a16:creationId xmlns:a16="http://schemas.microsoft.com/office/drawing/2014/main" id="{75BF4819-FABD-24EA-4F12-4166F07A73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6586" y="3866639"/>
            <a:ext cx="2670126" cy="178008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hoto_5314357992952549039_y">
            <a:extLst>
              <a:ext uri="{FF2B5EF4-FFF2-40B4-BE49-F238E27FC236}">
                <a16:creationId xmlns:a16="http://schemas.microsoft.com/office/drawing/2014/main" id="{6ED2E538-B175-EB02-7BE7-95CB3A32C9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5376" y="3843718"/>
            <a:ext cx="2670126" cy="17800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61B095-7550-BE16-BB39-5C9154D4E2D1}"/>
              </a:ext>
            </a:extLst>
          </p:cNvPr>
          <p:cNvSpPr txBox="1"/>
          <p:nvPr/>
        </p:nvSpPr>
        <p:spPr>
          <a:xfrm>
            <a:off x="277951" y="6448574"/>
            <a:ext cx="8870237" cy="261610"/>
          </a:xfrm>
          <a:prstGeom prst="rect">
            <a:avLst/>
          </a:prstGeom>
          <a:noFill/>
        </p:spPr>
        <p:txBody>
          <a:bodyPr wrap="square">
            <a:spAutoFit/>
          </a:bodyPr>
          <a:lstStyle/>
          <a:p>
            <a:r>
              <a:rPr lang="ru-RU" sz="1100" dirty="0">
                <a:hlinkClick r:id="rId10"/>
              </a:rPr>
              <a:t>https://www.grsu.by/component/k2/item/48826-zdorovyj-obraz-zhizni-na-pervom-meste-spartakiada-sredi-rabotnikov-grgu-imeni-yanki-kupaly.html</a:t>
            </a:r>
            <a:r>
              <a:rPr lang="ru-RU" sz="1100" dirty="0"/>
              <a:t> </a:t>
            </a:r>
          </a:p>
        </p:txBody>
      </p:sp>
    </p:spTree>
    <p:extLst>
      <p:ext uri="{BB962C8B-B14F-4D97-AF65-F5344CB8AC3E}">
        <p14:creationId xmlns:p14="http://schemas.microsoft.com/office/powerpoint/2010/main" val="1646647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A35EE-D9C2-F55B-B05C-6A3ACEA7D85A}"/>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4BF626F7-A23C-3CB0-F9E7-E388B8A13A89}"/>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32BFC301-ACEE-BBE9-3019-09915AF55295}"/>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57963AD4-1E5E-9F16-2CE0-3455FA9E00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89FFF5FA-30E9-00B0-4E81-D7DF2F0A3351}"/>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61CA2C25-9B50-5415-C554-6554E98190D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612802D-43C2-3159-7101-B38F117A1667}"/>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16137F2D-6FBA-6776-8883-2CE3DFF9CA41}"/>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CDD1EEDE-0CFC-FAEA-4975-13DDA85A8AE1}"/>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A16795F8-9699-9ACA-1FA7-9AB78DB0B1B2}"/>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D3228D82-EB16-B64D-2898-9A3627E179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697E5532-1FDC-6EE9-87D2-F0EFB667C067}"/>
              </a:ext>
            </a:extLst>
          </p:cNvPr>
          <p:cNvSpPr txBox="1"/>
          <p:nvPr/>
        </p:nvSpPr>
        <p:spPr>
          <a:xfrm>
            <a:off x="803875" y="141684"/>
            <a:ext cx="6277949" cy="461665"/>
          </a:xfrm>
          <a:prstGeom prst="rect">
            <a:avLst/>
          </a:prstGeom>
          <a:noFill/>
        </p:spPr>
        <p:txBody>
          <a:bodyPr wrap="square">
            <a:spAutoFit/>
          </a:bodyPr>
          <a:lstStyle/>
          <a:p>
            <a:pPr algn="ctr">
              <a:buNone/>
            </a:pPr>
            <a:r>
              <a:rPr lang="ru-RU" sz="2400" b="1" i="0" dirty="0">
                <a:solidFill>
                  <a:schemeClr val="bg1"/>
                </a:solidFill>
                <a:effectLst/>
                <a:latin typeface="pt_sans_bold"/>
              </a:rPr>
              <a:t>Чествование лучших спортсменов</a:t>
            </a:r>
          </a:p>
        </p:txBody>
      </p:sp>
      <p:sp>
        <p:nvSpPr>
          <p:cNvPr id="5" name="TextBox 4">
            <a:extLst>
              <a:ext uri="{FF2B5EF4-FFF2-40B4-BE49-F238E27FC236}">
                <a16:creationId xmlns:a16="http://schemas.microsoft.com/office/drawing/2014/main" id="{F281138E-8792-5D6D-CFFA-20247BED7457}"/>
              </a:ext>
            </a:extLst>
          </p:cNvPr>
          <p:cNvSpPr txBox="1"/>
          <p:nvPr/>
        </p:nvSpPr>
        <p:spPr>
          <a:xfrm>
            <a:off x="104876" y="980709"/>
            <a:ext cx="6483553" cy="5170646"/>
          </a:xfrm>
          <a:prstGeom prst="rect">
            <a:avLst/>
          </a:prstGeom>
          <a:noFill/>
        </p:spPr>
        <p:txBody>
          <a:bodyPr wrap="square">
            <a:spAutoFit/>
          </a:bodyPr>
          <a:lstStyle/>
          <a:p>
            <a:pPr indent="450215" algn="just">
              <a:lnSpc>
                <a:spcPts val="1800"/>
              </a:lnSpc>
              <a:buNone/>
            </a:pPr>
            <a:r>
              <a:rPr lang="ru-RU" sz="1500" i="0" dirty="0">
                <a:solidFill>
                  <a:srgbClr val="444444"/>
                </a:solidFill>
                <a:effectLst/>
                <a:latin typeface="pt_sans_bold"/>
              </a:rPr>
              <a:t>13 декабря состоялось торжественное мероприятие, посвященное чествованию победителей и призёров Республиканской универсиады-2023/2024, студентов, тренеров и работников Гродненского государственного университета имени Янки Купалы.</a:t>
            </a:r>
            <a:endParaRPr lang="ru-RU" sz="1500" i="0" dirty="0">
              <a:solidFill>
                <a:srgbClr val="444444"/>
              </a:solidFill>
              <a:effectLst/>
              <a:latin typeface="Comic Sans MS" panose="030F0702030302020204" pitchFamily="66" charset="0"/>
            </a:endParaRPr>
          </a:p>
          <a:p>
            <a:pPr indent="450215" algn="just">
              <a:buNone/>
            </a:pPr>
            <a:r>
              <a:rPr lang="ru-RU" sz="1500" i="0" dirty="0">
                <a:solidFill>
                  <a:srgbClr val="333333"/>
                </a:solidFill>
                <a:effectLst/>
                <a:latin typeface="pt_sans_caption"/>
              </a:rPr>
              <a:t>В мероприятии приняли участие почетные гости – председатель волейбольного клуба «Гродненский коммунальник» Евгений </a:t>
            </a:r>
            <a:r>
              <a:rPr lang="ru-RU" sz="1500" i="0" dirty="0" err="1">
                <a:solidFill>
                  <a:srgbClr val="333333"/>
                </a:solidFill>
                <a:effectLst/>
                <a:latin typeface="pt_sans_caption"/>
              </a:rPr>
              <a:t>Ародь</a:t>
            </a:r>
            <a:r>
              <a:rPr lang="ru-RU" sz="1500" i="0" dirty="0">
                <a:solidFill>
                  <a:srgbClr val="333333"/>
                </a:solidFill>
                <a:effectLst/>
                <a:latin typeface="pt_sans_caption"/>
              </a:rPr>
              <a:t>, заместитель директора Государственного учреждения «Гродненский областной комплексный центр олимпийского резерва» Татьяна </a:t>
            </a:r>
            <a:r>
              <a:rPr lang="ru-RU" sz="1500" i="0" dirty="0" err="1">
                <a:solidFill>
                  <a:srgbClr val="333333"/>
                </a:solidFill>
                <a:effectLst/>
                <a:latin typeface="pt_sans_caption"/>
              </a:rPr>
              <a:t>Талако</a:t>
            </a:r>
            <a:r>
              <a:rPr lang="ru-RU" sz="1500" i="0" dirty="0">
                <a:solidFill>
                  <a:srgbClr val="333333"/>
                </a:solidFill>
                <a:effectLst/>
                <a:latin typeface="pt_sans_caption"/>
              </a:rPr>
              <a:t>, главный тренер женской баскетбольной команды «Олимпия» Виктория </a:t>
            </a:r>
            <a:r>
              <a:rPr lang="ru-RU" sz="1500" i="0" dirty="0" err="1">
                <a:solidFill>
                  <a:srgbClr val="333333"/>
                </a:solidFill>
                <a:effectLst/>
                <a:latin typeface="pt_sans_caption"/>
              </a:rPr>
              <a:t>Дацун</a:t>
            </a:r>
            <a:r>
              <a:rPr lang="ru-RU" sz="1500" i="0" dirty="0">
                <a:solidFill>
                  <a:srgbClr val="333333"/>
                </a:solidFill>
                <a:effectLst/>
                <a:latin typeface="pt_sans_caption"/>
              </a:rPr>
              <a:t>.</a:t>
            </a:r>
          </a:p>
          <a:p>
            <a:pPr indent="450215" algn="just">
              <a:buNone/>
            </a:pPr>
            <a:r>
              <a:rPr lang="ru-RU" sz="1500" i="0" dirty="0">
                <a:solidFill>
                  <a:srgbClr val="333333"/>
                </a:solidFill>
                <a:effectLst/>
                <a:latin typeface="pt_sans_caption"/>
              </a:rPr>
              <a:t>Ректор ГрГУ имени Янки Купалы Ирина </a:t>
            </a:r>
            <a:r>
              <a:rPr lang="ru-RU" sz="1500" i="0" dirty="0" err="1">
                <a:solidFill>
                  <a:srgbClr val="333333"/>
                </a:solidFill>
                <a:effectLst/>
                <a:latin typeface="pt_sans_caption"/>
              </a:rPr>
              <a:t>Китурко</a:t>
            </a:r>
            <a:r>
              <a:rPr lang="ru-RU" sz="1500" i="0" dirty="0">
                <a:solidFill>
                  <a:srgbClr val="333333"/>
                </a:solidFill>
                <a:effectLst/>
                <a:latin typeface="pt_sans_caption"/>
              </a:rPr>
              <a:t> в нестандартной форме обратилась к участникам торжества – в формате видео. Она дистанционно поблагодарила спортсменов, их наставников и пожелала дальнейших успехов. Ирина Федоровна не могла оставить купаловцев без подарка, поэтому она решила сделать специальный сюрприз. В качестве подарка ректор подготовила фильм о спортивных событиях университета, созданный совместно с Центром по связям с общественностью. Он стал ярким отражением достижений и упорства спортсменов, их стремления к победе и командной работе. Под незабываемую песню «Команда молодости нашей» в фильме были показаны моменты триумфов, которые вдохновили участников и зрителей.</a:t>
            </a:r>
          </a:p>
        </p:txBody>
      </p:sp>
      <p:pic>
        <p:nvPicPr>
          <p:cNvPr id="4098" name="Picture 2" descr="IMG_3943-2">
            <a:extLst>
              <a:ext uri="{FF2B5EF4-FFF2-40B4-BE49-F238E27FC236}">
                <a16:creationId xmlns:a16="http://schemas.microsoft.com/office/drawing/2014/main" id="{AC4EFB03-2301-96F9-DD41-B398D18648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7668" y="998885"/>
            <a:ext cx="2361200" cy="15741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G_3947-2">
            <a:extLst>
              <a:ext uri="{FF2B5EF4-FFF2-40B4-BE49-F238E27FC236}">
                <a16:creationId xmlns:a16="http://schemas.microsoft.com/office/drawing/2014/main" id="{4121A574-0DDA-D076-746A-1D719E59D5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0240" y="2699230"/>
            <a:ext cx="2378628" cy="158575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G_3656-2">
            <a:extLst>
              <a:ext uri="{FF2B5EF4-FFF2-40B4-BE49-F238E27FC236}">
                <a16:creationId xmlns:a16="http://schemas.microsoft.com/office/drawing/2014/main" id="{0E966C56-09FC-EBE2-5511-E7EC81BF343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84110" y="4393421"/>
            <a:ext cx="2378630" cy="15857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F457EF-014E-2CA6-47FE-5F61F7161F04}"/>
              </a:ext>
            </a:extLst>
          </p:cNvPr>
          <p:cNvSpPr txBox="1"/>
          <p:nvPr/>
        </p:nvSpPr>
        <p:spPr>
          <a:xfrm>
            <a:off x="19974" y="6469881"/>
            <a:ext cx="9376562" cy="261610"/>
          </a:xfrm>
          <a:prstGeom prst="rect">
            <a:avLst/>
          </a:prstGeom>
          <a:noFill/>
        </p:spPr>
        <p:txBody>
          <a:bodyPr wrap="square">
            <a:spAutoFit/>
          </a:bodyPr>
          <a:lstStyle/>
          <a:p>
            <a:r>
              <a:rPr lang="ru-RU" sz="1100" dirty="0">
                <a:hlinkClick r:id="rId10"/>
              </a:rPr>
              <a:t>https://www.grsu.by/component/k2/item/53343-sportivnye-dostizheniya-i-gordost-kupalovskogo-universiteta-chestvovanie-luchshikh-sportsmenov.html</a:t>
            </a:r>
            <a:r>
              <a:rPr lang="ru-RU" sz="1100" dirty="0"/>
              <a:t> </a:t>
            </a:r>
          </a:p>
        </p:txBody>
      </p:sp>
    </p:spTree>
    <p:extLst>
      <p:ext uri="{BB962C8B-B14F-4D97-AF65-F5344CB8AC3E}">
        <p14:creationId xmlns:p14="http://schemas.microsoft.com/office/powerpoint/2010/main" val="2507150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63C36-76EA-BC4E-4A7A-14D97BBCE8C9}"/>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6CC09A3E-8E96-3522-611F-9D229BE7F150}"/>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309B6D34-6404-E606-2539-D8BAD269A05D}"/>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F2F64E71-F056-29D3-EEF5-D2928777A9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75C34001-7079-159F-7591-5BF1D8AA9CFA}"/>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EB4ACF6B-39BD-03C8-E32C-6B32E86AA7C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F801A5F-2717-DACB-B72C-D24CE31AC274}"/>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ED6C9E16-7CBF-7F60-B818-D2A972E44269}"/>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5BA95CAC-CB4F-5BD9-DE8E-90817CE1CA85}"/>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CB2EF68C-78A0-488F-CEE2-95A12303884E}"/>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11112127-F0C4-F4FA-08B0-18F3D689E3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73A35E2B-91EC-9BF0-0711-179B1103A6A7}"/>
              </a:ext>
            </a:extLst>
          </p:cNvPr>
          <p:cNvSpPr txBox="1"/>
          <p:nvPr/>
        </p:nvSpPr>
        <p:spPr>
          <a:xfrm>
            <a:off x="1140748" y="216984"/>
            <a:ext cx="5348399" cy="400110"/>
          </a:xfrm>
          <a:prstGeom prst="rect">
            <a:avLst/>
          </a:prstGeom>
          <a:noFill/>
        </p:spPr>
        <p:txBody>
          <a:bodyPr wrap="square">
            <a:spAutoFit/>
          </a:bodyPr>
          <a:lstStyle/>
          <a:p>
            <a:pPr algn="ctr">
              <a:buNone/>
            </a:pPr>
            <a:r>
              <a:rPr lang="ru-RU" sz="2000" b="1" i="0" dirty="0">
                <a:solidFill>
                  <a:schemeClr val="bg1"/>
                </a:solidFill>
                <a:effectLst/>
                <a:latin typeface="pt_sans_bold"/>
              </a:rPr>
              <a:t>«КРОSS ДЕД МОРОSS»</a:t>
            </a:r>
          </a:p>
        </p:txBody>
      </p:sp>
      <p:sp>
        <p:nvSpPr>
          <p:cNvPr id="5" name="TextBox 4">
            <a:extLst>
              <a:ext uri="{FF2B5EF4-FFF2-40B4-BE49-F238E27FC236}">
                <a16:creationId xmlns:a16="http://schemas.microsoft.com/office/drawing/2014/main" id="{B762B598-95CA-6FAF-9430-62501EF5BE25}"/>
              </a:ext>
            </a:extLst>
          </p:cNvPr>
          <p:cNvSpPr txBox="1"/>
          <p:nvPr/>
        </p:nvSpPr>
        <p:spPr>
          <a:xfrm>
            <a:off x="104876" y="921320"/>
            <a:ext cx="8931620" cy="2523768"/>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Яркий и динамичный кросс «КРОSS ДЕД МОРОSS» собрал студентов факультета истории, коммуникации и туризма в преддверии новогодних праздников.</a:t>
            </a:r>
            <a:endParaRPr lang="ru-RU" sz="1600" i="0" dirty="0">
              <a:solidFill>
                <a:srgbClr val="444444"/>
              </a:solidFill>
              <a:effectLst/>
              <a:latin typeface="Comic Sans MS" panose="030F0702030302020204" pitchFamily="66" charset="0"/>
            </a:endParaRPr>
          </a:p>
          <a:p>
            <a:pPr indent="450215" algn="just">
              <a:buNone/>
            </a:pPr>
            <a:r>
              <a:rPr lang="ru-RU" sz="1600" i="0" dirty="0">
                <a:solidFill>
                  <a:srgbClr val="333333"/>
                </a:solidFill>
                <a:effectLst/>
                <a:latin typeface="pt_sans_caption"/>
              </a:rPr>
              <a:t>Участники продемонстрировали все свои силы и выносливость, преодолевая дистанцию, которая стала веселым испытанием для каждого из новогодних бегунов.</a:t>
            </a:r>
          </a:p>
          <a:p>
            <a:pPr indent="450215" algn="just">
              <a:buNone/>
            </a:pPr>
            <a:r>
              <a:rPr lang="ru-RU" sz="1600" i="0" dirty="0">
                <a:solidFill>
                  <a:srgbClr val="333333"/>
                </a:solidFill>
                <a:effectLst/>
                <a:latin typeface="pt_sans_caption"/>
              </a:rPr>
              <a:t>Кросс не только стал спортивным событием, но и отличным способом зарядиться энергией на весь год! Весело, дружно и активно проведенное время позволило всем участникам улучшить физическую форму и насладиться общением.</a:t>
            </a:r>
          </a:p>
          <a:p>
            <a:pPr indent="450215" algn="just">
              <a:buNone/>
            </a:pPr>
            <a:r>
              <a:rPr lang="ru-RU" sz="1600" i="0" dirty="0">
                <a:solidFill>
                  <a:srgbClr val="333333"/>
                </a:solidFill>
                <a:effectLst/>
                <a:latin typeface="pt_sans_caption"/>
              </a:rPr>
              <a:t>В ГрГУ имени Янки Купалы всегда поощряется активный образ жизни и стремление к здоровью. Подобные мероприятия способствуют физическому развитию, укрепляют дружеские связи, поднимают настроение и мотивируют на новые свершения.</a:t>
            </a:r>
          </a:p>
        </p:txBody>
      </p:sp>
      <p:pic>
        <p:nvPicPr>
          <p:cNvPr id="23554" name="Picture 2" descr="photo 5426945771728661840 y">
            <a:extLst>
              <a:ext uri="{FF2B5EF4-FFF2-40B4-BE49-F238E27FC236}">
                <a16:creationId xmlns:a16="http://schemas.microsoft.com/office/drawing/2014/main" id="{7F29257E-38A8-1F12-D451-845A8263F0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592" y="3958697"/>
            <a:ext cx="3347864" cy="223365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photo_5426945771728661844_y">
            <a:extLst>
              <a:ext uri="{FF2B5EF4-FFF2-40B4-BE49-F238E27FC236}">
                <a16:creationId xmlns:a16="http://schemas.microsoft.com/office/drawing/2014/main" id="{19D21048-5A0E-335B-6521-A530DB79DD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4800" y="3970822"/>
            <a:ext cx="3263750" cy="21758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9112CF-D1B4-9BBF-A0FB-9C58FD0802DF}"/>
              </a:ext>
            </a:extLst>
          </p:cNvPr>
          <p:cNvSpPr txBox="1"/>
          <p:nvPr/>
        </p:nvSpPr>
        <p:spPr>
          <a:xfrm>
            <a:off x="561733" y="6296306"/>
            <a:ext cx="7934133" cy="276999"/>
          </a:xfrm>
          <a:prstGeom prst="rect">
            <a:avLst/>
          </a:prstGeom>
          <a:noFill/>
        </p:spPr>
        <p:txBody>
          <a:bodyPr wrap="square">
            <a:spAutoFit/>
          </a:bodyPr>
          <a:lstStyle/>
          <a:p>
            <a:r>
              <a:rPr lang="ru-RU" sz="1200" dirty="0">
                <a:hlinkClick r:id="rId9"/>
              </a:rPr>
              <a:t>https://www.grsu.by/component/k2/item/53486-v-grgu-imeni-yanki-kupaly-proshel-kross-ded-moross.html</a:t>
            </a:r>
            <a:r>
              <a:rPr lang="ru-RU" sz="1200" dirty="0"/>
              <a:t> </a:t>
            </a:r>
          </a:p>
        </p:txBody>
      </p:sp>
    </p:spTree>
    <p:extLst>
      <p:ext uri="{BB962C8B-B14F-4D97-AF65-F5344CB8AC3E}">
        <p14:creationId xmlns:p14="http://schemas.microsoft.com/office/powerpoint/2010/main" val="1918975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53C3B-972B-95D8-A437-39B60364F749}"/>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E833AA9D-2E72-DCB7-9C74-7FED5997353E}"/>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8993E49F-B9AD-1A2E-D742-42EA7BB58036}"/>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CEA2F8B4-60D3-1D55-6C87-3C1FEFC5BB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8F0EA4F8-EDCD-6214-D81D-144A211FD6D3}"/>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49D8652F-0198-BF14-E491-9B757D4CED8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CF2B888-B084-E69C-D51F-73CCBF018CB1}"/>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369E38A7-DB21-96B9-76DD-222E2D7CD75E}"/>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8EE6F19F-3608-7151-52F6-D136B6076912}"/>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5B44DD77-5690-E954-B379-15A59625E330}"/>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9B7BC7ED-AC5D-98EB-5926-B0495DDE80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701F3ECC-9903-9768-32D3-D3A272AC0E82}"/>
              </a:ext>
            </a:extLst>
          </p:cNvPr>
          <p:cNvSpPr txBox="1"/>
          <p:nvPr/>
        </p:nvSpPr>
        <p:spPr>
          <a:xfrm>
            <a:off x="244772" y="887120"/>
            <a:ext cx="3250497" cy="369332"/>
          </a:xfrm>
          <a:prstGeom prst="rect">
            <a:avLst/>
          </a:prstGeom>
          <a:noFill/>
        </p:spPr>
        <p:txBody>
          <a:bodyPr wrap="square">
            <a:spAutoFit/>
          </a:bodyPr>
          <a:lstStyle/>
          <a:p>
            <a:pPr algn="ctr">
              <a:buNone/>
            </a:pPr>
            <a:r>
              <a:rPr lang="ru-RU" sz="1800" b="1" i="0" dirty="0">
                <a:effectLst/>
                <a:latin typeface="pt_sans_bold"/>
              </a:rPr>
              <a:t>Греко-римская борьба</a:t>
            </a:r>
          </a:p>
        </p:txBody>
      </p:sp>
      <p:sp>
        <p:nvSpPr>
          <p:cNvPr id="5" name="TextBox 4">
            <a:extLst>
              <a:ext uri="{FF2B5EF4-FFF2-40B4-BE49-F238E27FC236}">
                <a16:creationId xmlns:a16="http://schemas.microsoft.com/office/drawing/2014/main" id="{DF0D6721-731F-972B-9317-41A761832709}"/>
              </a:ext>
            </a:extLst>
          </p:cNvPr>
          <p:cNvSpPr txBox="1"/>
          <p:nvPr/>
        </p:nvSpPr>
        <p:spPr>
          <a:xfrm>
            <a:off x="104876" y="1335847"/>
            <a:ext cx="8930784" cy="2492990"/>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2 февраля в Гродно завершился открытый турнир по греко-римской борьбе, организованный при поддержке Гродненского исполнительного комитета. В соревнованиях приняли участие спортсмены 2004-2006 годов рождения, среди которых выделялись представители ГрГУ имени Янки Купалы.</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На турнире выступили несколько борцов из </a:t>
            </a:r>
            <a:r>
              <a:rPr lang="ru-RU" sz="1600" b="0" i="0" dirty="0" err="1">
                <a:solidFill>
                  <a:srgbClr val="333333"/>
                </a:solidFill>
                <a:effectLst/>
                <a:latin typeface="pt_sans_caption"/>
              </a:rPr>
              <a:t>Купаловского</a:t>
            </a:r>
            <a:r>
              <a:rPr lang="ru-RU" sz="1600" b="0" i="0" dirty="0">
                <a:solidFill>
                  <a:srgbClr val="333333"/>
                </a:solidFill>
                <a:effectLst/>
                <a:latin typeface="pt_sans_caption"/>
              </a:rPr>
              <a:t> университета, которые продемонстрировали отличную форму и высокий уровень подготовки. В частности, студент 1 курса факультета физической культуры Владислав Дубровский занял 1 место в весовой категории 82 кг. Его товарищ по золотой медали – студент 3 курса факультета физической культуры Даниил Козлов – также показал превосходную борьбу, став победителем в весовой категории 130 кг.</a:t>
            </a:r>
          </a:p>
        </p:txBody>
      </p:sp>
      <p:pic>
        <p:nvPicPr>
          <p:cNvPr id="22530" name="Picture 2" descr="ФОТО">
            <a:extLst>
              <a:ext uri="{FF2B5EF4-FFF2-40B4-BE49-F238E27FC236}">
                <a16:creationId xmlns:a16="http://schemas.microsoft.com/office/drawing/2014/main" id="{C223A386-AC73-EF0D-62F9-422AAFFC17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576" y="3870981"/>
            <a:ext cx="3343672" cy="2235018"/>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photo_2024-02-05_12-28-09">
            <a:extLst>
              <a:ext uri="{FF2B5EF4-FFF2-40B4-BE49-F238E27FC236}">
                <a16:creationId xmlns:a16="http://schemas.microsoft.com/office/drawing/2014/main" id="{075F9DD9-FDDC-6CD5-E464-2998560573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6216" y="3876885"/>
            <a:ext cx="3343672" cy="22291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8658D7-0B72-94D4-4682-E2B6A2505B2F}"/>
              </a:ext>
            </a:extLst>
          </p:cNvPr>
          <p:cNvSpPr txBox="1"/>
          <p:nvPr/>
        </p:nvSpPr>
        <p:spPr>
          <a:xfrm>
            <a:off x="559130" y="6280475"/>
            <a:ext cx="8294173" cy="276999"/>
          </a:xfrm>
          <a:prstGeom prst="rect">
            <a:avLst/>
          </a:prstGeom>
          <a:noFill/>
        </p:spPr>
        <p:txBody>
          <a:bodyPr wrap="square">
            <a:spAutoFit/>
          </a:bodyPr>
          <a:lstStyle/>
          <a:p>
            <a:r>
              <a:rPr lang="ru-RU" sz="1200" dirty="0">
                <a:hlinkClick r:id="rId9"/>
              </a:rPr>
              <a:t>https://www.grsu.by/component/k2/item/48945-greko-rimskaya-borba-v-grodno-pobeda-za-kupalovtsami.html</a:t>
            </a:r>
            <a:r>
              <a:rPr lang="ru-RU" sz="1200" dirty="0"/>
              <a:t> </a:t>
            </a:r>
          </a:p>
        </p:txBody>
      </p:sp>
      <p:sp>
        <p:nvSpPr>
          <p:cNvPr id="2" name="TextBox 1">
            <a:extLst>
              <a:ext uri="{FF2B5EF4-FFF2-40B4-BE49-F238E27FC236}">
                <a16:creationId xmlns:a16="http://schemas.microsoft.com/office/drawing/2014/main" id="{531AF9E8-A677-90F4-8F2E-9C6B10124ACC}"/>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1787311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64844-06F1-204E-2C25-79A34E5F8967}"/>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8C6A2F3B-AF42-AA01-37CE-E65112A0A8B3}"/>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38E504E2-7E30-2864-EE33-7D86C2B28297}"/>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F61876EA-17CF-D210-93E1-3DF8EF9C63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B4130090-1E85-BFF0-8919-DD49237EF0D6}"/>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D88207BB-D4CB-29C2-529E-CC039737062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142DBBA-D3B5-3000-3358-9FEEA93ED6B5}"/>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C8BF5CF4-E8CE-A378-53D0-519611167B66}"/>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89390E58-7519-0DEB-29D3-6E5C55F42F26}"/>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F443B128-792A-FABC-2167-8027E9FBA1CE}"/>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B33938E2-65E2-F901-9E8A-47BD46EB3E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D90EA9C5-A317-907F-A04C-D9BA2D17A54D}"/>
              </a:ext>
            </a:extLst>
          </p:cNvPr>
          <p:cNvSpPr txBox="1"/>
          <p:nvPr/>
        </p:nvSpPr>
        <p:spPr>
          <a:xfrm>
            <a:off x="17880" y="914559"/>
            <a:ext cx="2952328" cy="369332"/>
          </a:xfrm>
          <a:prstGeom prst="rect">
            <a:avLst/>
          </a:prstGeom>
          <a:noFill/>
        </p:spPr>
        <p:txBody>
          <a:bodyPr wrap="square">
            <a:spAutoFit/>
          </a:bodyPr>
          <a:lstStyle/>
          <a:p>
            <a:pPr algn="ctr">
              <a:buNone/>
            </a:pPr>
            <a:r>
              <a:rPr lang="ru-RU" sz="1800" b="1" i="0" dirty="0">
                <a:effectLst/>
                <a:latin typeface="pt_sans_bold"/>
              </a:rPr>
              <a:t>Пулевая стрельба</a:t>
            </a:r>
          </a:p>
        </p:txBody>
      </p:sp>
      <p:sp>
        <p:nvSpPr>
          <p:cNvPr id="5" name="TextBox 4">
            <a:extLst>
              <a:ext uri="{FF2B5EF4-FFF2-40B4-BE49-F238E27FC236}">
                <a16:creationId xmlns:a16="http://schemas.microsoft.com/office/drawing/2014/main" id="{423A4990-6983-D764-6D19-C90CDCFD87A8}"/>
              </a:ext>
            </a:extLst>
          </p:cNvPr>
          <p:cNvSpPr txBox="1"/>
          <p:nvPr/>
        </p:nvSpPr>
        <p:spPr>
          <a:xfrm>
            <a:off x="154080" y="1371559"/>
            <a:ext cx="5131292" cy="4524315"/>
          </a:xfrm>
          <a:prstGeom prst="rect">
            <a:avLst/>
          </a:prstGeom>
          <a:noFill/>
        </p:spPr>
        <p:txBody>
          <a:bodyPr wrap="square">
            <a:spAutoFit/>
          </a:bodyPr>
          <a:lstStyle/>
          <a:p>
            <a:pPr indent="450215" algn="just">
              <a:buNone/>
            </a:pPr>
            <a:r>
              <a:rPr lang="ru-RU" sz="1600" b="0" i="0" dirty="0">
                <a:solidFill>
                  <a:srgbClr val="333333"/>
                </a:solidFill>
                <a:effectLst/>
                <a:latin typeface="pt_sans_caption"/>
              </a:rPr>
              <a:t>Международный турнир собрал 230 стрелков из шести стран: Беларуси, Казахстана, Кыргызстана, Таджикистана, Туркменистана и Узбекистана.</a:t>
            </a:r>
          </a:p>
          <a:p>
            <a:pPr indent="450215" algn="just">
              <a:buNone/>
            </a:pPr>
            <a:r>
              <a:rPr lang="ru-RU" sz="1600" b="0" i="0" dirty="0">
                <a:solidFill>
                  <a:srgbClr val="333333"/>
                </a:solidFill>
                <a:effectLst/>
                <a:latin typeface="pt_sans_caption"/>
              </a:rPr>
              <a:t>На этом престижном турнире купаловцы показали высокий уровень подготовки и профессионализма, став призерами соревнований. </a:t>
            </a:r>
          </a:p>
          <a:p>
            <a:pPr indent="450215" algn="just">
              <a:buNone/>
            </a:pPr>
            <a:r>
              <a:rPr lang="ru-RU" sz="1600" b="0" i="0" dirty="0">
                <a:solidFill>
                  <a:srgbClr val="333333"/>
                </a:solidFill>
                <a:effectLst/>
                <a:latin typeface="pt_sans_caption"/>
              </a:rPr>
              <a:t>Студентка факультета физической культуры Елизавета </a:t>
            </a:r>
            <a:r>
              <a:rPr lang="ru-RU" sz="1600" b="0" i="0" dirty="0" err="1">
                <a:solidFill>
                  <a:srgbClr val="333333"/>
                </a:solidFill>
                <a:effectLst/>
                <a:latin typeface="pt_sans_caption"/>
              </a:rPr>
              <a:t>Цыдик</a:t>
            </a:r>
            <a:r>
              <a:rPr lang="ru-RU" sz="1600" b="0" i="0" dirty="0">
                <a:solidFill>
                  <a:srgbClr val="333333"/>
                </a:solidFill>
                <a:effectLst/>
                <a:latin typeface="pt_sans_caption"/>
              </a:rPr>
              <a:t> выполнила норматив Мастера спорта международного класса по пулевой стрельбе и заняла первое место. Екатерина также стала победителем в упражнении стрельба из малокалиберной винтовки из положения лежа. Кроме того, накануне в соревнованиях смешанных пар в стрельбе из пневматической винтовки с 10 метров обладателями бронзы стали студенты факультета физической культуры Елизавета </a:t>
            </a:r>
            <a:r>
              <a:rPr lang="ru-RU" sz="1600" b="0" i="0" dirty="0" err="1">
                <a:solidFill>
                  <a:srgbClr val="333333"/>
                </a:solidFill>
                <a:effectLst/>
                <a:latin typeface="pt_sans_caption"/>
              </a:rPr>
              <a:t>Цыдик</a:t>
            </a:r>
            <a:r>
              <a:rPr lang="ru-RU" sz="1600" b="0" i="0" dirty="0">
                <a:solidFill>
                  <a:srgbClr val="333333"/>
                </a:solidFill>
                <a:effectLst/>
                <a:latin typeface="pt_sans_caption"/>
              </a:rPr>
              <a:t> и Илья </a:t>
            </a:r>
            <a:r>
              <a:rPr lang="ru-RU" sz="1600" b="0" i="0" dirty="0" err="1">
                <a:solidFill>
                  <a:srgbClr val="333333"/>
                </a:solidFill>
                <a:effectLst/>
                <a:latin typeface="pt_sans_caption"/>
              </a:rPr>
              <a:t>Чергейко</a:t>
            </a:r>
            <a:r>
              <a:rPr lang="ru-RU" sz="1600" b="0" i="0" dirty="0">
                <a:solidFill>
                  <a:srgbClr val="333333"/>
                </a:solidFill>
                <a:effectLst/>
                <a:latin typeface="pt_sans_caption"/>
              </a:rPr>
              <a:t>.</a:t>
            </a:r>
          </a:p>
        </p:txBody>
      </p:sp>
      <p:pic>
        <p:nvPicPr>
          <p:cNvPr id="25602" name="Picture 2" descr="photo 2024 02 28 15 51 371">
            <a:extLst>
              <a:ext uri="{FF2B5EF4-FFF2-40B4-BE49-F238E27FC236}">
                <a16:creationId xmlns:a16="http://schemas.microsoft.com/office/drawing/2014/main" id="{D0E355DB-B3CC-CCE8-CB62-AD1A48FE883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44187" y="1086403"/>
            <a:ext cx="3295008" cy="249289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photo_2024-02-28_15-51-47">
            <a:extLst>
              <a:ext uri="{FF2B5EF4-FFF2-40B4-BE49-F238E27FC236}">
                <a16:creationId xmlns:a16="http://schemas.microsoft.com/office/drawing/2014/main" id="{5B2B0622-75BB-9772-5B5D-3C5976FFB0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8751" y="3674576"/>
            <a:ext cx="3369401" cy="22462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D8A2E3-7132-8B2E-E49C-E6C2F22D7EA9}"/>
              </a:ext>
            </a:extLst>
          </p:cNvPr>
          <p:cNvSpPr txBox="1"/>
          <p:nvPr/>
        </p:nvSpPr>
        <p:spPr>
          <a:xfrm>
            <a:off x="0" y="6317433"/>
            <a:ext cx="9266673" cy="261610"/>
          </a:xfrm>
          <a:prstGeom prst="rect">
            <a:avLst/>
          </a:prstGeom>
          <a:noFill/>
        </p:spPr>
        <p:txBody>
          <a:bodyPr wrap="square">
            <a:spAutoFit/>
          </a:bodyPr>
          <a:lstStyle/>
          <a:p>
            <a:r>
              <a:rPr lang="ru-RU" sz="1100" dirty="0">
                <a:hlinkClick r:id="rId9"/>
              </a:rPr>
              <a:t>https://www.grsu.by/component/k2/item/49245-kupalovtsy-zavoevali-medali-na-mezhdunarodnykh-sorevnovaniyakh-po-pulevoj-strelbe-v-kazakhstane.html</a:t>
            </a:r>
            <a:r>
              <a:rPr lang="ru-RU" sz="1100" dirty="0"/>
              <a:t> </a:t>
            </a:r>
          </a:p>
        </p:txBody>
      </p:sp>
      <p:sp>
        <p:nvSpPr>
          <p:cNvPr id="2" name="TextBox 1">
            <a:extLst>
              <a:ext uri="{FF2B5EF4-FFF2-40B4-BE49-F238E27FC236}">
                <a16:creationId xmlns:a16="http://schemas.microsoft.com/office/drawing/2014/main" id="{03ACEFF2-2DC6-815B-CFD0-43F02D2BC6EF}"/>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2853018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CDDDD-CDF9-D720-A687-7D63A163A752}"/>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AD8A31FD-D790-8959-2805-B49625B1C883}"/>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33D8C647-7B61-0813-B94C-FDE7FDB62FCD}"/>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C5209049-812B-B016-CF44-73F8B80EE13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E13E0A77-9E72-2464-3C7C-69A5A073DF98}"/>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3CC3154B-C44A-E269-DDDB-29EA6BE4429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9671619-913C-FF96-245F-786ABE66E876}"/>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E0833FA5-D6B7-1EDB-D7B4-87FA676BB761}"/>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48B08197-066B-DA45-464F-A060421BD846}"/>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E0561668-F055-A2B9-716A-1B24B24E28E3}"/>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FCE313C5-3D21-DC9B-AADE-CFFF9CF2142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a:extLst>
              <a:ext uri="{FF2B5EF4-FFF2-40B4-BE49-F238E27FC236}">
                <a16:creationId xmlns:a16="http://schemas.microsoft.com/office/drawing/2014/main" id="{AC33414D-1F6B-0BDE-C1D0-D9E6D05A8B0D}"/>
              </a:ext>
            </a:extLst>
          </p:cNvPr>
          <p:cNvSpPr txBox="1"/>
          <p:nvPr/>
        </p:nvSpPr>
        <p:spPr>
          <a:xfrm>
            <a:off x="154080" y="1306686"/>
            <a:ext cx="8931620" cy="2754600"/>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В Москве завершились Всероссийские соревнования по толканию ядра, а также Всероссийский фестиваль прыжков с шестом с участием белорусов. Купаловец стал обладателем золота.</a:t>
            </a:r>
            <a:r>
              <a:rPr lang="ru-RU" sz="1600" i="0" dirty="0">
                <a:solidFill>
                  <a:srgbClr val="333333"/>
                </a:solidFill>
                <a:effectLst/>
                <a:latin typeface="pt_sans_caption"/>
              </a:rPr>
              <a:t> </a:t>
            </a:r>
          </a:p>
          <a:p>
            <a:pPr indent="450215" algn="just">
              <a:buNone/>
            </a:pPr>
            <a:r>
              <a:rPr lang="ru-RU" sz="1600" b="0" i="0" dirty="0">
                <a:solidFill>
                  <a:srgbClr val="333333"/>
                </a:solidFill>
                <a:effectLst/>
                <a:latin typeface="pt_sans_caption"/>
              </a:rPr>
              <a:t>Студент 3 курса факультета физической культуры ГрГУ имени Янки Купалы Олег Томашевич на соревнованиях по толканию ядра с первой же попытки занял лидирующую позицию.</a:t>
            </a:r>
          </a:p>
          <a:p>
            <a:pPr indent="450215" algn="just">
              <a:buNone/>
            </a:pPr>
            <a:r>
              <a:rPr lang="ru-RU" sz="1600" b="0" i="0" dirty="0">
                <a:solidFill>
                  <a:srgbClr val="333333"/>
                </a:solidFill>
                <a:effectLst/>
                <a:latin typeface="pt_sans_caption"/>
              </a:rPr>
              <a:t>Во всех шести попытках он посылал снаряд за 20-метровую черту, но самым удачным в его исполнении оказался пятый выход в сектор. Купаловец показал результат 21,65 м – это новое личное достижение спортсмена, национальный рекорд в помещении, выполнение олимпийского норматива, а также восьмой результат сезона в мире и четвертый в Европе.</a:t>
            </a:r>
          </a:p>
        </p:txBody>
      </p:sp>
      <p:pic>
        <p:nvPicPr>
          <p:cNvPr id="28674" name="Picture 2" descr="000028 1709537259 619248 big">
            <a:extLst>
              <a:ext uri="{FF2B5EF4-FFF2-40B4-BE49-F238E27FC236}">
                <a16:creationId xmlns:a16="http://schemas.microsoft.com/office/drawing/2014/main" id="{811F1B8C-5C8A-464E-889B-EC34155AFC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872" y="3956025"/>
            <a:ext cx="3581822" cy="20008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FD9D29-14FC-E8DA-A038-3FDF18AB4158}"/>
              </a:ext>
            </a:extLst>
          </p:cNvPr>
          <p:cNvSpPr txBox="1"/>
          <p:nvPr/>
        </p:nvSpPr>
        <p:spPr>
          <a:xfrm>
            <a:off x="174417" y="6292646"/>
            <a:ext cx="8510197" cy="276999"/>
          </a:xfrm>
          <a:prstGeom prst="rect">
            <a:avLst/>
          </a:prstGeom>
          <a:noFill/>
        </p:spPr>
        <p:txBody>
          <a:bodyPr wrap="square">
            <a:spAutoFit/>
          </a:bodyPr>
          <a:lstStyle/>
          <a:p>
            <a:r>
              <a:rPr lang="ru-RU" sz="1200" dirty="0">
                <a:hlinkClick r:id="rId8"/>
              </a:rPr>
              <a:t>https://www.grsu.by/component/k2/item/49275-kupalovskij-legkoatlet-vyigral-zoloto-na-sorevnovaniyakh-v-moskve.html</a:t>
            </a:r>
            <a:r>
              <a:rPr lang="ru-RU" sz="1200" dirty="0"/>
              <a:t> </a:t>
            </a:r>
          </a:p>
        </p:txBody>
      </p:sp>
      <p:sp>
        <p:nvSpPr>
          <p:cNvPr id="2" name="TextBox 1">
            <a:extLst>
              <a:ext uri="{FF2B5EF4-FFF2-40B4-BE49-F238E27FC236}">
                <a16:creationId xmlns:a16="http://schemas.microsoft.com/office/drawing/2014/main" id="{80EC04AF-8D6E-1D80-C973-00A31C5FD2FF}"/>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
        <p:nvSpPr>
          <p:cNvPr id="4" name="TextBox 3">
            <a:extLst>
              <a:ext uri="{FF2B5EF4-FFF2-40B4-BE49-F238E27FC236}">
                <a16:creationId xmlns:a16="http://schemas.microsoft.com/office/drawing/2014/main" id="{00EA75D9-B500-509D-CE40-3FB74AD796DD}"/>
              </a:ext>
            </a:extLst>
          </p:cNvPr>
          <p:cNvSpPr txBox="1"/>
          <p:nvPr/>
        </p:nvSpPr>
        <p:spPr>
          <a:xfrm>
            <a:off x="-115200" y="897310"/>
            <a:ext cx="3223673" cy="369332"/>
          </a:xfrm>
          <a:prstGeom prst="rect">
            <a:avLst/>
          </a:prstGeom>
          <a:noFill/>
        </p:spPr>
        <p:txBody>
          <a:bodyPr wrap="square">
            <a:spAutoFit/>
          </a:bodyPr>
          <a:lstStyle/>
          <a:p>
            <a:pPr algn="ctr">
              <a:buNone/>
            </a:pPr>
            <a:r>
              <a:rPr lang="ru-RU" sz="1800" b="1" i="0" dirty="0">
                <a:effectLst/>
                <a:latin typeface="pt_sans_bold"/>
              </a:rPr>
              <a:t>Толкание ядра</a:t>
            </a:r>
          </a:p>
        </p:txBody>
      </p:sp>
    </p:spTree>
    <p:extLst>
      <p:ext uri="{BB962C8B-B14F-4D97-AF65-F5344CB8AC3E}">
        <p14:creationId xmlns:p14="http://schemas.microsoft.com/office/powerpoint/2010/main" val="3423452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AFE8A-82DA-E430-75D2-CD7E35D3012D}"/>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278D2618-15B6-1C43-51E6-DA1D0BD85D96}"/>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7762F2ED-EEC1-DE27-10A5-B6113FFD66AB}"/>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F58A2D46-5AA4-6558-B283-77EBDFB61D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65FBD600-999A-B115-5017-F13D65568FF0}"/>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86781DF0-3C62-64EC-E4F7-F5DC0059279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6080CDE-952A-D7AD-492D-9F9FC724AAA4}"/>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5D9D8CBE-D6EA-EB15-5295-20B52FD1B978}"/>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A0C97BE1-695F-22CD-8FEC-361A64635531}"/>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FCBAB427-5352-4DD9-6C62-F3A74CA2D087}"/>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22C6220D-5222-0085-3EAE-B02241A027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a:extLst>
              <a:ext uri="{FF2B5EF4-FFF2-40B4-BE49-F238E27FC236}">
                <a16:creationId xmlns:a16="http://schemas.microsoft.com/office/drawing/2014/main" id="{94A25D58-DF67-F248-A585-FCA1B5F50CB3}"/>
              </a:ext>
            </a:extLst>
          </p:cNvPr>
          <p:cNvSpPr txBox="1"/>
          <p:nvPr/>
        </p:nvSpPr>
        <p:spPr>
          <a:xfrm>
            <a:off x="0" y="853042"/>
            <a:ext cx="5127179" cy="400110"/>
          </a:xfrm>
          <a:prstGeom prst="rect">
            <a:avLst/>
          </a:prstGeom>
          <a:noFill/>
        </p:spPr>
        <p:txBody>
          <a:bodyPr wrap="square">
            <a:spAutoFit/>
          </a:bodyPr>
          <a:lstStyle/>
          <a:p>
            <a:pPr algn="ctr">
              <a:buNone/>
            </a:pPr>
            <a:r>
              <a:rPr lang="ru-RU" sz="2000" b="1" i="0" dirty="0">
                <a:effectLst/>
                <a:latin typeface="pt_sans_bold"/>
              </a:rPr>
              <a:t>Всемирный фестиваль в Сочи</a:t>
            </a:r>
          </a:p>
        </p:txBody>
      </p:sp>
      <p:sp>
        <p:nvSpPr>
          <p:cNvPr id="7" name="TextBox 6">
            <a:extLst>
              <a:ext uri="{FF2B5EF4-FFF2-40B4-BE49-F238E27FC236}">
                <a16:creationId xmlns:a16="http://schemas.microsoft.com/office/drawing/2014/main" id="{38B7A858-CA91-985C-423D-86C5A6B07111}"/>
              </a:ext>
            </a:extLst>
          </p:cNvPr>
          <p:cNvSpPr txBox="1"/>
          <p:nvPr/>
        </p:nvSpPr>
        <p:spPr>
          <a:xfrm>
            <a:off x="104876" y="1281461"/>
            <a:ext cx="5442645" cy="4939814"/>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На Всемирном фестивале молодежи в городе Сочи успешно выступили представители ГрГУ имени Янки Купалы в составе молодежной сборной «</a:t>
            </a:r>
            <a:r>
              <a:rPr lang="ru-RU" sz="1600" i="0" dirty="0" err="1">
                <a:solidFill>
                  <a:srgbClr val="444444"/>
                </a:solidFill>
                <a:effectLst/>
                <a:latin typeface="pt_sans_bold"/>
              </a:rPr>
              <a:t>BeST</a:t>
            </a:r>
            <a:r>
              <a:rPr lang="ru-RU" sz="1600" i="0" dirty="0">
                <a:solidFill>
                  <a:srgbClr val="444444"/>
                </a:solidFill>
                <a:effectLst/>
                <a:latin typeface="pt_sans_bold"/>
              </a:rPr>
              <a:t>» (</a:t>
            </a:r>
            <a:r>
              <a:rPr lang="ru-RU" sz="1600" i="0" dirty="0" err="1">
                <a:solidFill>
                  <a:srgbClr val="444444"/>
                </a:solidFill>
                <a:effectLst/>
                <a:latin typeface="pt_sans_bold"/>
              </a:rPr>
              <a:t>Belarusian</a:t>
            </a:r>
            <a:r>
              <a:rPr lang="ru-RU" sz="1600" i="0" dirty="0">
                <a:solidFill>
                  <a:srgbClr val="444444"/>
                </a:solidFill>
                <a:effectLst/>
                <a:latin typeface="pt_sans_bold"/>
              </a:rPr>
              <a:t> </a:t>
            </a:r>
            <a:r>
              <a:rPr lang="ru-RU" sz="1600" i="0" dirty="0" err="1">
                <a:solidFill>
                  <a:srgbClr val="444444"/>
                </a:solidFill>
                <a:effectLst/>
                <a:latin typeface="pt_sans_bold"/>
              </a:rPr>
              <a:t>Student</a:t>
            </a:r>
            <a:r>
              <a:rPr lang="ru-RU" sz="1600" i="0" dirty="0">
                <a:solidFill>
                  <a:srgbClr val="444444"/>
                </a:solidFill>
                <a:effectLst/>
                <a:latin typeface="pt_sans_bold"/>
              </a:rPr>
              <a:t> Team) по баскетболу 3х3 и показали впечатляющие результаты.</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Белорусские студентки показали, что они настоящие профессионалы в своем деле, и смогли достойно представить свою страну на международной арене. Студентка 2 курса факультета физической культуры Евгения </a:t>
            </a:r>
            <a:r>
              <a:rPr lang="ru-RU" sz="1600" b="0" i="0" dirty="0" err="1">
                <a:solidFill>
                  <a:srgbClr val="333333"/>
                </a:solidFill>
                <a:effectLst/>
                <a:latin typeface="pt_sans_caption"/>
              </a:rPr>
              <a:t>Бернацкая</a:t>
            </a:r>
            <a:r>
              <a:rPr lang="ru-RU" sz="1600" b="0" i="0" dirty="0">
                <a:solidFill>
                  <a:srgbClr val="333333"/>
                </a:solidFill>
                <a:effectLst/>
                <a:latin typeface="pt_sans_caption"/>
              </a:rPr>
              <a:t>, студентка 1 курса инженерного факультета Александра </a:t>
            </a:r>
            <a:r>
              <a:rPr lang="ru-RU" sz="1600" b="0" i="0" dirty="0" err="1">
                <a:solidFill>
                  <a:srgbClr val="333333"/>
                </a:solidFill>
                <a:effectLst/>
                <a:latin typeface="pt_sans_caption"/>
              </a:rPr>
              <a:t>Полубок</a:t>
            </a:r>
            <a:r>
              <a:rPr lang="ru-RU" sz="1600" b="0" i="0" dirty="0">
                <a:solidFill>
                  <a:srgbClr val="333333"/>
                </a:solidFill>
                <a:effectLst/>
                <a:latin typeface="pt_sans_caption"/>
              </a:rPr>
              <a:t> и студентка 2 курса факультета физической культуры Елизавета </a:t>
            </a:r>
            <a:r>
              <a:rPr lang="ru-RU" sz="1600" b="0" i="0" dirty="0" err="1">
                <a:solidFill>
                  <a:srgbClr val="333333"/>
                </a:solidFill>
                <a:effectLst/>
                <a:latin typeface="pt_sans_caption"/>
              </a:rPr>
              <a:t>Шишлюк</a:t>
            </a:r>
            <a:r>
              <a:rPr lang="ru-RU" sz="1600" b="0" i="0" dirty="0">
                <a:solidFill>
                  <a:srgbClr val="333333"/>
                </a:solidFill>
                <a:effectLst/>
                <a:latin typeface="pt_sans_caption"/>
              </a:rPr>
              <a:t> в составе молодежной сборной «</a:t>
            </a:r>
            <a:r>
              <a:rPr lang="ru-RU" sz="1600" b="0" i="0" dirty="0" err="1">
                <a:solidFill>
                  <a:srgbClr val="333333"/>
                </a:solidFill>
                <a:effectLst/>
                <a:latin typeface="pt_sans_caption"/>
              </a:rPr>
              <a:t>BeST</a:t>
            </a:r>
            <a:r>
              <a:rPr lang="ru-RU" sz="1600" b="0" i="0" dirty="0">
                <a:solidFill>
                  <a:srgbClr val="333333"/>
                </a:solidFill>
                <a:effectLst/>
                <a:latin typeface="pt_sans_caption"/>
              </a:rPr>
              <a:t>» победили команды Абхазии (21:3), Армении (21:1), «ГЦОЛИФК» (Россия) (10:6). В финале уступили команде «ГУТИД» (Россия) (11:15) и заняли второе место. Тренировали купаловцев доцент кафедры спортивных игр Валентина </a:t>
            </a:r>
            <a:r>
              <a:rPr lang="ru-RU" sz="1600" b="0" i="0" dirty="0" err="1">
                <a:solidFill>
                  <a:srgbClr val="333333"/>
                </a:solidFill>
                <a:effectLst/>
                <a:latin typeface="pt_sans_caption"/>
              </a:rPr>
              <a:t>Навойчик</a:t>
            </a:r>
            <a:r>
              <a:rPr lang="ru-RU" sz="1600" b="0" i="0" dirty="0">
                <a:solidFill>
                  <a:srgbClr val="333333"/>
                </a:solidFill>
                <a:effectLst/>
                <a:latin typeface="pt_sans_caption"/>
              </a:rPr>
              <a:t> и старший преподаватель кафедры спортивных игр Андрей </a:t>
            </a:r>
            <a:r>
              <a:rPr lang="ru-RU" sz="1600" b="0" i="0" dirty="0" err="1">
                <a:solidFill>
                  <a:srgbClr val="333333"/>
                </a:solidFill>
                <a:effectLst/>
                <a:latin typeface="pt_sans_caption"/>
              </a:rPr>
              <a:t>Навойчик</a:t>
            </a:r>
            <a:r>
              <a:rPr lang="ru-RU" sz="1600" b="0" i="0" dirty="0">
                <a:solidFill>
                  <a:srgbClr val="333333"/>
                </a:solidFill>
                <a:effectLst/>
                <a:latin typeface="pt_sans_caption"/>
              </a:rPr>
              <a:t>.</a:t>
            </a:r>
          </a:p>
        </p:txBody>
      </p:sp>
      <p:pic>
        <p:nvPicPr>
          <p:cNvPr id="34818" name="Picture 2" descr="43848 1">
            <a:extLst>
              <a:ext uri="{FF2B5EF4-FFF2-40B4-BE49-F238E27FC236}">
                <a16:creationId xmlns:a16="http://schemas.microsoft.com/office/drawing/2014/main" id="{F26FFB57-2914-DF37-557D-7791963120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8581" y="1011494"/>
            <a:ext cx="3377952" cy="2533464"/>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43848_2">
            <a:extLst>
              <a:ext uri="{FF2B5EF4-FFF2-40B4-BE49-F238E27FC236}">
                <a16:creationId xmlns:a16="http://schemas.microsoft.com/office/drawing/2014/main" id="{4A676E75-E324-7261-CEE5-9DDEE8C7CC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8581" y="3670176"/>
            <a:ext cx="3377952" cy="22519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64CDDC9-603A-3F47-6AFC-AEC63B537E38}"/>
              </a:ext>
            </a:extLst>
          </p:cNvPr>
          <p:cNvSpPr txBox="1"/>
          <p:nvPr/>
        </p:nvSpPr>
        <p:spPr>
          <a:xfrm>
            <a:off x="-3260" y="6277986"/>
            <a:ext cx="9302285" cy="461665"/>
          </a:xfrm>
          <a:prstGeom prst="rect">
            <a:avLst/>
          </a:prstGeom>
          <a:noFill/>
        </p:spPr>
        <p:txBody>
          <a:bodyPr wrap="square">
            <a:spAutoFit/>
          </a:bodyPr>
          <a:lstStyle/>
          <a:p>
            <a:r>
              <a:rPr lang="ru-RU" sz="1200" dirty="0">
                <a:hlinkClick r:id="rId9"/>
              </a:rPr>
              <a:t>https://www.grsu.by/component/k2/item/49379-belorusskaya-molodezh-na-vysote-kupalovtsy-v-sostave-sbornoj-best-pokorila-vsemirnyj-festival-v-sochi.html</a:t>
            </a:r>
            <a:r>
              <a:rPr lang="ru-RU" sz="1200" dirty="0"/>
              <a:t> </a:t>
            </a:r>
          </a:p>
        </p:txBody>
      </p:sp>
      <p:sp>
        <p:nvSpPr>
          <p:cNvPr id="2" name="TextBox 1">
            <a:extLst>
              <a:ext uri="{FF2B5EF4-FFF2-40B4-BE49-F238E27FC236}">
                <a16:creationId xmlns:a16="http://schemas.microsoft.com/office/drawing/2014/main" id="{35D19E68-3A32-E3BB-FB37-E8130B7E483D}"/>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2984873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00B78-E2DB-BB4D-7FA6-424604CCE2BC}"/>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2D80B9D9-F1F2-9CAF-544E-846B4D7D0B29}"/>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94E084DC-19F1-7B91-BDAC-50E90C0D33E0}"/>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00F80E05-90E7-C7EF-FCB8-9C6CBE10C18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CB55724E-CFE6-13FF-5657-5F002FC5A554}"/>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0407C838-E034-260D-39D6-9963C503CE7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1ADAEFF-ECC1-75A2-35DD-B674588DA3FE}"/>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900E0613-47C9-0137-07BE-6D593359B3CF}"/>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F5438ABD-C7EB-8EC1-4356-8662FEACFA82}"/>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A4F766AE-3940-8183-3313-A2A804D29DBA}"/>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A775AD84-68B6-723E-C144-BD6811C6E1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13F05B2C-B5C0-433A-61E5-93EC2D26A2B4}"/>
              </a:ext>
            </a:extLst>
          </p:cNvPr>
          <p:cNvSpPr txBox="1"/>
          <p:nvPr/>
        </p:nvSpPr>
        <p:spPr>
          <a:xfrm>
            <a:off x="104752" y="880220"/>
            <a:ext cx="4494094" cy="400110"/>
          </a:xfrm>
          <a:prstGeom prst="rect">
            <a:avLst/>
          </a:prstGeom>
          <a:noFill/>
        </p:spPr>
        <p:txBody>
          <a:bodyPr wrap="square">
            <a:spAutoFit/>
          </a:bodyPr>
          <a:lstStyle/>
          <a:p>
            <a:pPr algn="ctr">
              <a:buNone/>
            </a:pPr>
            <a:r>
              <a:rPr lang="ru-RU" sz="2000" b="1" i="0" dirty="0">
                <a:effectLst/>
                <a:latin typeface="pt_sans_bold"/>
              </a:rPr>
              <a:t>Чемпионат Европы по боксу</a:t>
            </a:r>
          </a:p>
        </p:txBody>
      </p:sp>
      <p:sp>
        <p:nvSpPr>
          <p:cNvPr id="5" name="TextBox 4">
            <a:extLst>
              <a:ext uri="{FF2B5EF4-FFF2-40B4-BE49-F238E27FC236}">
                <a16:creationId xmlns:a16="http://schemas.microsoft.com/office/drawing/2014/main" id="{CCC2F081-E68F-36D7-5A05-41E3DDBBAEB4}"/>
              </a:ext>
            </a:extLst>
          </p:cNvPr>
          <p:cNvSpPr txBox="1"/>
          <p:nvPr/>
        </p:nvSpPr>
        <p:spPr>
          <a:xfrm>
            <a:off x="46002" y="1340768"/>
            <a:ext cx="8859612" cy="2754600"/>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Белорусский боксер, магистрант 1 курса факультета физической культуры ГрГУ имени Янки Купалы Алексей Алфёров стал серебряным призером Чемпионата Европы 2024 года, который принимала столица Сербии Белград.</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Алексей Алферов стал единственным из 14 представителей Беларуси на турнире, которому удалось добраться до финального боя в своей весовой категории. По ходу континентального форума в весе до 86 кг Алексей победил испанца Пабло Берналя, грека </a:t>
            </a:r>
            <a:r>
              <a:rPr lang="ru-RU" sz="1600" b="0" i="0" dirty="0" err="1">
                <a:solidFill>
                  <a:srgbClr val="333333"/>
                </a:solidFill>
                <a:effectLst/>
                <a:latin typeface="pt_sans_caption"/>
              </a:rPr>
              <a:t>Дионисиоса</a:t>
            </a:r>
            <a:r>
              <a:rPr lang="ru-RU" sz="1600" b="0" i="0" dirty="0">
                <a:solidFill>
                  <a:srgbClr val="333333"/>
                </a:solidFill>
                <a:effectLst/>
                <a:latin typeface="pt_sans_caption"/>
              </a:rPr>
              <a:t> </a:t>
            </a:r>
            <a:r>
              <a:rPr lang="ru-RU" sz="1600" b="0" i="0" dirty="0" err="1">
                <a:solidFill>
                  <a:srgbClr val="333333"/>
                </a:solidFill>
                <a:effectLst/>
                <a:latin typeface="pt_sans_caption"/>
              </a:rPr>
              <a:t>Психогиоса</a:t>
            </a:r>
            <a:r>
              <a:rPr lang="ru-RU" sz="1600" b="0" i="0" dirty="0">
                <a:solidFill>
                  <a:srgbClr val="333333"/>
                </a:solidFill>
                <a:effectLst/>
                <a:latin typeface="pt_sans_caption"/>
              </a:rPr>
              <a:t> и итальянца Винченцо </a:t>
            </a:r>
            <a:r>
              <a:rPr lang="ru-RU" sz="1600" b="0" i="0" dirty="0" err="1">
                <a:solidFill>
                  <a:srgbClr val="333333"/>
                </a:solidFill>
                <a:effectLst/>
                <a:latin typeface="pt_sans_caption"/>
              </a:rPr>
              <a:t>Лицци</a:t>
            </a:r>
            <a:r>
              <a:rPr lang="ru-RU" sz="1600" b="0" i="0" dirty="0">
                <a:solidFill>
                  <a:srgbClr val="333333"/>
                </a:solidFill>
                <a:effectLst/>
                <a:latin typeface="pt_sans_caption"/>
              </a:rPr>
              <a:t>.</a:t>
            </a:r>
          </a:p>
          <a:p>
            <a:pPr indent="450215" algn="just">
              <a:buNone/>
            </a:pPr>
            <a:r>
              <a:rPr lang="ru-RU" sz="1600" b="0" i="0" dirty="0">
                <a:solidFill>
                  <a:srgbClr val="333333"/>
                </a:solidFill>
                <a:effectLst/>
                <a:latin typeface="pt_sans_caption"/>
              </a:rPr>
              <a:t>Купаловец продемонстрировал настоящее мастерство и стойкость в поединках с опытными соперниками из различных стран. Его упорство, стремление к победе и профессионализм позволили преодолеть все трудности и добиться важного результата на международной арене.</a:t>
            </a:r>
          </a:p>
        </p:txBody>
      </p:sp>
      <p:pic>
        <p:nvPicPr>
          <p:cNvPr id="33794" name="Picture 2" descr="АЛФЕРОВ">
            <a:extLst>
              <a:ext uri="{FF2B5EF4-FFF2-40B4-BE49-F238E27FC236}">
                <a16:creationId xmlns:a16="http://schemas.microsoft.com/office/drawing/2014/main" id="{44FABE02-2A7E-3894-DBEC-CCC276FF76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0212" y="3888014"/>
            <a:ext cx="3975338" cy="22161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D44E95-04A1-5BCE-3000-B1FF327409BD}"/>
              </a:ext>
            </a:extLst>
          </p:cNvPr>
          <p:cNvSpPr txBox="1"/>
          <p:nvPr/>
        </p:nvSpPr>
        <p:spPr>
          <a:xfrm>
            <a:off x="165689" y="6336322"/>
            <a:ext cx="8726221" cy="261610"/>
          </a:xfrm>
          <a:prstGeom prst="rect">
            <a:avLst/>
          </a:prstGeom>
          <a:noFill/>
        </p:spPr>
        <p:txBody>
          <a:bodyPr wrap="square">
            <a:spAutoFit/>
          </a:bodyPr>
          <a:lstStyle/>
          <a:p>
            <a:r>
              <a:rPr lang="ru-RU" sz="1050" dirty="0">
                <a:hlinkClick r:id="rId8"/>
              </a:rPr>
              <a:t>https://www.grsu.by/component/k2/item/50134-kupalovets-vyigral-serebro-chempionata-evropy-po-boksu.html</a:t>
            </a:r>
            <a:r>
              <a:rPr lang="ru-RU" sz="1050" dirty="0"/>
              <a:t> </a:t>
            </a:r>
          </a:p>
        </p:txBody>
      </p:sp>
      <p:sp>
        <p:nvSpPr>
          <p:cNvPr id="2" name="TextBox 1">
            <a:extLst>
              <a:ext uri="{FF2B5EF4-FFF2-40B4-BE49-F238E27FC236}">
                <a16:creationId xmlns:a16="http://schemas.microsoft.com/office/drawing/2014/main" id="{80E7B946-D462-314A-DCB2-4DEBAA261273}"/>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1289365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AE254-6D96-A6D8-AE19-ED2156FB0A01}"/>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33888B8B-CC4C-B20F-9CC2-A1FC6043E717}"/>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921C08C6-DB37-F460-3C97-9C7859909F3C}"/>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C886CAF9-D518-67E2-B558-4BD226049B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395F10F4-A3BA-B199-AF45-0BB5E1581A2F}"/>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C6837434-4E10-34BB-C7B4-AE73A2C7181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D1A1051-7F1B-C714-DE8F-477B07BF9445}"/>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409B940F-CDA9-C86B-7C5A-CD2A6EB705F5}"/>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5A4776FF-41A0-1350-D208-6BF03EFB778D}"/>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B289FB01-3B98-7311-3766-480799879E76}"/>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7DF4362B-9877-52C1-4D88-D509D163DB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50291514-0D4E-A47D-0359-DE76599549FC}"/>
              </a:ext>
            </a:extLst>
          </p:cNvPr>
          <p:cNvSpPr txBox="1"/>
          <p:nvPr/>
        </p:nvSpPr>
        <p:spPr>
          <a:xfrm>
            <a:off x="-366954" y="910156"/>
            <a:ext cx="7272808" cy="369332"/>
          </a:xfrm>
          <a:prstGeom prst="rect">
            <a:avLst/>
          </a:prstGeom>
          <a:noFill/>
        </p:spPr>
        <p:txBody>
          <a:bodyPr wrap="square">
            <a:spAutoFit/>
          </a:bodyPr>
          <a:lstStyle/>
          <a:p>
            <a:pPr algn="ctr">
              <a:buNone/>
            </a:pPr>
            <a:r>
              <a:rPr lang="ru-RU" b="1" i="0" dirty="0">
                <a:effectLst/>
                <a:latin typeface="pt_sans_bold"/>
              </a:rPr>
              <a:t>Чемпионат Республики Беларусь по гандболу</a:t>
            </a:r>
          </a:p>
        </p:txBody>
      </p:sp>
      <p:sp>
        <p:nvSpPr>
          <p:cNvPr id="5" name="TextBox 4">
            <a:extLst>
              <a:ext uri="{FF2B5EF4-FFF2-40B4-BE49-F238E27FC236}">
                <a16:creationId xmlns:a16="http://schemas.microsoft.com/office/drawing/2014/main" id="{19C46BA5-ED5A-1B79-C0A7-71916839A7D0}"/>
              </a:ext>
            </a:extLst>
          </p:cNvPr>
          <p:cNvSpPr txBox="1"/>
          <p:nvPr/>
        </p:nvSpPr>
        <p:spPr>
          <a:xfrm>
            <a:off x="120417" y="1268760"/>
            <a:ext cx="8816765" cy="2739211"/>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Студенты, являющиеся частью команды «</a:t>
            </a:r>
            <a:r>
              <a:rPr lang="ru-RU" sz="1600" i="0" dirty="0" err="1">
                <a:solidFill>
                  <a:srgbClr val="444444"/>
                </a:solidFill>
                <a:effectLst/>
                <a:latin typeface="pt_sans_bold"/>
              </a:rPr>
              <a:t>Кронон</a:t>
            </a:r>
            <a:r>
              <a:rPr lang="ru-RU" sz="1600" i="0" dirty="0">
                <a:solidFill>
                  <a:srgbClr val="444444"/>
                </a:solidFill>
                <a:effectLst/>
                <a:latin typeface="pt_sans_bold"/>
              </a:rPr>
              <a:t>», стали бронзовыми призерами Чемпионата Республики Беларусь по гандболу. Команда состоит из талантливых спортсменов, которые продемонстрировали высокий уровень мастерства и преданность своему делу.</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Студенты факультета физической культуры ГрГУ имени Янки Купалы Павел Рогачевский, Ярослав </a:t>
            </a:r>
            <a:r>
              <a:rPr lang="ru-RU" sz="1600" b="0" i="0" dirty="0" err="1">
                <a:solidFill>
                  <a:srgbClr val="333333"/>
                </a:solidFill>
                <a:effectLst/>
                <a:latin typeface="pt_sans_caption"/>
              </a:rPr>
              <a:t>Тубилевич</a:t>
            </a:r>
            <a:r>
              <a:rPr lang="ru-RU" sz="1600" b="0" i="0" dirty="0">
                <a:solidFill>
                  <a:srgbClr val="333333"/>
                </a:solidFill>
                <a:effectLst/>
                <a:latin typeface="pt_sans_caption"/>
              </a:rPr>
              <a:t>, Александр Будько, Андрей </a:t>
            </a:r>
            <a:r>
              <a:rPr lang="ru-RU" sz="1600" b="0" i="0" dirty="0" err="1">
                <a:solidFill>
                  <a:srgbClr val="333333"/>
                </a:solidFill>
                <a:effectLst/>
                <a:latin typeface="pt_sans_caption"/>
              </a:rPr>
              <a:t>Васильчик</a:t>
            </a:r>
            <a:r>
              <a:rPr lang="ru-RU" sz="1600" b="0" i="0" dirty="0">
                <a:solidFill>
                  <a:srgbClr val="333333"/>
                </a:solidFill>
                <a:effectLst/>
                <a:latin typeface="pt_sans_caption"/>
              </a:rPr>
              <a:t> и Евгений Пасюк на своем примере показали, что терпение и труд всё перетрут.</a:t>
            </a:r>
          </a:p>
          <a:p>
            <a:pPr indent="450215" algn="just">
              <a:buNone/>
            </a:pPr>
            <a:r>
              <a:rPr lang="ru-RU" sz="1600" b="0" i="0" dirty="0">
                <a:solidFill>
                  <a:srgbClr val="333333"/>
                </a:solidFill>
                <a:effectLst/>
                <a:latin typeface="pt_sans_caption"/>
              </a:rPr>
              <a:t>Бронзовые медали Чемпионата Республики Беларусь по гандболу стали знаком их превосходства и силы. Они стали источником вдохновения для других студентов и придали дополнительный импульс развитию спортивной культуры </a:t>
            </a:r>
            <a:r>
              <a:rPr lang="ru-RU" sz="1600" b="0" i="0" dirty="0" err="1">
                <a:solidFill>
                  <a:srgbClr val="333333"/>
                </a:solidFill>
                <a:effectLst/>
                <a:latin typeface="pt_sans_caption"/>
              </a:rPr>
              <a:t>Купаловского</a:t>
            </a:r>
            <a:r>
              <a:rPr lang="ru-RU" sz="1600" b="0" i="0" dirty="0">
                <a:solidFill>
                  <a:srgbClr val="333333"/>
                </a:solidFill>
                <a:effectLst/>
                <a:latin typeface="pt_sans_caption"/>
              </a:rPr>
              <a:t> университета.</a:t>
            </a:r>
          </a:p>
        </p:txBody>
      </p:sp>
      <p:pic>
        <p:nvPicPr>
          <p:cNvPr id="44034" name="Picture 2" descr="kronon 050524">
            <a:extLst>
              <a:ext uri="{FF2B5EF4-FFF2-40B4-BE49-F238E27FC236}">
                <a16:creationId xmlns:a16="http://schemas.microsoft.com/office/drawing/2014/main" id="{E587DBA8-9E05-C120-51BC-BFD4B8477E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808" y="3779145"/>
            <a:ext cx="3899224" cy="23905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5637EF-6C3E-FC33-B2E3-E049EAD867AC}"/>
              </a:ext>
            </a:extLst>
          </p:cNvPr>
          <p:cNvSpPr txBox="1"/>
          <p:nvPr/>
        </p:nvSpPr>
        <p:spPr>
          <a:xfrm>
            <a:off x="129301" y="6320933"/>
            <a:ext cx="9014253" cy="276999"/>
          </a:xfrm>
          <a:prstGeom prst="rect">
            <a:avLst/>
          </a:prstGeom>
          <a:noFill/>
        </p:spPr>
        <p:txBody>
          <a:bodyPr wrap="square">
            <a:spAutoFit/>
          </a:bodyPr>
          <a:lstStyle/>
          <a:p>
            <a:r>
              <a:rPr lang="ru-RU" sz="1200" dirty="0">
                <a:hlinkClick r:id="rId8"/>
              </a:rPr>
              <a:t>https://www.grsu.by/component/k2/item/50281-uspekhi-kupalovtsev-na-chempionate-respubliki-belarus-po-gandbolu.html</a:t>
            </a:r>
            <a:r>
              <a:rPr lang="ru-RU" sz="1200" dirty="0"/>
              <a:t> </a:t>
            </a:r>
          </a:p>
        </p:txBody>
      </p:sp>
      <p:sp>
        <p:nvSpPr>
          <p:cNvPr id="2" name="TextBox 1">
            <a:extLst>
              <a:ext uri="{FF2B5EF4-FFF2-40B4-BE49-F238E27FC236}">
                <a16:creationId xmlns:a16="http://schemas.microsoft.com/office/drawing/2014/main" id="{001D52BE-090A-737B-5D63-DD6BC0151887}"/>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4282662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E541A-FD09-496F-B78D-C3D71664B158}"/>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54197C79-C433-5A43-9A18-2C56B124AD4D}"/>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39DFD6C9-E905-5A5E-734E-7CCE34435A31}"/>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F1D9F961-8C88-214D-C435-F8194FAB58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AB4032C1-A26D-9596-9A05-E48A96F7F2F6}"/>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9448E1C8-3E25-4C98-1DBB-78148911A42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D7ED4AE-B74F-79D9-9961-84EB1966F735}"/>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BABFCBFD-840F-5785-0F5B-0D2B553575FD}"/>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A8107732-AFFA-F983-D12B-B72249F94E65}"/>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05CDF67A-6AAB-455F-6375-959375035322}"/>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FE23F87C-905D-E6F1-9DE3-50FCCB607B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CB9E7198-BB5F-D122-C3CD-5941EA99780D}"/>
              </a:ext>
            </a:extLst>
          </p:cNvPr>
          <p:cNvSpPr txBox="1"/>
          <p:nvPr/>
        </p:nvSpPr>
        <p:spPr>
          <a:xfrm>
            <a:off x="-317126" y="881549"/>
            <a:ext cx="9943852" cy="646331"/>
          </a:xfrm>
          <a:prstGeom prst="rect">
            <a:avLst/>
          </a:prstGeom>
          <a:noFill/>
        </p:spPr>
        <p:txBody>
          <a:bodyPr wrap="square">
            <a:spAutoFit/>
          </a:bodyPr>
          <a:lstStyle/>
          <a:p>
            <a:pPr algn="ctr">
              <a:buNone/>
            </a:pPr>
            <a:r>
              <a:rPr lang="ru-RU" sz="1800" b="1" i="0" dirty="0">
                <a:effectLst/>
                <a:latin typeface="pt_sans_bold"/>
              </a:rPr>
              <a:t>«Коммунальник-ГрГУ» – серебряный призер XXXIII Чемпионата Республики Беларусь по волейболу среди женских команд Высшей лиги</a:t>
            </a:r>
          </a:p>
        </p:txBody>
      </p:sp>
      <p:sp>
        <p:nvSpPr>
          <p:cNvPr id="5" name="TextBox 4">
            <a:extLst>
              <a:ext uri="{FF2B5EF4-FFF2-40B4-BE49-F238E27FC236}">
                <a16:creationId xmlns:a16="http://schemas.microsoft.com/office/drawing/2014/main" id="{BA32CFC3-44D3-654C-9C92-E9D5B6C86137}"/>
              </a:ext>
            </a:extLst>
          </p:cNvPr>
          <p:cNvSpPr txBox="1"/>
          <p:nvPr/>
        </p:nvSpPr>
        <p:spPr>
          <a:xfrm>
            <a:off x="61817" y="1603151"/>
            <a:ext cx="5734320" cy="3970318"/>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На базе Ледового дворца спорта состоялся Финал Высшей лиги Чемпионата Республики Беларусь среди женщин по волейболу. В течение двух дней команды «Минчанка» и «Коммунальник-ГрГУ» боролись за победу.</a:t>
            </a:r>
            <a:r>
              <a:rPr lang="ru-RU" sz="1600" i="0" dirty="0">
                <a:solidFill>
                  <a:srgbClr val="333333"/>
                </a:solidFill>
                <a:effectLst/>
                <a:latin typeface="pt_sans_caption"/>
              </a:rPr>
              <a:t> </a:t>
            </a:r>
          </a:p>
          <a:p>
            <a:pPr indent="450215" algn="just">
              <a:buNone/>
            </a:pPr>
            <a:r>
              <a:rPr lang="ru-RU" sz="1600" b="0" i="0" dirty="0">
                <a:solidFill>
                  <a:srgbClr val="333333"/>
                </a:solidFill>
                <a:effectLst/>
                <a:latin typeface="pt_sans_caption"/>
              </a:rPr>
              <a:t>Команды «Коммунальник-ГрГУ» и «Минчанка» продемонстрировали свою невероятную технику и дали болельщикам увлекательное зрелище. В каждом розыгрыше было видно, что спортсменки отдавали все силы и эмоции, чтобы одержать победу. </a:t>
            </a:r>
          </a:p>
          <a:p>
            <a:pPr indent="450215" algn="just">
              <a:buNone/>
            </a:pPr>
            <a:r>
              <a:rPr lang="ru-RU" sz="1600" b="0" i="0" dirty="0">
                <a:solidFill>
                  <a:srgbClr val="333333"/>
                </a:solidFill>
                <a:effectLst/>
                <a:latin typeface="pt_sans_caption"/>
              </a:rPr>
              <a:t>На соревнованиях присутствовали председатель Белорусской федерации волейбола Владимир Ващенко, а также ректор ГрГУ имени Янки Купалы Ирина </a:t>
            </a:r>
            <a:r>
              <a:rPr lang="ru-RU" sz="1600" b="0" i="0" dirty="0" err="1">
                <a:solidFill>
                  <a:srgbClr val="333333"/>
                </a:solidFill>
                <a:effectLst/>
                <a:latin typeface="pt_sans_caption"/>
              </a:rPr>
              <a:t>Китурко</a:t>
            </a:r>
            <a:r>
              <a:rPr lang="ru-RU" sz="1600" b="0" i="0" dirty="0">
                <a:solidFill>
                  <a:srgbClr val="333333"/>
                </a:solidFill>
                <a:effectLst/>
                <a:latin typeface="pt_sans_caption"/>
              </a:rPr>
              <a:t>, которая пришла поддержать команду «Коммунальник-ГрГУ». Ирина Федоровна является поклонницей спорта и активно поддерживает развитие спортивных программ в университете.</a:t>
            </a:r>
          </a:p>
        </p:txBody>
      </p:sp>
      <p:pic>
        <p:nvPicPr>
          <p:cNvPr id="14338" name="Picture 2" descr="IMG 0470">
            <a:extLst>
              <a:ext uri="{FF2B5EF4-FFF2-40B4-BE49-F238E27FC236}">
                <a16:creationId xmlns:a16="http://schemas.microsoft.com/office/drawing/2014/main" id="{872652E9-A66B-12BB-DA50-1BF2407D26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72461" y="1589484"/>
            <a:ext cx="3100265" cy="206684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G_0365">
            <a:extLst>
              <a:ext uri="{FF2B5EF4-FFF2-40B4-BE49-F238E27FC236}">
                <a16:creationId xmlns:a16="http://schemas.microsoft.com/office/drawing/2014/main" id="{8249D3C6-3D92-EFAC-F2E4-0CF6465FC3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5024" y="3766857"/>
            <a:ext cx="3100265" cy="20668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CF9D461-181C-49F7-C287-1E91D43780A6}"/>
              </a:ext>
            </a:extLst>
          </p:cNvPr>
          <p:cNvSpPr txBox="1"/>
          <p:nvPr/>
        </p:nvSpPr>
        <p:spPr>
          <a:xfrm>
            <a:off x="77905" y="6345932"/>
            <a:ext cx="9318631" cy="430887"/>
          </a:xfrm>
          <a:prstGeom prst="rect">
            <a:avLst/>
          </a:prstGeom>
          <a:noFill/>
        </p:spPr>
        <p:txBody>
          <a:bodyPr wrap="square">
            <a:spAutoFit/>
          </a:bodyPr>
          <a:lstStyle/>
          <a:p>
            <a:r>
              <a:rPr lang="ru-RU" sz="1100" dirty="0">
                <a:hlinkClick r:id="rId9"/>
              </a:rPr>
              <a:t>https://www.grsu.by/component/k2/item/50392-kommunalnik-grgu-serebryanyj-prizer-xxxiii-chempionata-respubliki-belarus-po-volejbolu-sredi-zhenskikh-komand-vysshej-ligi.html</a:t>
            </a:r>
            <a:r>
              <a:rPr lang="ru-RU" sz="1100" dirty="0"/>
              <a:t> </a:t>
            </a:r>
          </a:p>
        </p:txBody>
      </p:sp>
      <p:sp>
        <p:nvSpPr>
          <p:cNvPr id="2" name="TextBox 1">
            <a:extLst>
              <a:ext uri="{FF2B5EF4-FFF2-40B4-BE49-F238E27FC236}">
                <a16:creationId xmlns:a16="http://schemas.microsoft.com/office/drawing/2014/main" id="{B06742D6-5D81-28CA-DB3B-0945042E3317}"/>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4190839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FAEC9-83C1-AF67-750B-A724D276F7CB}"/>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022A2C64-EAE0-61A9-A764-04FE24657FF9}"/>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221CDD51-81DF-0B80-68EB-4CEC4F120B83}"/>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C62953AA-17A5-98DD-43D1-5B25AF390E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BCE427DF-895C-1BED-B5CF-C4638AA93B7C}"/>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96C067D1-7495-42C2-3293-8AC654A8814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F4AD888-7BB9-2F2F-151E-20DDAAEFA5F0}"/>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6CDDDE61-6844-CB7E-4EB3-E5FBAB71BD8A}"/>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2BC88F12-0806-1B09-B6BB-4F8E72625C6E}"/>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C0392E4D-7629-5236-D25D-7751FAB6AC05}"/>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CED9E298-FF64-1149-CFD3-2BB16263C0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ED1C55F3-0895-D57F-BDC3-15F46A97E0FD}"/>
              </a:ext>
            </a:extLst>
          </p:cNvPr>
          <p:cNvSpPr txBox="1"/>
          <p:nvPr/>
        </p:nvSpPr>
        <p:spPr>
          <a:xfrm>
            <a:off x="244772" y="852555"/>
            <a:ext cx="8759332" cy="646331"/>
          </a:xfrm>
          <a:prstGeom prst="rect">
            <a:avLst/>
          </a:prstGeom>
          <a:noFill/>
        </p:spPr>
        <p:txBody>
          <a:bodyPr wrap="square">
            <a:spAutoFit/>
          </a:bodyPr>
          <a:lstStyle/>
          <a:p>
            <a:pPr algn="just">
              <a:buNone/>
            </a:pPr>
            <a:r>
              <a:rPr lang="ru-RU" b="1" i="0" dirty="0">
                <a:effectLst/>
                <a:latin typeface="pt_sans_bold"/>
              </a:rPr>
              <a:t>Команда ГрГУ имени Янки Купалы – чемпион Республиканской студенческой баскетбольной лиги-2024 среди женских команд</a:t>
            </a:r>
          </a:p>
        </p:txBody>
      </p:sp>
      <p:sp>
        <p:nvSpPr>
          <p:cNvPr id="5" name="TextBox 4">
            <a:extLst>
              <a:ext uri="{FF2B5EF4-FFF2-40B4-BE49-F238E27FC236}">
                <a16:creationId xmlns:a16="http://schemas.microsoft.com/office/drawing/2014/main" id="{7F9B2D7D-061F-2B11-DC93-BFD369CAD36B}"/>
              </a:ext>
            </a:extLst>
          </p:cNvPr>
          <p:cNvSpPr txBox="1"/>
          <p:nvPr/>
        </p:nvSpPr>
        <p:spPr>
          <a:xfrm>
            <a:off x="85354" y="1514045"/>
            <a:ext cx="8996276" cy="2508379"/>
          </a:xfrm>
          <a:prstGeom prst="rect">
            <a:avLst/>
          </a:prstGeom>
          <a:noFill/>
        </p:spPr>
        <p:txBody>
          <a:bodyPr wrap="square">
            <a:spAutoFit/>
          </a:bodyPr>
          <a:lstStyle/>
          <a:p>
            <a:pPr indent="450215" algn="just">
              <a:lnSpc>
                <a:spcPts val="1800"/>
              </a:lnSpc>
              <a:buNone/>
            </a:pPr>
            <a:r>
              <a:rPr lang="ru-RU" sz="1400" i="0" dirty="0">
                <a:solidFill>
                  <a:srgbClr val="444444"/>
                </a:solidFill>
                <a:effectLst/>
                <a:latin typeface="pt_sans_bold"/>
              </a:rPr>
              <a:t>На столичной площадке РГУОР состоялись решающие матчи Республиканской студенческой баскетбольной лиги-2024 среди женских команд, по итогам которых Гродненский государственный университет имени Янки Купалы стал обладателем главного трофея.</a:t>
            </a:r>
            <a:endParaRPr lang="ru-RU" sz="1400" i="0" dirty="0">
              <a:solidFill>
                <a:srgbClr val="444444"/>
              </a:solidFill>
              <a:effectLst/>
              <a:latin typeface="Comic Sans MS" panose="030F0702030302020204" pitchFamily="66" charset="0"/>
            </a:endParaRPr>
          </a:p>
          <a:p>
            <a:pPr indent="450215" algn="just">
              <a:buNone/>
            </a:pPr>
            <a:r>
              <a:rPr lang="ru-RU" sz="1400" b="0" i="0" dirty="0">
                <a:solidFill>
                  <a:srgbClr val="333333"/>
                </a:solidFill>
                <a:effectLst/>
                <a:latin typeface="pt_sans_caption"/>
              </a:rPr>
              <a:t>Помимо кубков и медалей баскетболисток </a:t>
            </a:r>
            <a:r>
              <a:rPr lang="ru-RU" sz="1400" b="0" i="0" dirty="0" err="1">
                <a:solidFill>
                  <a:srgbClr val="333333"/>
                </a:solidFill>
                <a:effectLst/>
                <a:latin typeface="pt_sans_caption"/>
              </a:rPr>
              <a:t>Купаловского</a:t>
            </a:r>
            <a:r>
              <a:rPr lang="ru-RU" sz="1400" b="0" i="0" dirty="0">
                <a:solidFill>
                  <a:srgbClr val="333333"/>
                </a:solidFill>
                <a:effectLst/>
                <a:latin typeface="pt_sans_caption"/>
              </a:rPr>
              <a:t> вуза ожидали специальные награды. Призы от имени БФБ были вручены лучшим игрокам студенческой лиги в следующих номинациях: MVP стала Ирина Кравченко, «Приз за лучшую технику» от Белорусской ассоциации студенческого спорта получила Александра </a:t>
            </a:r>
            <a:r>
              <a:rPr lang="ru-RU" sz="1400" b="0" i="0" dirty="0" err="1">
                <a:solidFill>
                  <a:srgbClr val="333333"/>
                </a:solidFill>
                <a:effectLst/>
                <a:latin typeface="pt_sans_caption"/>
              </a:rPr>
              <a:t>Полубок</a:t>
            </a:r>
            <a:r>
              <a:rPr lang="ru-RU" sz="1400" b="0" i="0" dirty="0">
                <a:solidFill>
                  <a:srgbClr val="333333"/>
                </a:solidFill>
                <a:effectLst/>
                <a:latin typeface="pt_sans_caption"/>
              </a:rPr>
              <a:t>.</a:t>
            </a:r>
          </a:p>
          <a:p>
            <a:pPr indent="450215" algn="just">
              <a:buNone/>
            </a:pPr>
            <a:r>
              <a:rPr lang="ru-RU" sz="1400" b="0" i="0" dirty="0">
                <a:solidFill>
                  <a:srgbClr val="333333"/>
                </a:solidFill>
                <a:effectLst/>
                <a:latin typeface="pt_sans_caption"/>
              </a:rPr>
              <a:t>Неотъемлемой частью успеха команды была их талантливая тренерская группа во главе с доцентом кафедры спортивных игр Гродненского государственного университета имени Янки Купалы Валентиной </a:t>
            </a:r>
            <a:r>
              <a:rPr lang="ru-RU" sz="1400" b="0" i="0" dirty="0" err="1">
                <a:solidFill>
                  <a:srgbClr val="333333"/>
                </a:solidFill>
                <a:effectLst/>
                <a:latin typeface="pt_sans_caption"/>
              </a:rPr>
              <a:t>Навойчик</a:t>
            </a:r>
            <a:r>
              <a:rPr lang="ru-RU" sz="1400" b="0" i="0" dirty="0">
                <a:solidFill>
                  <a:srgbClr val="333333"/>
                </a:solidFill>
                <a:effectLst/>
                <a:latin typeface="pt_sans_caption"/>
              </a:rPr>
              <a:t>. Ее мудрость, опыт и руководство стали ключевыми факторами в развитии и подготовке команды к достижению высоких результатов.</a:t>
            </a:r>
          </a:p>
        </p:txBody>
      </p:sp>
      <p:pic>
        <p:nvPicPr>
          <p:cNvPr id="35842" name="Picture 2" descr="bbf 29 05 2024 nagr 14">
            <a:extLst>
              <a:ext uri="{FF2B5EF4-FFF2-40B4-BE49-F238E27FC236}">
                <a16:creationId xmlns:a16="http://schemas.microsoft.com/office/drawing/2014/main" id="{BC1E0EBC-FB86-4782-CD78-F08A5FBA82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976" y="4228603"/>
            <a:ext cx="2707929" cy="1804158"/>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bbf-29-05-2024-bgufk-grgu-6">
            <a:extLst>
              <a:ext uri="{FF2B5EF4-FFF2-40B4-BE49-F238E27FC236}">
                <a16:creationId xmlns:a16="http://schemas.microsoft.com/office/drawing/2014/main" id="{232CE2A7-5CB7-42C2-6F28-31AC037848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313" y="4228603"/>
            <a:ext cx="2706237" cy="1804158"/>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bbf-29-05-2024-nagr-12">
            <a:extLst>
              <a:ext uri="{FF2B5EF4-FFF2-40B4-BE49-F238E27FC236}">
                <a16:creationId xmlns:a16="http://schemas.microsoft.com/office/drawing/2014/main" id="{C5FAD563-7F97-9987-5507-8577513A32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7178" y="4224506"/>
            <a:ext cx="2691846" cy="1794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90B742-250A-D30D-62E1-B4116821284B}"/>
              </a:ext>
            </a:extLst>
          </p:cNvPr>
          <p:cNvSpPr txBox="1"/>
          <p:nvPr/>
        </p:nvSpPr>
        <p:spPr>
          <a:xfrm>
            <a:off x="-43200" y="6221151"/>
            <a:ext cx="9439736" cy="430887"/>
          </a:xfrm>
          <a:prstGeom prst="rect">
            <a:avLst/>
          </a:prstGeom>
          <a:noFill/>
        </p:spPr>
        <p:txBody>
          <a:bodyPr wrap="square">
            <a:spAutoFit/>
          </a:bodyPr>
          <a:lstStyle/>
          <a:p>
            <a:r>
              <a:rPr lang="ru-RU" sz="1050" dirty="0">
                <a:hlinkClick r:id="rId10"/>
              </a:rPr>
              <a:t>https://www.grsu.by/component/k2/item/50538-komanda-grgu-imeni-yanki-kupaly-chempion-respublikanskoj-studencheskoj-basketbolnoj-ligi-2024-sredi-zhenskikh-komand.html</a:t>
            </a:r>
            <a:r>
              <a:rPr lang="ru-RU" sz="1050" dirty="0"/>
              <a:t> </a:t>
            </a:r>
          </a:p>
        </p:txBody>
      </p:sp>
      <p:sp>
        <p:nvSpPr>
          <p:cNvPr id="2" name="TextBox 1">
            <a:extLst>
              <a:ext uri="{FF2B5EF4-FFF2-40B4-BE49-F238E27FC236}">
                <a16:creationId xmlns:a16="http://schemas.microsoft.com/office/drawing/2014/main" id="{43876DC6-02D3-3B0D-A0BE-84BB4218E615}"/>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2227040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1A109-5DE5-E8A7-F281-D2F307A66392}"/>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3D907D21-61CA-8EAE-8AF3-5A6256D64054}"/>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4FD9E22E-0A28-8AC2-9B6C-0BBFD04ECD20}"/>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C4523DF1-3295-D02F-AD7D-330CAE60C6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C6DE0E46-FD90-D698-B98A-43BBCA51F02B}"/>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05CBC445-24D0-AFC1-95BA-A6F3C2ED7EC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9D7F920-411B-7CB4-64A0-7E1393109194}"/>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D320B518-F1F4-52F2-0ABF-191532CC05F8}"/>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010A29C3-28B8-623B-3A7C-43B3BA2AEDE7}"/>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E351AADA-543F-CE03-D07B-B8372B2B8E92}"/>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CC5F4377-F7C6-C269-2A62-2FDF628B39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095E251F-F517-9C17-0BBD-C0E730B15687}"/>
              </a:ext>
            </a:extLst>
          </p:cNvPr>
          <p:cNvSpPr txBox="1"/>
          <p:nvPr/>
        </p:nvSpPr>
        <p:spPr>
          <a:xfrm>
            <a:off x="2411760" y="184502"/>
            <a:ext cx="3690189" cy="461665"/>
          </a:xfrm>
          <a:prstGeom prst="rect">
            <a:avLst/>
          </a:prstGeom>
          <a:noFill/>
        </p:spPr>
        <p:txBody>
          <a:bodyPr wrap="square">
            <a:spAutoFit/>
          </a:bodyPr>
          <a:lstStyle/>
          <a:p>
            <a:pPr algn="ctr">
              <a:buNone/>
            </a:pPr>
            <a:r>
              <a:rPr lang="ru-RU" sz="2400" b="1" i="0" dirty="0">
                <a:solidFill>
                  <a:schemeClr val="bg1"/>
                </a:solidFill>
                <a:effectLst/>
                <a:latin typeface="pt_sans_bold"/>
              </a:rPr>
              <a:t>Дни донора</a:t>
            </a:r>
          </a:p>
        </p:txBody>
      </p:sp>
      <p:sp>
        <p:nvSpPr>
          <p:cNvPr id="5" name="TextBox 4">
            <a:extLst>
              <a:ext uri="{FF2B5EF4-FFF2-40B4-BE49-F238E27FC236}">
                <a16:creationId xmlns:a16="http://schemas.microsoft.com/office/drawing/2014/main" id="{08A999D1-9A0D-B92C-D8DF-A5BE9E342C45}"/>
              </a:ext>
            </a:extLst>
          </p:cNvPr>
          <p:cNvSpPr txBox="1"/>
          <p:nvPr/>
        </p:nvSpPr>
        <p:spPr>
          <a:xfrm>
            <a:off x="46556" y="891577"/>
            <a:ext cx="8964487" cy="1538883"/>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С 26 по 29 марта в ГрГУ имени Янки Купалы состоялись Дни донора (на возмездной основе).</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Одной из основных причин принимать участие в донорстве является возможность помочь другим людям. Ваше добровольное пожертвование может спасти жизнь человеку, который нуждается в переливании крови или трансплантации органа. Донорство также способствует формированию культуры здоровья и общественного сознания.</a:t>
            </a:r>
          </a:p>
        </p:txBody>
      </p:sp>
      <p:pic>
        <p:nvPicPr>
          <p:cNvPr id="35842" name="Picture 2" descr="photo 2024 03 05 12 26 26">
            <a:extLst>
              <a:ext uri="{FF2B5EF4-FFF2-40B4-BE49-F238E27FC236}">
                <a16:creationId xmlns:a16="http://schemas.microsoft.com/office/drawing/2014/main" id="{60B25303-8B72-4D67-4679-66B3BD8D7A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7784" y="2464551"/>
            <a:ext cx="3613822" cy="36138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1E861C-4309-4AD3-EFCD-9D19C545A1A4}"/>
              </a:ext>
            </a:extLst>
          </p:cNvPr>
          <p:cNvSpPr txBox="1"/>
          <p:nvPr/>
        </p:nvSpPr>
        <p:spPr>
          <a:xfrm>
            <a:off x="39661" y="6313667"/>
            <a:ext cx="9230277" cy="276999"/>
          </a:xfrm>
          <a:prstGeom prst="rect">
            <a:avLst/>
          </a:prstGeom>
          <a:noFill/>
        </p:spPr>
        <p:txBody>
          <a:bodyPr wrap="square">
            <a:spAutoFit/>
          </a:bodyPr>
          <a:lstStyle/>
          <a:p>
            <a:r>
              <a:rPr lang="ru-RU" sz="1200" dirty="0">
                <a:hlinkClick r:id="rId8"/>
              </a:rPr>
              <a:t>https://www.grsu.by/component/k2/item/49296-podarite-zhizn-stante-donorom-uzhe-segodnya.html</a:t>
            </a:r>
            <a:r>
              <a:rPr lang="ru-RU" sz="1200" dirty="0"/>
              <a:t> </a:t>
            </a:r>
          </a:p>
        </p:txBody>
      </p:sp>
    </p:spTree>
    <p:extLst>
      <p:ext uri="{BB962C8B-B14F-4D97-AF65-F5344CB8AC3E}">
        <p14:creationId xmlns:p14="http://schemas.microsoft.com/office/powerpoint/2010/main" val="1890683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D2101-9394-786B-DDE9-72551498BF47}"/>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99DC858F-9091-F1EB-8F1D-D7D085E566F9}"/>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9B51D3CC-3545-BEE7-9226-5B351EE270AA}"/>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85F474ED-3619-D3E1-F2EB-F3A06A57AAF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70F531A9-3FA0-76F4-0CC6-0C4AC1B05853}"/>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E35894E8-3166-41D2-0F62-865A42BEB57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80A627A-227C-0BD1-C727-CBA5EE4A0FE8}"/>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384A9926-3586-62D1-7EDA-C376B3AB3266}"/>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7053BFC6-D073-D5BC-C0AF-843E6BF443B4}"/>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CED8C528-9A4F-DF99-9A4E-BD6008726C15}"/>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89327E14-963B-8D11-164D-4C115D28C7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7B45A397-9A88-4192-FB0A-D8DEB8CDB038}"/>
              </a:ext>
            </a:extLst>
          </p:cNvPr>
          <p:cNvSpPr txBox="1"/>
          <p:nvPr/>
        </p:nvSpPr>
        <p:spPr>
          <a:xfrm>
            <a:off x="194981" y="908250"/>
            <a:ext cx="8754035" cy="400110"/>
          </a:xfrm>
          <a:prstGeom prst="rect">
            <a:avLst/>
          </a:prstGeom>
          <a:noFill/>
        </p:spPr>
        <p:txBody>
          <a:bodyPr wrap="square">
            <a:spAutoFit/>
          </a:bodyPr>
          <a:lstStyle/>
          <a:p>
            <a:pPr algn="ctr">
              <a:buNone/>
            </a:pPr>
            <a:r>
              <a:rPr lang="ru-RU" sz="2000" b="1" i="0" dirty="0">
                <a:effectLst/>
                <a:latin typeface="pt_sans_bold"/>
              </a:rPr>
              <a:t>Республиканская универсиада по гребле на байдарках и каноэ</a:t>
            </a:r>
          </a:p>
        </p:txBody>
      </p:sp>
      <p:sp>
        <p:nvSpPr>
          <p:cNvPr id="5" name="TextBox 4">
            <a:extLst>
              <a:ext uri="{FF2B5EF4-FFF2-40B4-BE49-F238E27FC236}">
                <a16:creationId xmlns:a16="http://schemas.microsoft.com/office/drawing/2014/main" id="{BE9F7FCF-B62B-830E-69AE-84BC15EE759A}"/>
              </a:ext>
            </a:extLst>
          </p:cNvPr>
          <p:cNvSpPr txBox="1"/>
          <p:nvPr/>
        </p:nvSpPr>
        <p:spPr>
          <a:xfrm>
            <a:off x="244772" y="1344916"/>
            <a:ext cx="5048012" cy="4185761"/>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В Заславле на базе Республиканского центра олимпийской подготовки по гребным видам спорта прошла Республиканская универсиада-2023/2024 по гребле на байдарках и каноэ. Это событие собрало 10 команд, которые соревновались за звание лучших.</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По итогам соревнований Белорусский государственный университет физической культуры занял почетное первое место. Второе место досталось Полесскому государственному университету, а третье место завоевал Гродненский государственный университет имени Янки Купалы.</a:t>
            </a:r>
          </a:p>
          <a:p>
            <a:pPr indent="450215" algn="just">
              <a:buNone/>
            </a:pPr>
            <a:r>
              <a:rPr lang="ru-RU" sz="1600" b="0" i="0" dirty="0">
                <a:solidFill>
                  <a:srgbClr val="333333"/>
                </a:solidFill>
                <a:effectLst/>
                <a:latin typeface="pt_sans_caption"/>
              </a:rPr>
              <a:t>Купаловцы сумели завоевать 25 медалей: 13 золотых, 5 серебряных и 7 бронзовых. Это яркое подтверждение их таланта, упорства и отличной подготовки.</a:t>
            </a:r>
          </a:p>
        </p:txBody>
      </p:sp>
      <p:pic>
        <p:nvPicPr>
          <p:cNvPr id="44034" name="Picture 2" descr="photo 2024 05 31 19 09 27">
            <a:extLst>
              <a:ext uri="{FF2B5EF4-FFF2-40B4-BE49-F238E27FC236}">
                <a16:creationId xmlns:a16="http://schemas.microsoft.com/office/drawing/2014/main" id="{529F66FE-3E9A-9993-C5FD-E4AE336E3A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2165" y="1426851"/>
            <a:ext cx="3323861" cy="2492896"/>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45347_2">
            <a:extLst>
              <a:ext uri="{FF2B5EF4-FFF2-40B4-BE49-F238E27FC236}">
                <a16:creationId xmlns:a16="http://schemas.microsoft.com/office/drawing/2014/main" id="{7F1B29C6-55BA-4DCC-91AD-C85EC8E460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8540" y="4019979"/>
            <a:ext cx="3322131" cy="22147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4C0E2A-D93A-CB5F-3709-4DEF8F4CAAD1}"/>
              </a:ext>
            </a:extLst>
          </p:cNvPr>
          <p:cNvSpPr txBox="1"/>
          <p:nvPr/>
        </p:nvSpPr>
        <p:spPr>
          <a:xfrm>
            <a:off x="82800" y="6308611"/>
            <a:ext cx="9143999" cy="430887"/>
          </a:xfrm>
          <a:prstGeom prst="rect">
            <a:avLst/>
          </a:prstGeom>
          <a:noFill/>
        </p:spPr>
        <p:txBody>
          <a:bodyPr wrap="square">
            <a:spAutoFit/>
          </a:bodyPr>
          <a:lstStyle/>
          <a:p>
            <a:r>
              <a:rPr lang="ru-RU" sz="1100" dirty="0">
                <a:hlinkClick r:id="rId9"/>
              </a:rPr>
              <a:t>https://www.grsu.by/component/k2/item/50622-13-zolotykh-5-serebryanykh-i-7-bronzovykh-kupalovy-vernulis-s-respublikanskoj-universiady-2023-2024-po-greble-na-bajdarkakh-i-kanoe.html</a:t>
            </a:r>
            <a:r>
              <a:rPr lang="ru-RU" sz="1100" dirty="0"/>
              <a:t> </a:t>
            </a:r>
          </a:p>
        </p:txBody>
      </p:sp>
      <p:sp>
        <p:nvSpPr>
          <p:cNvPr id="2" name="TextBox 1">
            <a:extLst>
              <a:ext uri="{FF2B5EF4-FFF2-40B4-BE49-F238E27FC236}">
                <a16:creationId xmlns:a16="http://schemas.microsoft.com/office/drawing/2014/main" id="{D110C4B2-8CD1-FB5A-C949-2074301CDF04}"/>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1788919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48E19-47A6-D23A-D546-897FDCCDBBFD}"/>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6EFB4256-9764-55CE-A032-07568D102596}"/>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288471B4-0949-3742-3FE4-82A28CD14B4E}"/>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9975CC12-1BC7-A943-7229-82454C6D9F2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367C50E3-2E2B-B944-BF51-CCB5680B3DE7}"/>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93309BD7-F103-6C10-CC47-3563579208C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3241A5D-58E6-2EDB-9BF6-543FDD8EE658}"/>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7547D3FE-C3A2-FAB9-AE3F-2BA63DDFAF23}"/>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5F170875-83E4-4ACE-C9ED-B54E4328875D}"/>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29EA4CA0-945E-1DF6-95F5-C88ED79E5EFB}"/>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43D05957-2EA1-D91C-D1A6-06D360236D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F604B14F-5B96-854B-C801-FE708428CF3E}"/>
              </a:ext>
            </a:extLst>
          </p:cNvPr>
          <p:cNvSpPr txBox="1"/>
          <p:nvPr/>
        </p:nvSpPr>
        <p:spPr>
          <a:xfrm>
            <a:off x="154080" y="856270"/>
            <a:ext cx="6216213" cy="646331"/>
          </a:xfrm>
          <a:prstGeom prst="rect">
            <a:avLst/>
          </a:prstGeom>
          <a:noFill/>
        </p:spPr>
        <p:txBody>
          <a:bodyPr wrap="square">
            <a:spAutoFit/>
          </a:bodyPr>
          <a:lstStyle/>
          <a:p>
            <a:pPr algn="just">
              <a:buNone/>
            </a:pPr>
            <a:r>
              <a:rPr lang="ru-RU" b="1" i="0" dirty="0">
                <a:effectLst/>
                <a:latin typeface="pt_sans_bold"/>
              </a:rPr>
              <a:t>Республиканская универсиада по баскетболу 3х3 среди женских команд</a:t>
            </a:r>
          </a:p>
        </p:txBody>
      </p:sp>
      <p:sp>
        <p:nvSpPr>
          <p:cNvPr id="5" name="TextBox 4">
            <a:extLst>
              <a:ext uri="{FF2B5EF4-FFF2-40B4-BE49-F238E27FC236}">
                <a16:creationId xmlns:a16="http://schemas.microsoft.com/office/drawing/2014/main" id="{A3298612-9B30-DC09-81D8-63F6E0160DD5}"/>
              </a:ext>
            </a:extLst>
          </p:cNvPr>
          <p:cNvSpPr txBox="1"/>
          <p:nvPr/>
        </p:nvSpPr>
        <p:spPr>
          <a:xfrm>
            <a:off x="167540" y="1478149"/>
            <a:ext cx="6144206" cy="4216539"/>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В столице прошли соревнования Республиканской универсиады по баскетболу 3х3 среди мужских и женских команд на площадках «</a:t>
            </a:r>
            <a:r>
              <a:rPr lang="ru-RU" sz="1600" i="0" dirty="0" err="1">
                <a:solidFill>
                  <a:srgbClr val="444444"/>
                </a:solidFill>
                <a:effectLst/>
                <a:latin typeface="pt_sans_bold"/>
              </a:rPr>
              <a:t>Палова</a:t>
            </a:r>
            <a:r>
              <a:rPr lang="ru-RU" sz="1600" i="0" dirty="0">
                <a:solidFill>
                  <a:srgbClr val="444444"/>
                </a:solidFill>
                <a:effectLst/>
                <a:latin typeface="pt_sans_bold"/>
              </a:rPr>
              <a:t>-Арены». Женская сборная команда ГрГУ имени Янки Купалы стала золотым призером.</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Участницы женской сборной команды ГрГУ имени Янки Купалы, в составе которой выступали Евгения </a:t>
            </a:r>
            <a:r>
              <a:rPr lang="ru-RU" sz="1600" b="0" i="0" dirty="0" err="1">
                <a:solidFill>
                  <a:srgbClr val="333333"/>
                </a:solidFill>
                <a:effectLst/>
                <a:latin typeface="pt_sans_caption"/>
              </a:rPr>
              <a:t>Бернацкая</a:t>
            </a:r>
            <a:r>
              <a:rPr lang="ru-RU" sz="1600" b="0" i="0" dirty="0">
                <a:solidFill>
                  <a:srgbClr val="333333"/>
                </a:solidFill>
                <a:effectLst/>
                <a:latin typeface="pt_sans_caption"/>
              </a:rPr>
              <a:t>, Яна </a:t>
            </a:r>
            <a:r>
              <a:rPr lang="ru-RU" sz="1600" b="0" i="0" dirty="0" err="1">
                <a:solidFill>
                  <a:srgbClr val="333333"/>
                </a:solidFill>
                <a:effectLst/>
                <a:latin typeface="pt_sans_caption"/>
              </a:rPr>
              <a:t>Голякова</a:t>
            </a:r>
            <a:r>
              <a:rPr lang="ru-RU" sz="1600" b="0" i="0" dirty="0">
                <a:solidFill>
                  <a:srgbClr val="333333"/>
                </a:solidFill>
                <a:effectLst/>
                <a:latin typeface="pt_sans_caption"/>
              </a:rPr>
              <a:t>, Анастасия Феклистова, Елизавета </a:t>
            </a:r>
            <a:r>
              <a:rPr lang="ru-RU" sz="1600" b="0" i="0" dirty="0" err="1">
                <a:solidFill>
                  <a:srgbClr val="333333"/>
                </a:solidFill>
                <a:effectLst/>
                <a:latin typeface="pt_sans_caption"/>
              </a:rPr>
              <a:t>Шишлюк</a:t>
            </a:r>
            <a:r>
              <a:rPr lang="ru-RU" sz="1600" b="0" i="0" dirty="0">
                <a:solidFill>
                  <a:srgbClr val="333333"/>
                </a:solidFill>
                <a:effectLst/>
                <a:latin typeface="pt_sans_caption"/>
              </a:rPr>
              <a:t> и Александра </a:t>
            </a:r>
            <a:r>
              <a:rPr lang="ru-RU" sz="1600" b="0" i="0" dirty="0" err="1">
                <a:solidFill>
                  <a:srgbClr val="333333"/>
                </a:solidFill>
                <a:effectLst/>
                <a:latin typeface="pt_sans_caption"/>
              </a:rPr>
              <a:t>Полубок</a:t>
            </a:r>
            <a:r>
              <a:rPr lang="ru-RU" sz="1600" b="0" i="0" dirty="0">
                <a:solidFill>
                  <a:srgbClr val="333333"/>
                </a:solidFill>
                <a:effectLst/>
                <a:latin typeface="pt_sans_caption"/>
              </a:rPr>
              <a:t>, продемонстрировали высокий уровень игры и одержали победу. Они смогли преодолеть соперниц из БГУФК и БГУ, завоевав заслуженные золотые медали.</a:t>
            </a:r>
          </a:p>
          <a:p>
            <a:pPr indent="450215" algn="just">
              <a:buNone/>
            </a:pPr>
            <a:r>
              <a:rPr lang="ru-RU" sz="1600" b="0" i="0" dirty="0">
                <a:solidFill>
                  <a:srgbClr val="333333"/>
                </a:solidFill>
                <a:effectLst/>
                <a:latin typeface="pt_sans_caption"/>
              </a:rPr>
              <a:t>В индивидуальных номинациях Яна </a:t>
            </a:r>
            <a:r>
              <a:rPr lang="ru-RU" sz="1600" b="0" i="0" dirty="0" err="1">
                <a:solidFill>
                  <a:srgbClr val="333333"/>
                </a:solidFill>
                <a:effectLst/>
                <a:latin typeface="pt_sans_caption"/>
              </a:rPr>
              <a:t>Голякова</a:t>
            </a:r>
            <a:r>
              <a:rPr lang="ru-RU" sz="1600" b="0" i="0" dirty="0">
                <a:solidFill>
                  <a:srgbClr val="333333"/>
                </a:solidFill>
                <a:effectLst/>
                <a:latin typeface="pt_sans_caption"/>
              </a:rPr>
              <a:t> была признана лучшим центровым игроком, а Евгения </a:t>
            </a:r>
            <a:r>
              <a:rPr lang="ru-RU" sz="1600" b="0" i="0" dirty="0" err="1">
                <a:solidFill>
                  <a:srgbClr val="333333"/>
                </a:solidFill>
                <a:effectLst/>
                <a:latin typeface="pt_sans_caption"/>
              </a:rPr>
              <a:t>Бернацкая</a:t>
            </a:r>
            <a:r>
              <a:rPr lang="ru-RU" sz="1600" b="0" i="0" dirty="0">
                <a:solidFill>
                  <a:srgbClr val="333333"/>
                </a:solidFill>
                <a:effectLst/>
                <a:latin typeface="pt_sans_caption"/>
              </a:rPr>
              <a:t> – лучшим игроком турнира. Они продемонстрировали выдающиеся навыки и способности на площадке, заслужив титулы лучших в своих категориях. Заслуги тренера команды, доцента кафедры спортивных игр </a:t>
            </a:r>
            <a:r>
              <a:rPr lang="ru-RU" sz="1600" b="0" i="0" dirty="0" err="1">
                <a:solidFill>
                  <a:srgbClr val="333333"/>
                </a:solidFill>
                <a:effectLst/>
                <a:latin typeface="pt_sans_caption"/>
              </a:rPr>
              <a:t>Навойчик</a:t>
            </a:r>
            <a:r>
              <a:rPr lang="ru-RU" sz="1600" b="0" i="0" dirty="0">
                <a:solidFill>
                  <a:srgbClr val="333333"/>
                </a:solidFill>
                <a:effectLst/>
                <a:latin typeface="pt_sans_caption"/>
              </a:rPr>
              <a:t> Валентины Петровны, также были высоко оценены.</a:t>
            </a:r>
          </a:p>
        </p:txBody>
      </p:sp>
      <p:pic>
        <p:nvPicPr>
          <p:cNvPr id="45058" name="Picture 2" descr="bbf 05 06 2024 nagr 5">
            <a:extLst>
              <a:ext uri="{FF2B5EF4-FFF2-40B4-BE49-F238E27FC236}">
                <a16:creationId xmlns:a16="http://schemas.microsoft.com/office/drawing/2014/main" id="{647290C5-EBC1-A042-C984-E49CCF50B3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6180" y="955068"/>
            <a:ext cx="2520280" cy="1679137"/>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bbf-05-06-2024-nagr-2">
            <a:extLst>
              <a:ext uri="{FF2B5EF4-FFF2-40B4-BE49-F238E27FC236}">
                <a16:creationId xmlns:a16="http://schemas.microsoft.com/office/drawing/2014/main" id="{B4B690A2-DA6E-D623-9778-92E57ED5D9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6180" y="2754223"/>
            <a:ext cx="2520280" cy="1680187"/>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bbf-05-06-2024-nagr-10">
            <a:extLst>
              <a:ext uri="{FF2B5EF4-FFF2-40B4-BE49-F238E27FC236}">
                <a16:creationId xmlns:a16="http://schemas.microsoft.com/office/drawing/2014/main" id="{9B87AAA7-43BE-022C-F7F7-819160BF95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7733" y="4554428"/>
            <a:ext cx="2520280" cy="16801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06E8E89-4025-D61A-72C1-DCCBAFA3B7A6}"/>
              </a:ext>
            </a:extLst>
          </p:cNvPr>
          <p:cNvSpPr txBox="1"/>
          <p:nvPr/>
        </p:nvSpPr>
        <p:spPr>
          <a:xfrm>
            <a:off x="21673" y="6322764"/>
            <a:ext cx="9014253" cy="430887"/>
          </a:xfrm>
          <a:prstGeom prst="rect">
            <a:avLst/>
          </a:prstGeom>
          <a:noFill/>
        </p:spPr>
        <p:txBody>
          <a:bodyPr wrap="square">
            <a:spAutoFit/>
          </a:bodyPr>
          <a:lstStyle/>
          <a:p>
            <a:r>
              <a:rPr lang="ru-RU" sz="1100" dirty="0">
                <a:hlinkClick r:id="rId10"/>
              </a:rPr>
              <a:t>https://www.grsu.by/component/k2/item/50658-zoloto-v-kopilku-kupalovtsy-pobediteli-respublikanskoj-universiady-po-basketbolu-3kh3-sredi-zhenskikh-komand.html</a:t>
            </a:r>
            <a:r>
              <a:rPr lang="ru-RU" sz="1100" dirty="0"/>
              <a:t> </a:t>
            </a:r>
          </a:p>
        </p:txBody>
      </p:sp>
      <p:sp>
        <p:nvSpPr>
          <p:cNvPr id="2" name="TextBox 1">
            <a:extLst>
              <a:ext uri="{FF2B5EF4-FFF2-40B4-BE49-F238E27FC236}">
                <a16:creationId xmlns:a16="http://schemas.microsoft.com/office/drawing/2014/main" id="{08FD51AF-FF73-A09D-D0E3-52D08EC801B6}"/>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753125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16EF5-D035-43DD-0992-9C698213B570}"/>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AEB6118A-FEAE-825E-5604-323143EC6660}"/>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A2EFB5B3-FBBA-257A-271F-5DA879C8E16B}"/>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AAA0C31C-B8E9-431B-1E24-B7AC55F53C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560AB0B5-2718-A33A-5A6D-F2E7B5A04D5C}"/>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8396A83D-9D5D-3005-6258-A38CEFB19EC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D4C3FE8-71E4-0041-9197-87E40DA732E1}"/>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9AB35B53-864C-1515-E4DC-E72F93ECE595}"/>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34F01940-C75C-BB38-F5D9-27B61DCFC4F8}"/>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4BB8C780-54D0-E9F2-60B4-2337C220F5E3}"/>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EBC5052A-3D09-47D8-5EC9-27106A74D8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0BE4B329-6CFF-6F97-46B4-227660AB67E8}"/>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
        <p:nvSpPr>
          <p:cNvPr id="5" name="TextBox 4">
            <a:extLst>
              <a:ext uri="{FF2B5EF4-FFF2-40B4-BE49-F238E27FC236}">
                <a16:creationId xmlns:a16="http://schemas.microsoft.com/office/drawing/2014/main" id="{D122DBD2-DBBB-22D2-9368-FF6544CC1160}"/>
              </a:ext>
            </a:extLst>
          </p:cNvPr>
          <p:cNvSpPr txBox="1"/>
          <p:nvPr/>
        </p:nvSpPr>
        <p:spPr>
          <a:xfrm>
            <a:off x="78896" y="2949592"/>
            <a:ext cx="6373299" cy="1077218"/>
          </a:xfrm>
          <a:prstGeom prst="rect">
            <a:avLst/>
          </a:prstGeom>
          <a:noFill/>
        </p:spPr>
        <p:txBody>
          <a:bodyPr wrap="square">
            <a:spAutoFit/>
          </a:bodyPr>
          <a:lstStyle/>
          <a:p>
            <a:pPr indent="450215" algn="just">
              <a:buNone/>
            </a:pPr>
            <a:r>
              <a:rPr lang="ru-RU" sz="1600" b="0" i="0" dirty="0">
                <a:solidFill>
                  <a:srgbClr val="333333"/>
                </a:solidFill>
                <a:effectLst/>
                <a:latin typeface="pt_sans_caption"/>
              </a:rPr>
              <a:t>Студент 4 курса факультета физической культуры </a:t>
            </a:r>
            <a:r>
              <a:rPr lang="ru-RU" sz="1600" b="0" i="0" dirty="0" err="1">
                <a:solidFill>
                  <a:srgbClr val="333333"/>
                </a:solidFill>
                <a:effectLst/>
                <a:latin typeface="pt_sans_caption"/>
              </a:rPr>
              <a:t>Купаловского</a:t>
            </a:r>
            <a:r>
              <a:rPr lang="ru-RU" sz="1600" b="0" i="0" dirty="0">
                <a:solidFill>
                  <a:srgbClr val="333333"/>
                </a:solidFill>
                <a:effectLst/>
                <a:latin typeface="pt_sans_caption"/>
              </a:rPr>
              <a:t> университета Ярослав </a:t>
            </a:r>
            <a:r>
              <a:rPr lang="ru-RU" sz="1600" b="0" i="0" dirty="0" err="1">
                <a:solidFill>
                  <a:srgbClr val="333333"/>
                </a:solidFill>
                <a:effectLst/>
                <a:latin typeface="pt_sans_caption"/>
              </a:rPr>
              <a:t>Иодковский</a:t>
            </a:r>
            <a:r>
              <a:rPr lang="ru-RU" sz="1600" b="0" i="0" dirty="0">
                <a:solidFill>
                  <a:srgbClr val="333333"/>
                </a:solidFill>
                <a:effectLst/>
                <a:latin typeface="pt_sans_caption"/>
              </a:rPr>
              <a:t> завоевал бронзу в борьбе вольной в весовой категории 92 кг.</a:t>
            </a:r>
          </a:p>
          <a:p>
            <a:pPr indent="450215" algn="just">
              <a:buNone/>
            </a:pPr>
            <a:r>
              <a:rPr lang="ru-RU" sz="1600" b="0" i="0" dirty="0">
                <a:solidFill>
                  <a:srgbClr val="333333"/>
                </a:solidFill>
                <a:effectLst/>
                <a:latin typeface="pt_sans_caption"/>
              </a:rPr>
              <a:t>.</a:t>
            </a:r>
          </a:p>
        </p:txBody>
      </p:sp>
      <p:pic>
        <p:nvPicPr>
          <p:cNvPr id="61442" name="Picture 2" descr="фото">
            <a:extLst>
              <a:ext uri="{FF2B5EF4-FFF2-40B4-BE49-F238E27FC236}">
                <a16:creationId xmlns:a16="http://schemas.microsoft.com/office/drawing/2014/main" id="{DDA13A3B-5236-A94B-CF0D-41CA4E59B8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224" y="2850396"/>
            <a:ext cx="2232708" cy="14884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80601A-A96B-25C5-BCC1-1FDBD5A5F1F6}"/>
              </a:ext>
            </a:extLst>
          </p:cNvPr>
          <p:cNvSpPr txBox="1"/>
          <p:nvPr/>
        </p:nvSpPr>
        <p:spPr>
          <a:xfrm>
            <a:off x="78896" y="3933545"/>
            <a:ext cx="6373298" cy="415498"/>
          </a:xfrm>
          <a:prstGeom prst="rect">
            <a:avLst/>
          </a:prstGeom>
          <a:noFill/>
        </p:spPr>
        <p:txBody>
          <a:bodyPr wrap="square">
            <a:spAutoFit/>
          </a:bodyPr>
          <a:lstStyle/>
          <a:p>
            <a:r>
              <a:rPr lang="ru-RU" sz="1000" dirty="0">
                <a:hlinkClick r:id="rId8"/>
              </a:rPr>
              <a:t>https://www.grsu.by/component/k2/item/50788-kupalovtsy-na-pedestale-zabral-bronzu-i-vpisal-svoe-imya-v-sportivnuyu-istoriyu.html</a:t>
            </a:r>
            <a:r>
              <a:rPr lang="ru-RU" sz="1000" dirty="0"/>
              <a:t> </a:t>
            </a:r>
          </a:p>
        </p:txBody>
      </p:sp>
      <p:sp>
        <p:nvSpPr>
          <p:cNvPr id="4" name="TextBox 3">
            <a:extLst>
              <a:ext uri="{FF2B5EF4-FFF2-40B4-BE49-F238E27FC236}">
                <a16:creationId xmlns:a16="http://schemas.microsoft.com/office/drawing/2014/main" id="{AC56AD31-E73C-7CF6-EA94-6BF1AF4CC503}"/>
              </a:ext>
            </a:extLst>
          </p:cNvPr>
          <p:cNvSpPr txBox="1"/>
          <p:nvPr/>
        </p:nvSpPr>
        <p:spPr>
          <a:xfrm>
            <a:off x="2897464" y="1388711"/>
            <a:ext cx="6139031" cy="830997"/>
          </a:xfrm>
          <a:prstGeom prst="rect">
            <a:avLst/>
          </a:prstGeom>
          <a:noFill/>
        </p:spPr>
        <p:txBody>
          <a:bodyPr wrap="square">
            <a:spAutoFit/>
          </a:bodyPr>
          <a:lstStyle/>
          <a:p>
            <a:pPr indent="450215" algn="just"/>
            <a:r>
              <a:rPr lang="ru-RU" sz="1600" dirty="0">
                <a:solidFill>
                  <a:srgbClr val="333333"/>
                </a:solidFill>
                <a:latin typeface="pt_sans_caption"/>
              </a:rPr>
              <a:t>Олег Томашевич, студент 4 курса факультета физической культуры ГрГУ имени Янки Купалы, сумел одержать победу и стать непревзойденным толкателем ядра. </a:t>
            </a:r>
          </a:p>
        </p:txBody>
      </p:sp>
      <p:sp>
        <p:nvSpPr>
          <p:cNvPr id="8" name="TextBox 7">
            <a:extLst>
              <a:ext uri="{FF2B5EF4-FFF2-40B4-BE49-F238E27FC236}">
                <a16:creationId xmlns:a16="http://schemas.microsoft.com/office/drawing/2014/main" id="{DC0A5CE4-2DE9-0E2E-783D-CD09D47F7AD5}"/>
              </a:ext>
            </a:extLst>
          </p:cNvPr>
          <p:cNvSpPr txBox="1"/>
          <p:nvPr/>
        </p:nvSpPr>
        <p:spPr>
          <a:xfrm>
            <a:off x="2399141" y="903910"/>
            <a:ext cx="4499992" cy="400110"/>
          </a:xfrm>
          <a:prstGeom prst="rect">
            <a:avLst/>
          </a:prstGeom>
          <a:noFill/>
        </p:spPr>
        <p:txBody>
          <a:bodyPr wrap="square">
            <a:spAutoFit/>
          </a:bodyPr>
          <a:lstStyle/>
          <a:p>
            <a:r>
              <a:rPr lang="ru-RU" sz="2000" b="1" i="0" dirty="0">
                <a:solidFill>
                  <a:srgbClr val="444444"/>
                </a:solidFill>
                <a:effectLst/>
                <a:latin typeface="pt_sans_bold"/>
              </a:rPr>
              <a:t>Спортивные игры стран БРИКС </a:t>
            </a:r>
            <a:endParaRPr lang="ru-RU" sz="2000" b="1" dirty="0"/>
          </a:p>
        </p:txBody>
      </p:sp>
      <p:pic>
        <p:nvPicPr>
          <p:cNvPr id="9" name="Picture 2" descr="000028 1718472302 641442 big">
            <a:extLst>
              <a:ext uri="{FF2B5EF4-FFF2-40B4-BE49-F238E27FC236}">
                <a16:creationId xmlns:a16="http://schemas.microsoft.com/office/drawing/2014/main" id="{A64250A0-FD96-B0B7-2236-47842A5372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3661" y="1417117"/>
            <a:ext cx="2473938" cy="13819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9E090EA-FE48-4891-00D4-6C6C03F8F9BE}"/>
              </a:ext>
            </a:extLst>
          </p:cNvPr>
          <p:cNvSpPr txBox="1"/>
          <p:nvPr/>
        </p:nvSpPr>
        <p:spPr>
          <a:xfrm>
            <a:off x="2897464" y="2544862"/>
            <a:ext cx="5625329" cy="246221"/>
          </a:xfrm>
          <a:prstGeom prst="rect">
            <a:avLst/>
          </a:prstGeom>
          <a:noFill/>
        </p:spPr>
        <p:txBody>
          <a:bodyPr wrap="square">
            <a:spAutoFit/>
          </a:bodyPr>
          <a:lstStyle/>
          <a:p>
            <a:r>
              <a:rPr lang="ru-RU" sz="1000" dirty="0">
                <a:hlinkClick r:id="rId10"/>
              </a:rPr>
              <a:t>https://www.grsu.by/component/k2/item/50756-kupalovskij-tolkatel-yadra-vyigral-zoloto-igr-briks.html</a:t>
            </a:r>
            <a:r>
              <a:rPr lang="ru-RU" sz="1000" dirty="0"/>
              <a:t> </a:t>
            </a:r>
          </a:p>
        </p:txBody>
      </p:sp>
      <p:sp>
        <p:nvSpPr>
          <p:cNvPr id="12" name="TextBox 11">
            <a:extLst>
              <a:ext uri="{FF2B5EF4-FFF2-40B4-BE49-F238E27FC236}">
                <a16:creationId xmlns:a16="http://schemas.microsoft.com/office/drawing/2014/main" id="{EEDAD67F-9D54-1709-0999-2A80FC23335D}"/>
              </a:ext>
            </a:extLst>
          </p:cNvPr>
          <p:cNvSpPr txBox="1"/>
          <p:nvPr/>
        </p:nvSpPr>
        <p:spPr>
          <a:xfrm>
            <a:off x="154080" y="4492345"/>
            <a:ext cx="8798229" cy="1569660"/>
          </a:xfrm>
          <a:prstGeom prst="rect">
            <a:avLst/>
          </a:prstGeom>
          <a:noFill/>
        </p:spPr>
        <p:txBody>
          <a:bodyPr wrap="square">
            <a:spAutoFit/>
          </a:bodyPr>
          <a:lstStyle/>
          <a:p>
            <a:pPr indent="450215" algn="just">
              <a:buNone/>
            </a:pPr>
            <a:r>
              <a:rPr lang="ru-RU" sz="1600" b="0" i="0" dirty="0">
                <a:solidFill>
                  <a:srgbClr val="333333"/>
                </a:solidFill>
                <a:effectLst/>
                <a:latin typeface="pt_sans_caption"/>
              </a:rPr>
              <a:t>В греко-римской борьбе отличился студент факультета физической культуры ГрГУ имени Янки Купалы Никита Мурашко. Парень стал бронзовым призером в весовой категории 72 кг.</a:t>
            </a:r>
          </a:p>
          <a:p>
            <a:pPr indent="450215" algn="just">
              <a:buNone/>
            </a:pPr>
            <a:r>
              <a:rPr lang="ru-RU" sz="1600" b="0" i="0" dirty="0">
                <a:solidFill>
                  <a:srgbClr val="333333"/>
                </a:solidFill>
                <a:effectLst/>
                <a:latin typeface="pt_sans_caption"/>
              </a:rPr>
              <a:t>Обладателем бронзы по результатам бокса среди женщин стала студентка факультета физической культуры ГрГУ имени Янки Купалы Марина Мулярчик. Девушка выступала в весовой категории 57 кг.</a:t>
            </a:r>
          </a:p>
        </p:txBody>
      </p:sp>
      <p:sp>
        <p:nvSpPr>
          <p:cNvPr id="13" name="TextBox 12">
            <a:extLst>
              <a:ext uri="{FF2B5EF4-FFF2-40B4-BE49-F238E27FC236}">
                <a16:creationId xmlns:a16="http://schemas.microsoft.com/office/drawing/2014/main" id="{C201F32B-765B-C4F2-BE38-3761F31B57E0}"/>
              </a:ext>
            </a:extLst>
          </p:cNvPr>
          <p:cNvSpPr txBox="1"/>
          <p:nvPr/>
        </p:nvSpPr>
        <p:spPr>
          <a:xfrm>
            <a:off x="111697" y="6199577"/>
            <a:ext cx="8582205" cy="261610"/>
          </a:xfrm>
          <a:prstGeom prst="rect">
            <a:avLst/>
          </a:prstGeom>
          <a:noFill/>
        </p:spPr>
        <p:txBody>
          <a:bodyPr wrap="square">
            <a:spAutoFit/>
          </a:bodyPr>
          <a:lstStyle/>
          <a:p>
            <a:r>
              <a:rPr lang="ru-RU" sz="1050" dirty="0">
                <a:hlinkClick r:id="rId11"/>
              </a:rPr>
              <a:t>https://www.grsu.by/component/k2/item/50854-kopilka-belorusskikh-sportsmenov-na-igrakh-briks-popolnilas.html</a:t>
            </a:r>
            <a:r>
              <a:rPr lang="ru-RU" sz="1050" dirty="0"/>
              <a:t> </a:t>
            </a:r>
          </a:p>
        </p:txBody>
      </p:sp>
    </p:spTree>
    <p:extLst>
      <p:ext uri="{BB962C8B-B14F-4D97-AF65-F5344CB8AC3E}">
        <p14:creationId xmlns:p14="http://schemas.microsoft.com/office/powerpoint/2010/main" val="2516254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2A189-272B-CEF9-7010-E8D2E9E7AC29}"/>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69FE072A-15DD-0F21-6E85-88A99FEDC089}"/>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159DE578-A1B2-51D3-971C-BD0371F3CABE}"/>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916DC46C-512F-CAA7-F121-6438728B497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C0789AD0-7477-6DBD-EDF3-13BA77F8A5C7}"/>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31C1DDC8-B07F-7FB7-1F3D-B0B64FA0307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66F59BF-1493-B4F8-3D46-0100538AEE00}"/>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046BA02F-9FA6-0B3A-0629-EB05A316EBA0}"/>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4572E41C-DBC1-FE69-5AD0-34C07F62941D}"/>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FAA385A6-9828-F2AB-BE90-78310E05EAE9}"/>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166F35B2-C6D8-6E1C-958D-3BCFA02BB6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a:extLst>
              <a:ext uri="{FF2B5EF4-FFF2-40B4-BE49-F238E27FC236}">
                <a16:creationId xmlns:a16="http://schemas.microsoft.com/office/drawing/2014/main" id="{54F6F1A2-77F3-D88A-00F0-633772FF04B7}"/>
              </a:ext>
            </a:extLst>
          </p:cNvPr>
          <p:cNvSpPr txBox="1"/>
          <p:nvPr/>
        </p:nvSpPr>
        <p:spPr>
          <a:xfrm>
            <a:off x="161888" y="1207347"/>
            <a:ext cx="6157027" cy="1661993"/>
          </a:xfrm>
          <a:prstGeom prst="rect">
            <a:avLst/>
          </a:prstGeom>
          <a:noFill/>
        </p:spPr>
        <p:txBody>
          <a:bodyPr wrap="square">
            <a:spAutoFit/>
          </a:bodyPr>
          <a:lstStyle/>
          <a:p>
            <a:pPr indent="450215" algn="just">
              <a:lnSpc>
                <a:spcPts val="1800"/>
              </a:lnSpc>
              <a:buNone/>
            </a:pPr>
            <a:r>
              <a:rPr lang="ru-RU" sz="1400" i="0" dirty="0">
                <a:solidFill>
                  <a:srgbClr val="444444"/>
                </a:solidFill>
                <a:effectLst/>
                <a:latin typeface="pt_sans_bold"/>
              </a:rPr>
              <a:t>I международные студенческие игры с участием команд шести стран «Молодость Приморья» проходят во Владивостоке. Для участия в играх в Приморье прибыли сборные команды из университетов КНДР, Узбекистана, Китая, Беларуси и Индии.</a:t>
            </a:r>
            <a:endParaRPr lang="ru-RU" sz="1400" i="0" dirty="0">
              <a:solidFill>
                <a:srgbClr val="444444"/>
              </a:solidFill>
              <a:effectLst/>
              <a:latin typeface="Comic Sans MS" panose="030F0702030302020204" pitchFamily="66" charset="0"/>
            </a:endParaRPr>
          </a:p>
          <a:p>
            <a:pPr indent="450215" algn="just">
              <a:buNone/>
            </a:pPr>
            <a:r>
              <a:rPr lang="ru-RU" sz="1400" b="0" i="0" dirty="0">
                <a:solidFill>
                  <a:srgbClr val="333333"/>
                </a:solidFill>
                <a:effectLst/>
                <a:latin typeface="pt_sans_caption"/>
              </a:rPr>
              <a:t>Женская сборная команда Гродненского государственного университета имени Янки Купалы завоевала золотую медаль по баскетболу 3х3 и пополнила копилку наград Беларуси. </a:t>
            </a:r>
          </a:p>
        </p:txBody>
      </p:sp>
      <p:pic>
        <p:nvPicPr>
          <p:cNvPr id="18434" name="Picture 2" descr="photo 5264911889899577246 y">
            <a:extLst>
              <a:ext uri="{FF2B5EF4-FFF2-40B4-BE49-F238E27FC236}">
                <a16:creationId xmlns:a16="http://schemas.microsoft.com/office/drawing/2014/main" id="{D523D1DC-A084-9B2D-53DC-3FEED8234B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7550" y="1256131"/>
            <a:ext cx="2240736" cy="16805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F3CD329-1BE5-DB35-415C-8E4C4609EA9D}"/>
              </a:ext>
            </a:extLst>
          </p:cNvPr>
          <p:cNvSpPr txBox="1"/>
          <p:nvPr/>
        </p:nvSpPr>
        <p:spPr>
          <a:xfrm>
            <a:off x="53751" y="3007018"/>
            <a:ext cx="9036496" cy="430887"/>
          </a:xfrm>
          <a:prstGeom prst="rect">
            <a:avLst/>
          </a:prstGeom>
          <a:noFill/>
        </p:spPr>
        <p:txBody>
          <a:bodyPr wrap="square">
            <a:spAutoFit/>
          </a:bodyPr>
          <a:lstStyle/>
          <a:p>
            <a:r>
              <a:rPr lang="ru-RU" sz="1050" dirty="0">
                <a:hlinkClick r:id="rId8"/>
              </a:rPr>
              <a:t>https://www.grsu.by/component/k2/item/51329-zhenskaya-sbornaya-komanda-grgu-imeni-yanki-kupaly-zavoevala-zolotuyu-medal-po-basketbolu-3kh3-na-mezhdunarodnykh-studencheskikh-igrakh.html</a:t>
            </a:r>
            <a:r>
              <a:rPr lang="ru-RU" sz="1050" dirty="0"/>
              <a:t> </a:t>
            </a:r>
          </a:p>
        </p:txBody>
      </p:sp>
      <p:sp>
        <p:nvSpPr>
          <p:cNvPr id="4" name="TextBox 3">
            <a:extLst>
              <a:ext uri="{FF2B5EF4-FFF2-40B4-BE49-F238E27FC236}">
                <a16:creationId xmlns:a16="http://schemas.microsoft.com/office/drawing/2014/main" id="{1BEF9B92-AB72-F6FE-F420-30C77C3944FF}"/>
              </a:ext>
            </a:extLst>
          </p:cNvPr>
          <p:cNvSpPr txBox="1"/>
          <p:nvPr/>
        </p:nvSpPr>
        <p:spPr>
          <a:xfrm>
            <a:off x="2231588" y="894891"/>
            <a:ext cx="5499745" cy="369332"/>
          </a:xfrm>
          <a:prstGeom prst="rect">
            <a:avLst/>
          </a:prstGeom>
          <a:noFill/>
        </p:spPr>
        <p:txBody>
          <a:bodyPr wrap="square">
            <a:spAutoFit/>
          </a:bodyPr>
          <a:lstStyle/>
          <a:p>
            <a:r>
              <a:rPr lang="ru-RU" sz="1800" b="1" i="0" dirty="0">
                <a:solidFill>
                  <a:srgbClr val="444444"/>
                </a:solidFill>
                <a:effectLst/>
                <a:latin typeface="pt_sans_bold"/>
              </a:rPr>
              <a:t>I международные студенческие игры </a:t>
            </a:r>
            <a:endParaRPr lang="ru-RU" dirty="0"/>
          </a:p>
        </p:txBody>
      </p:sp>
      <p:sp>
        <p:nvSpPr>
          <p:cNvPr id="6" name="TextBox 5">
            <a:extLst>
              <a:ext uri="{FF2B5EF4-FFF2-40B4-BE49-F238E27FC236}">
                <a16:creationId xmlns:a16="http://schemas.microsoft.com/office/drawing/2014/main" id="{0911B22B-81EB-E2BD-E876-BDD8BC3A9CCB}"/>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
        <p:nvSpPr>
          <p:cNvPr id="8" name="TextBox 7">
            <a:extLst>
              <a:ext uri="{FF2B5EF4-FFF2-40B4-BE49-F238E27FC236}">
                <a16:creationId xmlns:a16="http://schemas.microsoft.com/office/drawing/2014/main" id="{DAE036CB-E429-C44C-B8BE-C3D231F748A2}"/>
              </a:ext>
            </a:extLst>
          </p:cNvPr>
          <p:cNvSpPr txBox="1"/>
          <p:nvPr/>
        </p:nvSpPr>
        <p:spPr>
          <a:xfrm>
            <a:off x="2183209" y="3541379"/>
            <a:ext cx="4439181" cy="338554"/>
          </a:xfrm>
          <a:prstGeom prst="rect">
            <a:avLst/>
          </a:prstGeom>
          <a:noFill/>
        </p:spPr>
        <p:txBody>
          <a:bodyPr wrap="square">
            <a:spAutoFit/>
          </a:bodyPr>
          <a:lstStyle/>
          <a:p>
            <a:pPr algn="ctr">
              <a:buNone/>
            </a:pPr>
            <a:r>
              <a:rPr lang="ru-RU" sz="1600" b="1" i="0" dirty="0">
                <a:effectLst/>
                <a:latin typeface="pt_sans_bold"/>
              </a:rPr>
              <a:t>Первенство по гребле на байдарках</a:t>
            </a:r>
          </a:p>
        </p:txBody>
      </p:sp>
      <p:sp>
        <p:nvSpPr>
          <p:cNvPr id="9" name="TextBox 8">
            <a:extLst>
              <a:ext uri="{FF2B5EF4-FFF2-40B4-BE49-F238E27FC236}">
                <a16:creationId xmlns:a16="http://schemas.microsoft.com/office/drawing/2014/main" id="{A9048556-9DBC-5520-3EC1-C80C5284C4F9}"/>
              </a:ext>
            </a:extLst>
          </p:cNvPr>
          <p:cNvSpPr txBox="1"/>
          <p:nvPr/>
        </p:nvSpPr>
        <p:spPr>
          <a:xfrm>
            <a:off x="3293717" y="4190627"/>
            <a:ext cx="5742899" cy="1232966"/>
          </a:xfrm>
          <a:prstGeom prst="rect">
            <a:avLst/>
          </a:prstGeom>
          <a:noFill/>
        </p:spPr>
        <p:txBody>
          <a:bodyPr wrap="square">
            <a:spAutoFit/>
          </a:bodyPr>
          <a:lstStyle/>
          <a:p>
            <a:pPr indent="450215" algn="just">
              <a:lnSpc>
                <a:spcPts val="1800"/>
              </a:lnSpc>
              <a:buNone/>
            </a:pPr>
            <a:r>
              <a:rPr lang="ru-RU" sz="1400" i="0" dirty="0">
                <a:solidFill>
                  <a:srgbClr val="444444"/>
                </a:solidFill>
                <a:effectLst/>
                <a:latin typeface="pt_sans_bold"/>
              </a:rPr>
              <a:t>Людмила </a:t>
            </a:r>
            <a:r>
              <a:rPr lang="ru-RU" sz="1400" i="0" dirty="0" err="1">
                <a:solidFill>
                  <a:srgbClr val="444444"/>
                </a:solidFill>
                <a:effectLst/>
                <a:latin typeface="pt_sans_bold"/>
              </a:rPr>
              <a:t>Синкель</a:t>
            </a:r>
            <a:r>
              <a:rPr lang="ru-RU" sz="1400" i="0" dirty="0">
                <a:solidFill>
                  <a:srgbClr val="444444"/>
                </a:solidFill>
                <a:effectLst/>
                <a:latin typeface="pt_sans_bold"/>
              </a:rPr>
              <a:t>, студентка 4 курса факультета физической культуры ГрГУ имени Янки Купалы, завоевала бронзу в соревнованиях байдарок-одиночек на дистанции 1000 метров</a:t>
            </a:r>
            <a:r>
              <a:rPr lang="ru-RU" sz="1400" dirty="0">
                <a:solidFill>
                  <a:srgbClr val="444444"/>
                </a:solidFill>
                <a:latin typeface="pt_sans_bold"/>
              </a:rPr>
              <a:t> на молодежном первенстве планеты по гребле на байдарках и каноэ в болгарском Пловдиве</a:t>
            </a:r>
            <a:r>
              <a:rPr lang="ru-RU" sz="1400" i="0" dirty="0">
                <a:solidFill>
                  <a:srgbClr val="444444"/>
                </a:solidFill>
                <a:effectLst/>
                <a:latin typeface="pt_sans_bold"/>
              </a:rPr>
              <a:t>.</a:t>
            </a:r>
            <a:endParaRPr lang="ru-RU" sz="1400" i="0" dirty="0">
              <a:solidFill>
                <a:srgbClr val="444444"/>
              </a:solidFill>
              <a:effectLst/>
              <a:latin typeface="Comic Sans MS" panose="030F0702030302020204" pitchFamily="66" charset="0"/>
            </a:endParaRPr>
          </a:p>
        </p:txBody>
      </p:sp>
      <p:pic>
        <p:nvPicPr>
          <p:cNvPr id="10" name="Picture 2" descr="photo 5249167965721582906 y">
            <a:extLst>
              <a:ext uri="{FF2B5EF4-FFF2-40B4-BE49-F238E27FC236}">
                <a16:creationId xmlns:a16="http://schemas.microsoft.com/office/drawing/2014/main" id="{8BAE2805-2AF4-2159-CAD7-DA3EE1898E2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7219" y="4084081"/>
            <a:ext cx="2578119" cy="17187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E409241-CC8F-90E7-3200-CDFA86E3EC42}"/>
              </a:ext>
            </a:extLst>
          </p:cNvPr>
          <p:cNvSpPr txBox="1"/>
          <p:nvPr/>
        </p:nvSpPr>
        <p:spPr>
          <a:xfrm>
            <a:off x="467219" y="6045510"/>
            <a:ext cx="8446314" cy="261610"/>
          </a:xfrm>
          <a:prstGeom prst="rect">
            <a:avLst/>
          </a:prstGeom>
          <a:noFill/>
        </p:spPr>
        <p:txBody>
          <a:bodyPr wrap="square">
            <a:spAutoFit/>
          </a:bodyPr>
          <a:lstStyle/>
          <a:p>
            <a:r>
              <a:rPr lang="ru-RU" sz="1100" dirty="0">
                <a:hlinkClick r:id="rId10"/>
              </a:rPr>
              <a:t>https://www.grsu.by/component/k2/item/51316-studentka-grgu-imeni-yanki-kupaly-sredi-prishcherov-pervenspa-po-greble-na-bajdarkakh.html</a:t>
            </a:r>
            <a:r>
              <a:rPr lang="ru-RU" sz="1100" dirty="0"/>
              <a:t> </a:t>
            </a:r>
          </a:p>
        </p:txBody>
      </p:sp>
    </p:spTree>
    <p:extLst>
      <p:ext uri="{BB962C8B-B14F-4D97-AF65-F5344CB8AC3E}">
        <p14:creationId xmlns:p14="http://schemas.microsoft.com/office/powerpoint/2010/main" val="2883855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5F002-01B6-E10C-863D-14070EF80810}"/>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0109C6A5-B006-42CA-856F-F800B641DA61}"/>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8EF39725-05F4-2DF5-0CD9-A79437DBFC22}"/>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B4B88C44-DCF7-3952-9075-44731FC8756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3119BA27-B66B-0203-842D-846D34FD7314}"/>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5D86F9A1-2D1C-4749-B4C6-0CC54B378A8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E000DB1-63DC-C8B5-D170-C9C7C62A937B}"/>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46C1F432-8820-64C0-2DCD-0BBA8ADE3CE1}"/>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C34F7332-5200-7D4A-93F2-677BE41F4C38}"/>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BFDDA342-50F7-1420-D432-265BE217CD4B}"/>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85C19ADD-AFD0-99FD-7730-F0F92E70C3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AABAA12F-29D3-0503-4947-E110DC10DC92}"/>
              </a:ext>
            </a:extLst>
          </p:cNvPr>
          <p:cNvSpPr txBox="1"/>
          <p:nvPr/>
        </p:nvSpPr>
        <p:spPr>
          <a:xfrm>
            <a:off x="611560" y="923981"/>
            <a:ext cx="5472608" cy="338554"/>
          </a:xfrm>
          <a:prstGeom prst="rect">
            <a:avLst/>
          </a:prstGeom>
          <a:noFill/>
        </p:spPr>
        <p:txBody>
          <a:bodyPr wrap="square">
            <a:spAutoFit/>
          </a:bodyPr>
          <a:lstStyle/>
          <a:p>
            <a:pPr algn="just">
              <a:buNone/>
            </a:pPr>
            <a:r>
              <a:rPr lang="ru-RU" sz="1600" b="1" i="0" dirty="0">
                <a:effectLst/>
                <a:latin typeface="pt_sans_bold"/>
              </a:rPr>
              <a:t>Республиканская универсиада по борьбе вольной</a:t>
            </a:r>
          </a:p>
        </p:txBody>
      </p:sp>
      <p:sp>
        <p:nvSpPr>
          <p:cNvPr id="5" name="TextBox 4">
            <a:extLst>
              <a:ext uri="{FF2B5EF4-FFF2-40B4-BE49-F238E27FC236}">
                <a16:creationId xmlns:a16="http://schemas.microsoft.com/office/drawing/2014/main" id="{D7C96A6F-8670-61EC-A681-D6E69050BA8C}"/>
              </a:ext>
            </a:extLst>
          </p:cNvPr>
          <p:cNvSpPr txBox="1"/>
          <p:nvPr/>
        </p:nvSpPr>
        <p:spPr>
          <a:xfrm>
            <a:off x="0" y="1377885"/>
            <a:ext cx="5786329" cy="3216265"/>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В Минске прошла Республиканская универсиада-2024/2025 по борьбе вольной. Спортсмены </a:t>
            </a:r>
            <a:r>
              <a:rPr lang="ru-RU" sz="1600" i="0" dirty="0" err="1">
                <a:solidFill>
                  <a:srgbClr val="444444"/>
                </a:solidFill>
                <a:effectLst/>
                <a:latin typeface="pt_sans_bold"/>
              </a:rPr>
              <a:t>Купаловского</a:t>
            </a:r>
            <a:r>
              <a:rPr lang="ru-RU" sz="1600" i="0" dirty="0">
                <a:solidFill>
                  <a:srgbClr val="444444"/>
                </a:solidFill>
                <a:effectLst/>
                <a:latin typeface="pt_sans_bold"/>
              </a:rPr>
              <a:t> университета пополнили копилку достижений альма-матер: стали бронзовыми призерами спортивного события и выполнили норматив мастера спорта.</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Среди 21 мужской команды участников универсиады команда ГрГУ имени Янки Купалы проявила выдающиеся способности, выносливость и стремление к победе. Коллективный дух и спортивная дисциплина позволили им занять почетное 3 место в общекомандном зачете.</a:t>
            </a:r>
          </a:p>
          <a:p>
            <a:pPr indent="450215" algn="just">
              <a:buNone/>
            </a:pPr>
            <a:r>
              <a:rPr lang="ru-RU" sz="1600" b="0" i="0" dirty="0">
                <a:solidFill>
                  <a:srgbClr val="333333"/>
                </a:solidFill>
                <a:effectLst/>
                <a:latin typeface="pt_sans_caption"/>
              </a:rPr>
              <a:t>Этот успех, несомненно, стал результатом не только слаженной работы команды, но и индивидуального мастерства каждого спортсмена.</a:t>
            </a:r>
          </a:p>
        </p:txBody>
      </p:sp>
      <p:pic>
        <p:nvPicPr>
          <p:cNvPr id="12290" name="Picture 2" descr="46949 0">
            <a:extLst>
              <a:ext uri="{FF2B5EF4-FFF2-40B4-BE49-F238E27FC236}">
                <a16:creationId xmlns:a16="http://schemas.microsoft.com/office/drawing/2014/main" id="{B8E8EC1C-6950-AE55-54A5-7E7F3AC7C6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9080" y="1299091"/>
            <a:ext cx="3151611" cy="236370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oa2id55yzxdu3qsxjsj2y4n0130vrj4n">
            <a:extLst>
              <a:ext uri="{FF2B5EF4-FFF2-40B4-BE49-F238E27FC236}">
                <a16:creationId xmlns:a16="http://schemas.microsoft.com/office/drawing/2014/main" id="{E472F803-740E-8C60-0523-C13CFCB0C9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1431" y="3731367"/>
            <a:ext cx="3176060" cy="2117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4D76B07-A97A-24DE-6BF4-3657C90913B7}"/>
              </a:ext>
            </a:extLst>
          </p:cNvPr>
          <p:cNvSpPr txBox="1"/>
          <p:nvPr/>
        </p:nvSpPr>
        <p:spPr>
          <a:xfrm>
            <a:off x="106418" y="6328737"/>
            <a:ext cx="8930078" cy="430887"/>
          </a:xfrm>
          <a:prstGeom prst="rect">
            <a:avLst/>
          </a:prstGeom>
          <a:noFill/>
        </p:spPr>
        <p:txBody>
          <a:bodyPr wrap="square">
            <a:spAutoFit/>
          </a:bodyPr>
          <a:lstStyle/>
          <a:p>
            <a:r>
              <a:rPr lang="ru-RU" sz="1100" dirty="0">
                <a:hlinkClick r:id="rId9"/>
              </a:rPr>
              <a:t>https://www.grsu.by/component/k2/item/52224-11-medalej-i-novoispechennye-mastera-sporta-rb-kupalovtsy-uspeshno-vystupili-na-respublikanskoj-universiade-po-borbe-volnoj.html</a:t>
            </a:r>
            <a:r>
              <a:rPr lang="ru-RU" sz="1100" dirty="0"/>
              <a:t> </a:t>
            </a:r>
          </a:p>
        </p:txBody>
      </p:sp>
      <p:sp>
        <p:nvSpPr>
          <p:cNvPr id="2" name="TextBox 1">
            <a:extLst>
              <a:ext uri="{FF2B5EF4-FFF2-40B4-BE49-F238E27FC236}">
                <a16:creationId xmlns:a16="http://schemas.microsoft.com/office/drawing/2014/main" id="{555BC426-CC65-CFF6-AE5B-079F3A12C351}"/>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3629928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CBB14-9C42-6DB2-290A-D665DB106219}"/>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0BA2A466-6A42-D61B-C239-6B42BEE2BEEC}"/>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8795F7CB-D7A7-A714-A62E-EB30FFADB603}"/>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9F80662A-F970-ED21-A730-B970F126F69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33DD6C11-BC4B-7B32-AAE0-39DEDEB5C7A5}"/>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4B3FC13F-0518-A425-4CE1-544FE7C7C20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3CD1BF7-DD5F-C010-D035-38F3D7782376}"/>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A7C06237-8AB4-6575-2175-3267940B79CA}"/>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3408E6F5-6451-DBED-C317-07B477215D2A}"/>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E66EC2B9-01BA-1827-FFEC-D4C3138194FA}"/>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11918B3F-55C7-6077-E9AD-4DA6A0F6E4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02875C73-7460-264D-1C73-AC8120C5C14D}"/>
              </a:ext>
            </a:extLst>
          </p:cNvPr>
          <p:cNvSpPr txBox="1"/>
          <p:nvPr/>
        </p:nvSpPr>
        <p:spPr>
          <a:xfrm>
            <a:off x="197345" y="933866"/>
            <a:ext cx="3726584" cy="369332"/>
          </a:xfrm>
          <a:prstGeom prst="rect">
            <a:avLst/>
          </a:prstGeom>
          <a:noFill/>
        </p:spPr>
        <p:txBody>
          <a:bodyPr wrap="square">
            <a:spAutoFit/>
          </a:bodyPr>
          <a:lstStyle/>
          <a:p>
            <a:pPr algn="ctr">
              <a:buNone/>
            </a:pPr>
            <a:r>
              <a:rPr lang="ru-RU" sz="1800" b="1" i="0" dirty="0">
                <a:effectLst/>
                <a:latin typeface="pt_sans_bold"/>
              </a:rPr>
              <a:t>Соревнования по </a:t>
            </a:r>
            <a:r>
              <a:rPr lang="ru-RU" sz="1800" b="1" i="0" dirty="0" err="1">
                <a:effectLst/>
                <a:latin typeface="pt_sans_bold"/>
              </a:rPr>
              <a:t>трейлу</a:t>
            </a:r>
            <a:endParaRPr lang="ru-RU" sz="1800" b="1" i="0" dirty="0">
              <a:effectLst/>
              <a:latin typeface="pt_sans_bold"/>
            </a:endParaRPr>
          </a:p>
        </p:txBody>
      </p:sp>
      <p:sp>
        <p:nvSpPr>
          <p:cNvPr id="5" name="TextBox 4">
            <a:extLst>
              <a:ext uri="{FF2B5EF4-FFF2-40B4-BE49-F238E27FC236}">
                <a16:creationId xmlns:a16="http://schemas.microsoft.com/office/drawing/2014/main" id="{C5B9A3B9-01E1-EF1A-544B-B038AC520902}"/>
              </a:ext>
            </a:extLst>
          </p:cNvPr>
          <p:cNvSpPr txBox="1"/>
          <p:nvPr/>
        </p:nvSpPr>
        <p:spPr>
          <a:xfrm>
            <a:off x="113226" y="1251017"/>
            <a:ext cx="8919633" cy="2262158"/>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На базе отдыха «Привал» состоялись традиционные легкоатлетические соревнования по </a:t>
            </a:r>
            <a:r>
              <a:rPr lang="ru-RU" sz="1600" i="0" dirty="0" err="1">
                <a:solidFill>
                  <a:srgbClr val="444444"/>
                </a:solidFill>
                <a:effectLst/>
                <a:latin typeface="pt_sans_bold"/>
              </a:rPr>
              <a:t>трейлу</a:t>
            </a:r>
            <a:r>
              <a:rPr lang="ru-RU" sz="1600" i="0" dirty="0">
                <a:solidFill>
                  <a:srgbClr val="444444"/>
                </a:solidFill>
                <a:effectLst/>
                <a:latin typeface="pt_sans_bold"/>
              </a:rPr>
              <a:t> – «</a:t>
            </a:r>
            <a:r>
              <a:rPr lang="ru-RU" sz="1600" i="0" dirty="0" err="1">
                <a:solidFill>
                  <a:srgbClr val="444444"/>
                </a:solidFill>
                <a:effectLst/>
                <a:latin typeface="pt_sans_bold"/>
              </a:rPr>
              <a:t>Бабуліны</a:t>
            </a:r>
            <a:r>
              <a:rPr lang="ru-RU" sz="1600" i="0" dirty="0">
                <a:solidFill>
                  <a:srgbClr val="444444"/>
                </a:solidFill>
                <a:effectLst/>
                <a:latin typeface="pt_sans_bold"/>
              </a:rPr>
              <a:t> казкі-2024». В спортивном празднике приняли участие студенты и преподаватели </a:t>
            </a:r>
            <a:r>
              <a:rPr lang="ru-RU" sz="1600" i="0" dirty="0" err="1">
                <a:solidFill>
                  <a:srgbClr val="444444"/>
                </a:solidFill>
                <a:effectLst/>
                <a:latin typeface="pt_sans_bold"/>
              </a:rPr>
              <a:t>Купаловского</a:t>
            </a:r>
            <a:r>
              <a:rPr lang="ru-RU" sz="1600" i="0" dirty="0">
                <a:solidFill>
                  <a:srgbClr val="444444"/>
                </a:solidFill>
                <a:effectLst/>
                <a:latin typeface="pt_sans_bold"/>
              </a:rPr>
              <a:t> университета.</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На дистанцию вышло более 600 человек. В программу соревнований были включены дистанции на 5, 10 и 20 километров, а также детские забеги на 1000, 400 и 60 метров. Трассы были проложены по территории базы отдыха и ее окрестностям.</a:t>
            </a:r>
          </a:p>
          <a:p>
            <a:pPr indent="450215" algn="just">
              <a:buNone/>
            </a:pPr>
            <a:r>
              <a:rPr lang="ru-RU" sz="1600" b="0" i="0" dirty="0">
                <a:solidFill>
                  <a:srgbClr val="333333"/>
                </a:solidFill>
                <a:effectLst/>
                <a:latin typeface="pt_sans_caption"/>
              </a:rPr>
              <a:t>Участие в таких мероприятиях способствует не только улучшению физического и психологического состояния человека, но и является источником радости, удовлетворения и вдохновения для саморазвития и достижения новых вершин.</a:t>
            </a:r>
          </a:p>
        </p:txBody>
      </p:sp>
      <p:pic>
        <p:nvPicPr>
          <p:cNvPr id="17410" name="Picture 2" descr="IMG 3410">
            <a:extLst>
              <a:ext uri="{FF2B5EF4-FFF2-40B4-BE49-F238E27FC236}">
                <a16:creationId xmlns:a16="http://schemas.microsoft.com/office/drawing/2014/main" id="{F5C0C542-FC99-8D67-7859-6234F26ABE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3856" y="3533926"/>
            <a:ext cx="2949888" cy="24706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915F9C-1ADC-612B-03B9-4F241CF29F88}"/>
              </a:ext>
            </a:extLst>
          </p:cNvPr>
          <p:cNvSpPr txBox="1"/>
          <p:nvPr/>
        </p:nvSpPr>
        <p:spPr>
          <a:xfrm>
            <a:off x="-1" y="6331066"/>
            <a:ext cx="9143999" cy="430887"/>
          </a:xfrm>
          <a:prstGeom prst="rect">
            <a:avLst/>
          </a:prstGeom>
          <a:noFill/>
        </p:spPr>
        <p:txBody>
          <a:bodyPr wrap="square">
            <a:spAutoFit/>
          </a:bodyPr>
          <a:lstStyle/>
          <a:p>
            <a:r>
              <a:rPr lang="ru-RU" sz="1100" dirty="0">
                <a:hlinkClick r:id="rId8"/>
              </a:rPr>
              <a:t>https://www.grsu.by/component/k2/item/52268-kupalovtsy-predpochitayut-sovmeshchat-priyatnoe-s-poleznym-novye-medali-po-itogam-sorevnovanij-po-trejlu.html</a:t>
            </a:r>
            <a:r>
              <a:rPr lang="ru-RU" sz="1100" dirty="0"/>
              <a:t> </a:t>
            </a:r>
          </a:p>
        </p:txBody>
      </p:sp>
      <p:sp>
        <p:nvSpPr>
          <p:cNvPr id="2" name="TextBox 1">
            <a:extLst>
              <a:ext uri="{FF2B5EF4-FFF2-40B4-BE49-F238E27FC236}">
                <a16:creationId xmlns:a16="http://schemas.microsoft.com/office/drawing/2014/main" id="{32E3B9FC-0F2D-9431-6B6B-B17C756876C2}"/>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3404272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75B37-D4E8-5B80-A250-A8346B5BA837}"/>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B0FE7629-57BD-5706-7592-507BDBC7CF20}"/>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BBDDF4F1-65FF-BF5C-FD56-B65DCDD52B00}"/>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060BF3F4-E504-2CF0-4C3A-949E608E6F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13FE9170-5CFA-51D1-42CD-7EB8B3972657}"/>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A84E3918-90C8-E9B4-FA72-53EF18A19DF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B968C51-ADBD-6BC2-1EB0-D5850811B72F}"/>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D4E93F9F-C173-9C39-4F24-6A3CC30B3428}"/>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39DB7BA7-A4AA-D7C9-EFB4-A08BA20CB206}"/>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60E5D17D-1A52-FC93-9D55-49936B9F9352}"/>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D2DC55CD-EE8A-1EEB-1119-9A04940F0C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7FED0D0F-C435-6F7C-1FBD-30673BCC9C0C}"/>
              </a:ext>
            </a:extLst>
          </p:cNvPr>
          <p:cNvSpPr txBox="1"/>
          <p:nvPr/>
        </p:nvSpPr>
        <p:spPr>
          <a:xfrm>
            <a:off x="538557" y="838036"/>
            <a:ext cx="6913763" cy="369332"/>
          </a:xfrm>
          <a:prstGeom prst="rect">
            <a:avLst/>
          </a:prstGeom>
          <a:noFill/>
        </p:spPr>
        <p:txBody>
          <a:bodyPr wrap="square">
            <a:spAutoFit/>
          </a:bodyPr>
          <a:lstStyle/>
          <a:p>
            <a:pPr algn="just">
              <a:buNone/>
            </a:pPr>
            <a:r>
              <a:rPr lang="ru-RU" sz="1800" b="1" i="0" dirty="0">
                <a:effectLst/>
                <a:latin typeface="pt_sans_bold"/>
              </a:rPr>
              <a:t>Республиканская универсиада по греко-римской борьбе</a:t>
            </a:r>
          </a:p>
        </p:txBody>
      </p:sp>
      <p:sp>
        <p:nvSpPr>
          <p:cNvPr id="5" name="TextBox 4">
            <a:extLst>
              <a:ext uri="{FF2B5EF4-FFF2-40B4-BE49-F238E27FC236}">
                <a16:creationId xmlns:a16="http://schemas.microsoft.com/office/drawing/2014/main" id="{3EDD8DAC-2874-8E0A-A2A1-110841D62E60}"/>
              </a:ext>
            </a:extLst>
          </p:cNvPr>
          <p:cNvSpPr txBox="1"/>
          <p:nvPr/>
        </p:nvSpPr>
        <p:spPr>
          <a:xfrm>
            <a:off x="130282" y="1238753"/>
            <a:ext cx="5415032" cy="4678204"/>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Борцы из Гродненского государственного университета имени Янки Купалы продемонстрировали высокий уровень мастерства на Республиканской универсиаде по греко-римской борьбе. Университетская команда смогла завоевать серебро.</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Греко-римская борьба – это один из старейших видов спорта, увлекательная и техничная дисциплина. Спортсмены соревнуются не только в физической силе, но и в ловкости, гибкости и стратегическом мышлении.</a:t>
            </a:r>
          </a:p>
          <a:p>
            <a:pPr indent="450215" algn="just">
              <a:buNone/>
            </a:pPr>
            <a:r>
              <a:rPr lang="ru-RU" sz="1600" b="0" i="0" dirty="0">
                <a:solidFill>
                  <a:srgbClr val="333333"/>
                </a:solidFill>
                <a:effectLst/>
                <a:latin typeface="pt_sans_caption"/>
              </a:rPr>
              <a:t>Соревнования в Минске были насыщены напряженной борьбой и эмоциями, а участие в них стало важным этапом в спортивной карьере каждого спортсмена. Благодаря упорному труду, тренировкам и стремлению к победе каждый член команды внес свой вклад в общий успех университета.</a:t>
            </a:r>
          </a:p>
          <a:p>
            <a:pPr indent="450215" algn="just">
              <a:buNone/>
            </a:pPr>
            <a:r>
              <a:rPr lang="ru-RU" sz="1600" b="0" i="0" dirty="0">
                <a:solidFill>
                  <a:srgbClr val="333333"/>
                </a:solidFill>
                <a:effectLst/>
                <a:latin typeface="pt_sans_caption"/>
              </a:rPr>
              <a:t>Купаловцы в результате упорного труда смогли завоевать серебро в общекомандном зачете.</a:t>
            </a:r>
          </a:p>
        </p:txBody>
      </p:sp>
      <p:pic>
        <p:nvPicPr>
          <p:cNvPr id="19458" name="Picture 2" descr="photo 5208964585044960602 y">
            <a:extLst>
              <a:ext uri="{FF2B5EF4-FFF2-40B4-BE49-F238E27FC236}">
                <a16:creationId xmlns:a16="http://schemas.microsoft.com/office/drawing/2014/main" id="{8E890FEA-9478-420E-D167-BF31973587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4853" y="1361378"/>
            <a:ext cx="3145819" cy="235936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photo_5208964585044960604_y">
            <a:extLst>
              <a:ext uri="{FF2B5EF4-FFF2-40B4-BE49-F238E27FC236}">
                <a16:creationId xmlns:a16="http://schemas.microsoft.com/office/drawing/2014/main" id="{4EB8F447-F3E3-0A09-BFD1-E9DD472589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1396" y="3874539"/>
            <a:ext cx="3232732" cy="21551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115A02-434C-610C-FF37-8C2067F51370}"/>
              </a:ext>
            </a:extLst>
          </p:cNvPr>
          <p:cNvSpPr txBox="1"/>
          <p:nvPr/>
        </p:nvSpPr>
        <p:spPr>
          <a:xfrm>
            <a:off x="104876" y="6256489"/>
            <a:ext cx="9143999" cy="430887"/>
          </a:xfrm>
          <a:prstGeom prst="rect">
            <a:avLst/>
          </a:prstGeom>
          <a:noFill/>
        </p:spPr>
        <p:txBody>
          <a:bodyPr wrap="square">
            <a:spAutoFit/>
          </a:bodyPr>
          <a:lstStyle/>
          <a:p>
            <a:r>
              <a:rPr lang="ru-RU" sz="1100" dirty="0">
                <a:hlinkClick r:id="rId9"/>
              </a:rPr>
              <a:t>https://www.grsu.by/component/k2/item/52290-sportsmeny-grgu-imeni-yanki-kupaly-vzyali-serebro-po-itogam-respublikanskoj-universiady-po-greko-rimskoj-borbe.html</a:t>
            </a:r>
            <a:r>
              <a:rPr lang="ru-RU" sz="1100" dirty="0"/>
              <a:t> </a:t>
            </a:r>
          </a:p>
        </p:txBody>
      </p:sp>
      <p:sp>
        <p:nvSpPr>
          <p:cNvPr id="2" name="TextBox 1">
            <a:extLst>
              <a:ext uri="{FF2B5EF4-FFF2-40B4-BE49-F238E27FC236}">
                <a16:creationId xmlns:a16="http://schemas.microsoft.com/office/drawing/2014/main" id="{47E6CC0C-AE92-6F0D-EF85-11FB5AB4C7A2}"/>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846086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BF743-1C1B-9488-06E9-67CEDB09FBB0}"/>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1B024540-AA9C-C7B7-E358-922428406DA4}"/>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3208434F-8B26-3D79-91AA-B20D0F0E7413}"/>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DA433C36-BD35-607B-B8B5-330ECF78DC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4693EE36-DF52-5F08-9C28-64F741A6216E}"/>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0FBB0DF7-5051-781D-5E11-3A9E848737D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7A0A2EE-AC98-2C11-26CC-0AE4750FFB7D}"/>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139A3BBD-17F6-A2F7-61D5-9D0AB320F525}"/>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E1C336BE-F38A-6CD9-A403-264722DFDBD4}"/>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209BAFF1-C892-7580-404F-E291E3F10320}"/>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DA784837-DF90-AB56-DACE-B7955841B3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26AD2A84-7630-F28B-E7CF-A1567C6ACCAA}"/>
              </a:ext>
            </a:extLst>
          </p:cNvPr>
          <p:cNvSpPr txBox="1"/>
          <p:nvPr/>
        </p:nvSpPr>
        <p:spPr>
          <a:xfrm>
            <a:off x="-1250439" y="860754"/>
            <a:ext cx="8375276" cy="369332"/>
          </a:xfrm>
          <a:prstGeom prst="rect">
            <a:avLst/>
          </a:prstGeom>
          <a:noFill/>
        </p:spPr>
        <p:txBody>
          <a:bodyPr wrap="square">
            <a:spAutoFit/>
          </a:bodyPr>
          <a:lstStyle/>
          <a:p>
            <a:pPr algn="ctr">
              <a:buNone/>
            </a:pPr>
            <a:r>
              <a:rPr lang="ru-RU" sz="1800" b="1" i="0" dirty="0">
                <a:effectLst/>
                <a:latin typeface="pt_sans_bold"/>
              </a:rPr>
              <a:t>Республиканская универсиад</a:t>
            </a:r>
            <a:r>
              <a:rPr lang="ru-RU" b="1" dirty="0">
                <a:latin typeface="pt_sans_bold"/>
              </a:rPr>
              <a:t>а</a:t>
            </a:r>
            <a:r>
              <a:rPr lang="ru-RU" sz="1800" b="1" i="0" dirty="0">
                <a:effectLst/>
                <a:latin typeface="pt_sans_bold"/>
              </a:rPr>
              <a:t>-2023/2024</a:t>
            </a:r>
          </a:p>
        </p:txBody>
      </p:sp>
      <p:sp>
        <p:nvSpPr>
          <p:cNvPr id="5" name="TextBox 4">
            <a:extLst>
              <a:ext uri="{FF2B5EF4-FFF2-40B4-BE49-F238E27FC236}">
                <a16:creationId xmlns:a16="http://schemas.microsoft.com/office/drawing/2014/main" id="{00ACAADB-22F1-D67F-5BDA-891AF5031AE3}"/>
              </a:ext>
            </a:extLst>
          </p:cNvPr>
          <p:cNvSpPr txBox="1"/>
          <p:nvPr/>
        </p:nvSpPr>
        <p:spPr>
          <a:xfrm>
            <a:off x="0" y="1176108"/>
            <a:ext cx="9106938" cy="2923877"/>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В Минске прошла торжественная церемония открытия Республиканской универсиады-2024/2025 учебного года. </a:t>
            </a:r>
          </a:p>
          <a:p>
            <a:pPr indent="450215" algn="just">
              <a:lnSpc>
                <a:spcPts val="1800"/>
              </a:lnSpc>
              <a:buNone/>
            </a:pPr>
            <a:r>
              <a:rPr lang="ru-RU" sz="1600" i="0" dirty="0">
                <a:solidFill>
                  <a:srgbClr val="333333"/>
                </a:solidFill>
                <a:effectLst/>
                <a:latin typeface="pt_sans_caption"/>
              </a:rPr>
              <a:t>На торжественном мероприятии состоялось награждение победителей и призеров Республиканской универсиады-2023/2024 учебного года. По результатам прошлогодних соревнований Гродненский государственный университет имени Янки Купалы стал бронзовым призером. В данном мероприятии принимали участие музыкальные и танцевальные коллективы, руководство Министерства образования, Министерства спорта и туризма, Белорусской ассоциации студенческого спорта.</a:t>
            </a:r>
          </a:p>
          <a:p>
            <a:pPr indent="450215" algn="just">
              <a:buNone/>
            </a:pPr>
            <a:r>
              <a:rPr lang="ru-RU" sz="1600" i="0" dirty="0">
                <a:solidFill>
                  <a:srgbClr val="333333"/>
                </a:solidFill>
                <a:effectLst/>
                <a:latin typeface="pt_sans_caption"/>
              </a:rPr>
              <a:t>ГрГУ имени Янки Купалы представили проректор по идеологической и воспитательной работе Василий Сенько, заведующий кафедрой физического воспитания и спорта Юрий Сак и начальник спортивного клуба Кирилл Акулич, а также студенты факультета физической культуры.</a:t>
            </a:r>
          </a:p>
        </p:txBody>
      </p:sp>
      <p:pic>
        <p:nvPicPr>
          <p:cNvPr id="5122" name="Picture 2" descr="47558_3">
            <a:extLst>
              <a:ext uri="{FF2B5EF4-FFF2-40B4-BE49-F238E27FC236}">
                <a16:creationId xmlns:a16="http://schemas.microsoft.com/office/drawing/2014/main" id="{7D6D9E05-0A58-D562-2A3C-9C0B2FBFEB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30" y="4131575"/>
            <a:ext cx="2875769" cy="19171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47558_5">
            <a:extLst>
              <a:ext uri="{FF2B5EF4-FFF2-40B4-BE49-F238E27FC236}">
                <a16:creationId xmlns:a16="http://schemas.microsoft.com/office/drawing/2014/main" id="{793B2E85-3D8B-F47F-AF3A-82AEA3A5B2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1729" y="4131575"/>
            <a:ext cx="2875767" cy="19171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47558_2">
            <a:extLst>
              <a:ext uri="{FF2B5EF4-FFF2-40B4-BE49-F238E27FC236}">
                <a16:creationId xmlns:a16="http://schemas.microsoft.com/office/drawing/2014/main" id="{65C4BEF1-5F5C-8575-A851-B3896E42AA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4824" y="4138340"/>
            <a:ext cx="2891013" cy="19273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CBAFF1-A408-0179-E5B3-A84A68D5D880}"/>
              </a:ext>
            </a:extLst>
          </p:cNvPr>
          <p:cNvSpPr txBox="1"/>
          <p:nvPr/>
        </p:nvSpPr>
        <p:spPr>
          <a:xfrm>
            <a:off x="244772" y="6282571"/>
            <a:ext cx="7565467" cy="261610"/>
          </a:xfrm>
          <a:prstGeom prst="rect">
            <a:avLst/>
          </a:prstGeom>
          <a:noFill/>
        </p:spPr>
        <p:txBody>
          <a:bodyPr wrap="square">
            <a:spAutoFit/>
          </a:bodyPr>
          <a:lstStyle/>
          <a:p>
            <a:r>
              <a:rPr lang="ru-RU" sz="1100" dirty="0">
                <a:hlinkClick r:id="rId10"/>
              </a:rPr>
              <a:t>https://www.grsu.by/component/k2/item/52792-kupalovtsy-bronzovye-prizery-respublikanskoj-universiady-2023-2024.html</a:t>
            </a:r>
            <a:r>
              <a:rPr lang="ru-RU" sz="1100" dirty="0"/>
              <a:t> </a:t>
            </a:r>
          </a:p>
        </p:txBody>
      </p:sp>
      <p:sp>
        <p:nvSpPr>
          <p:cNvPr id="2" name="TextBox 1">
            <a:extLst>
              <a:ext uri="{FF2B5EF4-FFF2-40B4-BE49-F238E27FC236}">
                <a16:creationId xmlns:a16="http://schemas.microsoft.com/office/drawing/2014/main" id="{5DCE9C57-C0D7-573E-E89A-B9B0CD5F738B}"/>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310196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54124-F3EC-C954-5653-4550F7874F33}"/>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A7600BAB-EC0C-9418-36C9-59A366E1B14A}"/>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A17E7EC8-CE08-C8B4-9B51-90D6F49A6DF0}"/>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42DFAFDF-F56D-C6BA-3049-AF2D1C7B3B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B89960CE-B0D4-D376-77B6-295AC20F88A7}"/>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2D22B916-6264-A481-873E-000E2B13E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555C056-A28A-8612-900B-26E42339C197}"/>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E3EC6357-04D1-11D5-386B-02E401DA3D8C}"/>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AEC980EB-95CB-3833-3589-98963B85CDB9}"/>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00E9A561-C896-BE2D-15F9-AC466356A8CD}"/>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13107A39-0E0A-C922-B42A-AFF55F27F4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A2FA452B-A37B-E299-032A-92048128D6EB}"/>
              </a:ext>
            </a:extLst>
          </p:cNvPr>
          <p:cNvSpPr txBox="1"/>
          <p:nvPr/>
        </p:nvSpPr>
        <p:spPr>
          <a:xfrm>
            <a:off x="93792" y="902173"/>
            <a:ext cx="2141776" cy="369332"/>
          </a:xfrm>
          <a:prstGeom prst="rect">
            <a:avLst/>
          </a:prstGeom>
          <a:noFill/>
        </p:spPr>
        <p:txBody>
          <a:bodyPr wrap="square">
            <a:spAutoFit/>
          </a:bodyPr>
          <a:lstStyle/>
          <a:p>
            <a:pPr algn="ctr">
              <a:buNone/>
            </a:pPr>
            <a:r>
              <a:rPr lang="ru-RU" b="1" dirty="0">
                <a:latin typeface="pt_sans_bold"/>
              </a:rPr>
              <a:t>В</a:t>
            </a:r>
            <a:r>
              <a:rPr lang="ru-RU" sz="1800" b="1" i="0" dirty="0">
                <a:effectLst/>
                <a:latin typeface="pt_sans_bold"/>
              </a:rPr>
              <a:t>олейбол</a:t>
            </a:r>
          </a:p>
        </p:txBody>
      </p:sp>
      <p:sp>
        <p:nvSpPr>
          <p:cNvPr id="5" name="TextBox 4">
            <a:extLst>
              <a:ext uri="{FF2B5EF4-FFF2-40B4-BE49-F238E27FC236}">
                <a16:creationId xmlns:a16="http://schemas.microsoft.com/office/drawing/2014/main" id="{BB4FEF28-FC83-6040-8376-07FDC7E5930C}"/>
              </a:ext>
            </a:extLst>
          </p:cNvPr>
          <p:cNvSpPr txBox="1"/>
          <p:nvPr/>
        </p:nvSpPr>
        <p:spPr>
          <a:xfrm>
            <a:off x="13944" y="1308552"/>
            <a:ext cx="9137027" cy="2492990"/>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В столичном Дворце спорта «Уручье» проходил розыгрыш Кубка Беларуси по волейболу среди женских команд 2024 года. Этот турнир собрал лучшие команды страны, и в его финале команда «Коммунальник-ГрГУ» из Гродно продемонстрировала впечатляющий уровень игры, завоевав бронзовые медали.</a:t>
            </a:r>
            <a:endParaRPr lang="ru-RU" sz="1600" i="0" dirty="0">
              <a:solidFill>
                <a:srgbClr val="444444"/>
              </a:solidFill>
              <a:effectLst/>
              <a:latin typeface="Comic Sans MS" panose="030F0702030302020204" pitchFamily="66" charset="0"/>
            </a:endParaRPr>
          </a:p>
          <a:p>
            <a:pPr indent="450215" algn="just">
              <a:buNone/>
            </a:pPr>
            <a:r>
              <a:rPr lang="ru-RU" sz="1600" i="0" dirty="0">
                <a:solidFill>
                  <a:srgbClr val="333333"/>
                </a:solidFill>
                <a:effectLst/>
                <a:latin typeface="pt_sans_caption"/>
              </a:rPr>
              <a:t>Команда «Коммунальник-ГрГУ» в этом сезоне показала себя с наилучшей стороны. Под руководством опытного тренера игроки проделали огромную работу, чтобы подготовиться к турниру. Каждая игра становилась для них шагом к совершенствованию и укреплению командного духа.</a:t>
            </a:r>
          </a:p>
          <a:p>
            <a:pPr indent="450215" algn="just">
              <a:buNone/>
            </a:pPr>
            <a:r>
              <a:rPr lang="ru-RU" sz="1600" i="0" dirty="0">
                <a:solidFill>
                  <a:srgbClr val="333333"/>
                </a:solidFill>
                <a:effectLst/>
                <a:latin typeface="pt_sans_caption"/>
              </a:rPr>
              <a:t>В финале встретились четыре сильнейшие команды: «Минчанка», «Коммунальник-ГрГУ», «</a:t>
            </a:r>
            <a:r>
              <a:rPr lang="ru-RU" sz="1600" i="0" dirty="0" err="1">
                <a:solidFill>
                  <a:srgbClr val="333333"/>
                </a:solidFill>
                <a:effectLst/>
                <a:latin typeface="pt_sans_caption"/>
              </a:rPr>
              <a:t>Прибужье</a:t>
            </a:r>
            <a:r>
              <a:rPr lang="ru-RU" sz="1600" i="0" dirty="0">
                <a:solidFill>
                  <a:srgbClr val="333333"/>
                </a:solidFill>
                <a:effectLst/>
                <a:latin typeface="pt_sans_caption"/>
              </a:rPr>
              <a:t>», «Коммунальник-Могилев».</a:t>
            </a:r>
          </a:p>
        </p:txBody>
      </p:sp>
      <p:pic>
        <p:nvPicPr>
          <p:cNvPr id="5122" name="Picture 2" descr="photo 2024 12 29 12.39.46">
            <a:extLst>
              <a:ext uri="{FF2B5EF4-FFF2-40B4-BE49-F238E27FC236}">
                <a16:creationId xmlns:a16="http://schemas.microsoft.com/office/drawing/2014/main" id="{F1EEFB62-C0A2-CD42-D852-66B771504E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816" y="3783978"/>
            <a:ext cx="3675900" cy="24499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hoto_2024-12-29-12.39.45">
            <a:extLst>
              <a:ext uri="{FF2B5EF4-FFF2-40B4-BE49-F238E27FC236}">
                <a16:creationId xmlns:a16="http://schemas.microsoft.com/office/drawing/2014/main" id="{8E886D57-43A4-DD24-966D-448B15A5AD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4800" y="3801542"/>
            <a:ext cx="3675900" cy="2450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2CD6F6C-69FE-CFD7-B78D-DD5210D66750}"/>
              </a:ext>
            </a:extLst>
          </p:cNvPr>
          <p:cNvSpPr txBox="1"/>
          <p:nvPr/>
        </p:nvSpPr>
        <p:spPr>
          <a:xfrm>
            <a:off x="172148" y="6308035"/>
            <a:ext cx="7925507" cy="261610"/>
          </a:xfrm>
          <a:prstGeom prst="rect">
            <a:avLst/>
          </a:prstGeom>
          <a:noFill/>
        </p:spPr>
        <p:txBody>
          <a:bodyPr wrap="square">
            <a:spAutoFit/>
          </a:bodyPr>
          <a:lstStyle/>
          <a:p>
            <a:r>
              <a:rPr lang="ru-RU" sz="1100" dirty="0">
                <a:hlinkClick r:id="rId9"/>
              </a:rPr>
              <a:t>https://www.grsu.by/component/k2/item/53516-kommunalnik-grgu-zavoeval-bronzu-na-kubke-belarusi-po-volejbolu.html</a:t>
            </a:r>
            <a:r>
              <a:rPr lang="ru-RU" sz="1100" dirty="0"/>
              <a:t> </a:t>
            </a:r>
          </a:p>
        </p:txBody>
      </p:sp>
      <p:sp>
        <p:nvSpPr>
          <p:cNvPr id="2" name="TextBox 1">
            <a:extLst>
              <a:ext uri="{FF2B5EF4-FFF2-40B4-BE49-F238E27FC236}">
                <a16:creationId xmlns:a16="http://schemas.microsoft.com/office/drawing/2014/main" id="{172361CF-0BA0-205D-FE8A-F69C57FB344C}"/>
              </a:ext>
            </a:extLst>
          </p:cNvPr>
          <p:cNvSpPr txBox="1"/>
          <p:nvPr/>
        </p:nvSpPr>
        <p:spPr>
          <a:xfrm>
            <a:off x="1691680" y="102395"/>
            <a:ext cx="4710119" cy="523220"/>
          </a:xfrm>
          <a:prstGeom prst="rect">
            <a:avLst/>
          </a:prstGeom>
          <a:noFill/>
        </p:spPr>
        <p:txBody>
          <a:bodyPr wrap="square">
            <a:spAutoFit/>
          </a:bodyPr>
          <a:lstStyle/>
          <a:p>
            <a:pPr algn="ctr">
              <a:buNone/>
            </a:pPr>
            <a:r>
              <a:rPr lang="ru-RU" sz="2800" b="1" i="0" dirty="0">
                <a:solidFill>
                  <a:schemeClr val="bg1"/>
                </a:solidFill>
                <a:effectLst/>
                <a:latin typeface="pt_sans_bold"/>
              </a:rPr>
              <a:t>Спортивные достижения</a:t>
            </a:r>
            <a:endParaRPr lang="ru-RU" sz="2800" dirty="0">
              <a:solidFill>
                <a:schemeClr val="bg1"/>
              </a:solidFill>
            </a:endParaRPr>
          </a:p>
        </p:txBody>
      </p:sp>
    </p:spTree>
    <p:extLst>
      <p:ext uri="{BB962C8B-B14F-4D97-AF65-F5344CB8AC3E}">
        <p14:creationId xmlns:p14="http://schemas.microsoft.com/office/powerpoint/2010/main" val="717569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73726" y="-1"/>
            <a:ext cx="9217727" cy="6858001"/>
            <a:chOff x="-73726" y="-1"/>
            <a:chExt cx="9217727" cy="6858001"/>
          </a:xfrm>
        </p:grpSpPr>
        <p:sp>
          <p:nvSpPr>
            <p:cNvPr id="5" name="Прямоугольник 4"/>
            <p:cNvSpPr/>
            <p:nvPr/>
          </p:nvSpPr>
          <p:spPr>
            <a:xfrm>
              <a:off x="0" y="0"/>
              <a:ext cx="9144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6" name="Picture 18" descr="https://i.ya-webdesign.com/images/light-burst-png-2.png"/>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rot="8346395">
              <a:off x="6047700" y="5661067"/>
              <a:ext cx="2360899" cy="842361"/>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cstate="print">
              <a:extLst>
                <a:ext uri="{BEBA8EAE-BF5A-486C-A8C5-ECC9F3942E4B}">
                  <a14:imgProps xmlns:a14="http://schemas.microsoft.com/office/drawing/2010/main">
                    <a14:imgLayer r:embed="rId5">
                      <a14:imgEffect>
                        <a14:artisticTexturizer/>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1101615" y="-1"/>
              <a:ext cx="8042385" cy="3027857"/>
            </a:xfrm>
            <a:custGeom>
              <a:avLst/>
              <a:gdLst>
                <a:gd name="connsiteX0" fmla="*/ 0 w 10566400"/>
                <a:gd name="connsiteY0" fmla="*/ 0 h 3979152"/>
                <a:gd name="connsiteX1" fmla="*/ 10566400 w 10566400"/>
                <a:gd name="connsiteY1" fmla="*/ 0 h 3979152"/>
                <a:gd name="connsiteX2" fmla="*/ 10566400 w 10566400"/>
                <a:gd name="connsiteY2" fmla="*/ 2957997 h 3979152"/>
                <a:gd name="connsiteX3" fmla="*/ 10517638 w 10566400"/>
                <a:gd name="connsiteY3" fmla="*/ 3003043 h 3979152"/>
                <a:gd name="connsiteX4" fmla="*/ 6185301 w 10566400"/>
                <a:gd name="connsiteY4" fmla="*/ 3626174 h 3979152"/>
                <a:gd name="connsiteX5" fmla="*/ 0 w 10566400"/>
                <a:gd name="connsiteY5" fmla="*/ 0 h 39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6400" h="3979152">
                  <a:moveTo>
                    <a:pt x="0" y="0"/>
                  </a:moveTo>
                  <a:lnTo>
                    <a:pt x="10566400" y="0"/>
                  </a:lnTo>
                  <a:cubicBezTo>
                    <a:pt x="10566400" y="0"/>
                    <a:pt x="10566400" y="0"/>
                    <a:pt x="10566400" y="2957997"/>
                  </a:cubicBezTo>
                  <a:cubicBezTo>
                    <a:pt x="10551396" y="2973012"/>
                    <a:pt x="10536392" y="2988028"/>
                    <a:pt x="10517638" y="3003043"/>
                  </a:cubicBezTo>
                  <a:cubicBezTo>
                    <a:pt x="10232566" y="3273317"/>
                    <a:pt x="8649669" y="4602163"/>
                    <a:pt x="6185301" y="3626174"/>
                  </a:cubicBezTo>
                  <a:cubicBezTo>
                    <a:pt x="4051016" y="2781568"/>
                    <a:pt x="2093025" y="792053"/>
                    <a:pt x="0" y="0"/>
                  </a:cubicBezTo>
                  <a:close/>
                </a:path>
              </a:pathLst>
            </a:custGeom>
          </p:spPr>
        </p:pic>
        <p:sp>
          <p:nvSpPr>
            <p:cNvPr id="8" name="Freeform 7">
              <a:extLst>
                <a:ext uri="{FF2B5EF4-FFF2-40B4-BE49-F238E27FC236}">
                  <a16:creationId xmlns:a16="http://schemas.microsoft.com/office/drawing/2014/main" id="{7B6D73C7-1FE5-4E73-9D4F-C59DB1A1DC90}"/>
                </a:ext>
              </a:extLst>
            </p:cNvPr>
            <p:cNvSpPr>
              <a:spLocks/>
            </p:cNvSpPr>
            <p:nvPr/>
          </p:nvSpPr>
          <p:spPr bwMode="auto">
            <a:xfrm>
              <a:off x="-73726" y="1"/>
              <a:ext cx="9217726" cy="3451622"/>
            </a:xfrm>
            <a:custGeom>
              <a:avLst/>
              <a:gdLst>
                <a:gd name="T0" fmla="*/ 716 w 3241"/>
                <a:gd name="T1" fmla="*/ 576 h 1226"/>
                <a:gd name="T2" fmla="*/ 1936 w 3241"/>
                <a:gd name="T3" fmla="*/ 1060 h 1226"/>
                <a:gd name="T4" fmla="*/ 3241 w 3241"/>
                <a:gd name="T5" fmla="*/ 800 h 1226"/>
                <a:gd name="T6" fmla="*/ 2086 w 3241"/>
                <a:gd name="T7" fmla="*/ 966 h 1226"/>
                <a:gd name="T8" fmla="*/ 437 w 3241"/>
                <a:gd name="T9" fmla="*/ 0 h 1226"/>
                <a:gd name="T10" fmla="*/ 0 w 3241"/>
                <a:gd name="T11" fmla="*/ 0 h 1226"/>
                <a:gd name="T12" fmla="*/ 0 w 3241"/>
                <a:gd name="T13" fmla="*/ 623 h 1226"/>
                <a:gd name="T14" fmla="*/ 716 w 3241"/>
                <a:gd name="T15" fmla="*/ 576 h 1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1" h="1226">
                  <a:moveTo>
                    <a:pt x="716" y="576"/>
                  </a:moveTo>
                  <a:cubicBezTo>
                    <a:pt x="1176" y="666"/>
                    <a:pt x="1576" y="918"/>
                    <a:pt x="1936" y="1060"/>
                  </a:cubicBezTo>
                  <a:cubicBezTo>
                    <a:pt x="2292" y="1201"/>
                    <a:pt x="2839" y="1192"/>
                    <a:pt x="3241" y="800"/>
                  </a:cubicBezTo>
                  <a:cubicBezTo>
                    <a:pt x="3165" y="872"/>
                    <a:pt x="2743" y="1226"/>
                    <a:pt x="2086" y="966"/>
                  </a:cubicBezTo>
                  <a:cubicBezTo>
                    <a:pt x="1517" y="741"/>
                    <a:pt x="995" y="211"/>
                    <a:pt x="437" y="0"/>
                  </a:cubicBezTo>
                  <a:cubicBezTo>
                    <a:pt x="0" y="0"/>
                    <a:pt x="0" y="0"/>
                    <a:pt x="0" y="0"/>
                  </a:cubicBezTo>
                  <a:cubicBezTo>
                    <a:pt x="0" y="623"/>
                    <a:pt x="0" y="623"/>
                    <a:pt x="0" y="623"/>
                  </a:cubicBezTo>
                  <a:cubicBezTo>
                    <a:pt x="41" y="603"/>
                    <a:pt x="296" y="494"/>
                    <a:pt x="716" y="576"/>
                  </a:cubicBezTo>
                  <a:close/>
                </a:path>
              </a:pathLst>
            </a:custGeom>
            <a:solidFill>
              <a:schemeClr val="bg1"/>
            </a:solidFill>
            <a:ln w="41275" cmpd="thickThin">
              <a:gradFill flip="none" rotWithShape="1">
                <a:gsLst>
                  <a:gs pos="0">
                    <a:schemeClr val="accent1">
                      <a:tint val="66000"/>
                      <a:satMod val="160000"/>
                    </a:schemeClr>
                  </a:gs>
                  <a:gs pos="81000">
                    <a:schemeClr val="accent1">
                      <a:tint val="44500"/>
                      <a:satMod val="160000"/>
                    </a:schemeClr>
                  </a:gs>
                  <a:gs pos="100000">
                    <a:schemeClr val="bg1"/>
                  </a:gs>
                </a:gsLst>
                <a:lin ang="5400000" scaled="1"/>
                <a:tileRect/>
              </a:gradFill>
            </a:ln>
            <a:effectLst>
              <a:outerShdw blurRad="825500" dist="457200" dir="8100000" algn="tr" rotWithShape="0">
                <a:prstClr val="black">
                  <a:alpha val="20000"/>
                </a:prstClr>
              </a:outerShdw>
            </a:effectLst>
          </p:spPr>
          <p:txBody>
            <a:bodyPr vert="horz" wrap="square" lIns="68589" tIns="34295" rIns="68589" bIns="34295" numCol="1" anchor="t" anchorCtr="0" compatLnSpc="1">
              <a:prstTxWarp prst="textNoShape">
                <a:avLst/>
              </a:prstTxWarp>
            </a:bodyPr>
            <a:lstStyle/>
            <a:p>
              <a:endParaRPr lang="en-IN"/>
            </a:p>
          </p:txBody>
        </p:sp>
        <p:pic>
          <p:nvPicPr>
            <p:cNvPr id="9" name="Picture 3"/>
            <p:cNvPicPr>
              <a:picLocks noChangeArrowheads="1"/>
            </p:cNvPicPr>
            <p:nvPr/>
          </p:nvPicPr>
          <p:blipFill rotWithShape="1">
            <a:blip r:embed="rId6" cstate="print">
              <a:extLst>
                <a:ext uri="{BEBA8EAE-BF5A-486C-A8C5-ECC9F3942E4B}">
                  <a14:imgProps xmlns:a14="http://schemas.microsoft.com/office/drawing/2010/main">
                    <a14:imgLayer r:embed="rId7">
                      <a14:imgEffect>
                        <a14:backgroundRemoval t="855" b="99145" l="0" r="94737"/>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r="-3404"/>
            <a:stretch/>
          </p:blipFill>
          <p:spPr bwMode="auto">
            <a:xfrm>
              <a:off x="8002184" y="1239300"/>
              <a:ext cx="243063" cy="488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8" descr="https://i.ya-webdesign.com/images/light-burst-png-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327023" y="1483370"/>
              <a:ext cx="1816978" cy="1811702"/>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7">
              <a:extLst>
                <a:ext uri="{FF2B5EF4-FFF2-40B4-BE49-F238E27FC236}">
                  <a16:creationId xmlns:a16="http://schemas.microsoft.com/office/drawing/2014/main" id="{7B6D73C7-1FE5-4E73-9D4F-C59DB1A1DC90}"/>
                </a:ext>
              </a:extLst>
            </p:cNvPr>
            <p:cNvSpPr>
              <a:spLocks/>
            </p:cNvSpPr>
            <p:nvPr/>
          </p:nvSpPr>
          <p:spPr bwMode="auto">
            <a:xfrm>
              <a:off x="-73725" y="1"/>
              <a:ext cx="9129391" cy="3377078"/>
            </a:xfrm>
            <a:custGeom>
              <a:avLst/>
              <a:gdLst>
                <a:gd name="T0" fmla="*/ 716 w 3241"/>
                <a:gd name="T1" fmla="*/ 576 h 1226"/>
                <a:gd name="T2" fmla="*/ 1936 w 3241"/>
                <a:gd name="T3" fmla="*/ 1060 h 1226"/>
                <a:gd name="T4" fmla="*/ 3241 w 3241"/>
                <a:gd name="T5" fmla="*/ 800 h 1226"/>
                <a:gd name="T6" fmla="*/ 2086 w 3241"/>
                <a:gd name="T7" fmla="*/ 966 h 1226"/>
                <a:gd name="T8" fmla="*/ 437 w 3241"/>
                <a:gd name="T9" fmla="*/ 0 h 1226"/>
                <a:gd name="T10" fmla="*/ 0 w 3241"/>
                <a:gd name="T11" fmla="*/ 0 h 1226"/>
                <a:gd name="T12" fmla="*/ 0 w 3241"/>
                <a:gd name="T13" fmla="*/ 623 h 1226"/>
                <a:gd name="T14" fmla="*/ 716 w 3241"/>
                <a:gd name="T15" fmla="*/ 576 h 1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1" h="1226">
                  <a:moveTo>
                    <a:pt x="716" y="576"/>
                  </a:moveTo>
                  <a:cubicBezTo>
                    <a:pt x="1176" y="666"/>
                    <a:pt x="1576" y="918"/>
                    <a:pt x="1936" y="1060"/>
                  </a:cubicBezTo>
                  <a:cubicBezTo>
                    <a:pt x="2292" y="1201"/>
                    <a:pt x="2839" y="1192"/>
                    <a:pt x="3241" y="800"/>
                  </a:cubicBezTo>
                  <a:cubicBezTo>
                    <a:pt x="3165" y="872"/>
                    <a:pt x="2743" y="1226"/>
                    <a:pt x="2086" y="966"/>
                  </a:cubicBezTo>
                  <a:cubicBezTo>
                    <a:pt x="1517" y="741"/>
                    <a:pt x="995" y="211"/>
                    <a:pt x="437" y="0"/>
                  </a:cubicBezTo>
                  <a:cubicBezTo>
                    <a:pt x="0" y="0"/>
                    <a:pt x="0" y="0"/>
                    <a:pt x="0" y="0"/>
                  </a:cubicBezTo>
                  <a:cubicBezTo>
                    <a:pt x="0" y="623"/>
                    <a:pt x="0" y="623"/>
                    <a:pt x="0" y="623"/>
                  </a:cubicBezTo>
                  <a:cubicBezTo>
                    <a:pt x="41" y="603"/>
                    <a:pt x="296" y="494"/>
                    <a:pt x="716" y="576"/>
                  </a:cubicBezTo>
                  <a:close/>
                </a:path>
              </a:pathLst>
            </a:custGeom>
            <a:solidFill>
              <a:schemeClr val="bg1"/>
            </a:solidFill>
            <a:ln w="41275" cmpd="thickThin">
              <a:noFill/>
            </a:ln>
            <a:effectLst>
              <a:outerShdw blurRad="825500" dist="457200" dir="8100000" algn="tr" rotWithShape="0">
                <a:prstClr val="black">
                  <a:alpha val="20000"/>
                </a:prstClr>
              </a:outerShdw>
            </a:effectLst>
          </p:spPr>
          <p:txBody>
            <a:bodyPr vert="horz" wrap="square" lIns="68589" tIns="34295" rIns="68589" bIns="34295" numCol="1" anchor="t" anchorCtr="0" compatLnSpc="1">
              <a:prstTxWarp prst="textNoShape">
                <a:avLst/>
              </a:prstTxWarp>
            </a:bodyPr>
            <a:lstStyle/>
            <a:p>
              <a:endParaRPr lang="en-IN"/>
            </a:p>
          </p:txBody>
        </p:sp>
        <p:pic>
          <p:nvPicPr>
            <p:cNvPr id="12"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3725" y="-1"/>
              <a:ext cx="2081366" cy="162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297909" y="5661248"/>
              <a:ext cx="2846091" cy="119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1259632" y="3027856"/>
            <a:ext cx="2592288" cy="1631216"/>
          </a:xfrm>
          <a:prstGeom prst="rect">
            <a:avLst/>
          </a:prstGeom>
          <a:noFill/>
        </p:spPr>
        <p:txBody>
          <a:bodyPr wrap="square" rtlCol="0">
            <a:spAutoFit/>
          </a:bodyPr>
          <a:lstStyle/>
          <a:p>
            <a:pPr algn="ctr"/>
            <a:r>
              <a:rPr lang="ru-RU" sz="2000" b="1" dirty="0">
                <a:latin typeface="Arial" panose="020B0604020202020204" pitchFamily="34" charset="0"/>
                <a:cs typeface="Arial" panose="020B0604020202020204" pitchFamily="34" charset="0"/>
              </a:rPr>
              <a:t>Гродненский государственный университет имени </a:t>
            </a:r>
          </a:p>
          <a:p>
            <a:pPr algn="ctr"/>
            <a:r>
              <a:rPr lang="ru-RU" sz="2000" b="1" dirty="0">
                <a:latin typeface="Arial" panose="020B0604020202020204" pitchFamily="34" charset="0"/>
                <a:cs typeface="Arial" panose="020B0604020202020204" pitchFamily="34" charset="0"/>
              </a:rPr>
              <a:t>Янки Купалы</a:t>
            </a:r>
          </a:p>
        </p:txBody>
      </p:sp>
      <p:pic>
        <p:nvPicPr>
          <p:cNvPr id="18" name="Рисунок 17"/>
          <p:cNvPicPr>
            <a:picLocks noChangeAspect="1"/>
          </p:cNvPicPr>
          <p:nvPr/>
        </p:nvPicPr>
        <p:blipFill>
          <a:blip r:embed="rId11">
            <a:extLst>
              <a:ext uri="{BEBA8EAE-BF5A-486C-A8C5-ECC9F3942E4B}">
                <a14:imgProps xmlns:a14="http://schemas.microsoft.com/office/drawing/2010/main">
                  <a14:imgLayer r:embed="rId12">
                    <a14:imgEffect>
                      <a14:backgroundRemoval t="0" b="99429" l="0" r="100000">
                        <a14:foregroundMark x1="93574" y1="2429" x2="93708" y2="4000"/>
                        <a14:foregroundMark x1="72557" y1="13000" x2="72557" y2="13000"/>
                        <a14:foregroundMark x1="76841" y1="16286" x2="76841" y2="16286"/>
                        <a14:foregroundMark x1="76037" y1="14714" x2="76037" y2="14714"/>
                        <a14:foregroundMark x1="76037" y1="14714" x2="76037" y2="14714"/>
                        <a14:foregroundMark x1="73360" y1="14286" x2="79384" y2="11000"/>
                        <a14:foregroundMark x1="74565" y1="9000" x2="59438" y2="27714"/>
                        <a14:foregroundMark x1="70013" y1="18143" x2="72691" y2="18429"/>
                        <a14:foregroundMark x1="69612" y1="31286" x2="90763" y2="26286"/>
                        <a14:foregroundMark x1="74565" y1="39714" x2="96252" y2="43571"/>
                        <a14:foregroundMark x1="76171" y1="49429" x2="96921" y2="58714"/>
                        <a14:foregroundMark x1="75636" y1="60143" x2="91834" y2="69429"/>
                        <a14:foregroundMark x1="71218" y1="70286" x2="76037" y2="91714"/>
                        <a14:foregroundMark x1="63052" y1="75857" x2="61580" y2="98857"/>
                        <a14:foregroundMark x1="53012" y1="79143" x2="45382" y2="99429"/>
                        <a14:foregroundMark x1="44712" y1="77857" x2="28246" y2="93714"/>
                        <a14:foregroundMark x1="35341" y1="73429" x2="14859" y2="80857"/>
                        <a14:foregroundMark x1="28514" y1="65857" x2="7631" y2="64857"/>
                        <a14:foregroundMark x1="24364" y1="55429" x2="4819" y2="47714"/>
                        <a14:foregroundMark x1="24498" y1="45857" x2="10040" y2="29286"/>
                        <a14:foregroundMark x1="27443" y1="36286" x2="19277" y2="14571"/>
                        <a14:foregroundMark x1="34672" y1="28571" x2="32129" y2="4143"/>
                        <a14:foregroundMark x1="42303" y1="23571" x2="49398" y2="714"/>
                        <a14:foregroundMark x1="16198" y1="26143" x2="16198" y2="26143"/>
                        <a14:foregroundMark x1="11379" y1="55714" x2="11379" y2="55714"/>
                        <a14:foregroundMark x1="52878" y1="1857" x2="57697" y2="24286"/>
                        <a14:foregroundMark x1="83400" y1="68286" x2="83400" y2="68286"/>
                        <a14:backgroundMark x1="32798" y1="43143" x2="32798" y2="43143"/>
                        <a14:backgroundMark x1="48862" y1="34857" x2="48862" y2="34857"/>
                        <a14:backgroundMark x1="48059" y1="32571" x2="36814" y2="46143"/>
                        <a14:backgroundMark x1="51272" y1="34714" x2="51004" y2="51571"/>
                        <a14:backgroundMark x1="55288" y1="39429" x2="55556" y2="45000"/>
                        <a14:backgroundMark x1="58233" y1="40714" x2="60910" y2="47429"/>
                        <a14:backgroundMark x1="57965" y1="41143" x2="59170" y2="33429"/>
                        <a14:backgroundMark x1="56359" y1="33143" x2="54618" y2="31143"/>
                        <a14:backgroundMark x1="44311" y1="39571" x2="45114" y2="44286"/>
                        <a14:backgroundMark x1="40964" y1="49286" x2="48728" y2="49143"/>
                        <a14:backgroundMark x1="45515" y1="41429" x2="42972" y2="44714"/>
                        <a14:backgroundMark x1="41098" y1="48857" x2="43775" y2="43143"/>
                        <a14:backgroundMark x1="41098" y1="45429" x2="43106" y2="44143"/>
                        <a14:backgroundMark x1="41098" y1="44286" x2="41633" y2="44143"/>
                        <a14:backgroundMark x1="50870" y1="46429" x2="53681" y2="48571"/>
                        <a14:backgroundMark x1="52477" y1="47857" x2="56225" y2="52571"/>
                        <a14:backgroundMark x1="58233" y1="48143" x2="58233" y2="52286"/>
                        <a14:backgroundMark x1="49799" y1="46857" x2="48996" y2="50429"/>
                        <a14:backgroundMark x1="51272" y1="50429" x2="51539" y2="53429"/>
                        <a14:backgroundMark x1="63855" y1="57571" x2="70549" y2="61857"/>
                        <a14:backgroundMark x1="66934" y1="61857" x2="66934" y2="61857"/>
                        <a14:backgroundMark x1="63454" y1="41000" x2="63454" y2="41000"/>
                        <a14:backgroundMark x1="62383" y1="36286" x2="62383" y2="36286"/>
                        <a14:backgroundMark x1="61580" y1="32429" x2="61580" y2="32429"/>
                        <a14:backgroundMark x1="60643" y1="30714" x2="60643" y2="30714"/>
                        <a14:backgroundMark x1="59973" y1="24714" x2="59973" y2="24714"/>
                        <a14:backgroundMark x1="60643" y1="21571" x2="60643" y2="21571"/>
                        <a14:backgroundMark x1="59036" y1="24143" x2="59036" y2="24143"/>
                        <a14:backgroundMark x1="45114" y1="47429" x2="45114" y2="47429"/>
                        <a14:backgroundMark x1="45248" y1="45286" x2="53414" y2="51714"/>
                        <a14:backgroundMark x1="53146" y1="53000" x2="48059" y2="47857"/>
                        <a14:backgroundMark x1="49398" y1="50429" x2="51539" y2="50429"/>
                        <a14:backgroundMark x1="53280" y1="52571" x2="51406" y2="50429"/>
                        <a14:backgroundMark x1="41232" y1="42857" x2="42704" y2="44143"/>
                        <a14:backgroundMark x1="44043" y1="45857" x2="43775" y2="44714"/>
                        <a14:backgroundMark x1="46319" y1="47000" x2="47791" y2="47000"/>
                      </a14:backgroundRemoval>
                    </a14:imgEffect>
                  </a14:imgLayer>
                </a14:imgProps>
              </a:ext>
              <a:ext uri="{28A0092B-C50C-407E-A947-70E740481C1C}">
                <a14:useLocalDpi xmlns:a14="http://schemas.microsoft.com/office/drawing/2010/main" val="0"/>
              </a:ext>
            </a:extLst>
          </a:blip>
          <a:stretch>
            <a:fillRect/>
          </a:stretch>
        </p:blipFill>
        <p:spPr>
          <a:xfrm>
            <a:off x="-73726" y="1483369"/>
            <a:ext cx="5184576" cy="4858370"/>
          </a:xfrm>
          <a:prstGeom prst="rect">
            <a:avLst/>
          </a:prstGeom>
        </p:spPr>
      </p:pic>
    </p:spTree>
    <p:extLst>
      <p:ext uri="{BB962C8B-B14F-4D97-AF65-F5344CB8AC3E}">
        <p14:creationId xmlns:p14="http://schemas.microsoft.com/office/powerpoint/2010/main" val="3962495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9E9AB-CC1F-55EA-9B50-D94B0A3B1C9A}"/>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578E2168-EF3F-69E2-A294-90A6FF0E633F}"/>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3C3C1766-F6B2-B1F8-8C72-05D722ACD5BC}"/>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989CF3B8-8F3C-8683-F372-9240FECF803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425A63DC-5257-FF3D-4F71-F263E8439202}"/>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885525AD-428E-EDF4-8606-4D6C2E04D9C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BD61016-FCC2-C82D-8B02-4F54F1112FAC}"/>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A7393083-8CEB-5CF6-CBF4-4C5E5667B29B}"/>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CD1E9672-32CF-ABC0-CDD0-B10A6DDDB73C}"/>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A47FCB4E-393B-144E-6068-FF5FD3563551}"/>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AB28EBFA-7399-802E-8924-8940BB512B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8DC7A2AF-E8A6-468F-E406-3A3B1F3886FC}"/>
              </a:ext>
            </a:extLst>
          </p:cNvPr>
          <p:cNvSpPr txBox="1"/>
          <p:nvPr/>
        </p:nvSpPr>
        <p:spPr>
          <a:xfrm>
            <a:off x="1251815" y="176468"/>
            <a:ext cx="5692732" cy="461665"/>
          </a:xfrm>
          <a:prstGeom prst="rect">
            <a:avLst/>
          </a:prstGeom>
          <a:noFill/>
        </p:spPr>
        <p:txBody>
          <a:bodyPr wrap="square">
            <a:spAutoFit/>
          </a:bodyPr>
          <a:lstStyle/>
          <a:p>
            <a:pPr algn="ctr">
              <a:buNone/>
            </a:pPr>
            <a:r>
              <a:rPr lang="ru-RU" sz="2400" b="1" i="0" dirty="0">
                <a:solidFill>
                  <a:schemeClr val="bg1"/>
                </a:solidFill>
                <a:effectLst/>
                <a:latin typeface="pt_sans_bold"/>
              </a:rPr>
              <a:t>Всемирный день здоровья</a:t>
            </a:r>
          </a:p>
        </p:txBody>
      </p:sp>
      <p:sp>
        <p:nvSpPr>
          <p:cNvPr id="5" name="TextBox 4">
            <a:extLst>
              <a:ext uri="{FF2B5EF4-FFF2-40B4-BE49-F238E27FC236}">
                <a16:creationId xmlns:a16="http://schemas.microsoft.com/office/drawing/2014/main" id="{E4F2163B-2B14-33D3-3B59-F6A2CD33DBCE}"/>
              </a:ext>
            </a:extLst>
          </p:cNvPr>
          <p:cNvSpPr txBox="1"/>
          <p:nvPr/>
        </p:nvSpPr>
        <p:spPr>
          <a:xfrm>
            <a:off x="104876" y="900818"/>
            <a:ext cx="8882416" cy="2015936"/>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С целью формирования у молодежи активной жизненной позиции по ведению здорового образа жизни, профилактики вредных привычек и зависимостей Центр студенческих инициатив </a:t>
            </a:r>
            <a:r>
              <a:rPr lang="ru-RU" sz="1600" i="0" dirty="0" err="1">
                <a:solidFill>
                  <a:srgbClr val="444444"/>
                </a:solidFill>
                <a:effectLst/>
                <a:latin typeface="pt_sans_bold"/>
              </a:rPr>
              <a:t>Купаловского</a:t>
            </a:r>
            <a:r>
              <a:rPr lang="ru-RU" sz="1600" i="0" dirty="0">
                <a:solidFill>
                  <a:srgbClr val="444444"/>
                </a:solidFill>
                <a:effectLst/>
                <a:latin typeface="pt_sans_bold"/>
              </a:rPr>
              <a:t> университета провел тематические конкурсы.</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Студенты и преподаватели университета активно принимали участие в различных мероприятиях, направленных на пропаганду здорового образа жизни.</a:t>
            </a:r>
          </a:p>
          <a:p>
            <a:pPr indent="450215" algn="just">
              <a:buNone/>
            </a:pPr>
            <a:r>
              <a:rPr lang="ru-RU" sz="1600" b="0" i="0" dirty="0">
                <a:solidFill>
                  <a:srgbClr val="333333"/>
                </a:solidFill>
                <a:effectLst/>
                <a:latin typeface="pt_sans_caption"/>
              </a:rPr>
              <a:t>Конкурс по популяризации здорового образа жизни «Свободный от зависимостей» включал в себя два испытания: конкурс плакатов «Свободный от зависимостей» и конкурс видеороликов для сети TikTok «Купаловцы за ЗОЖ».</a:t>
            </a:r>
          </a:p>
        </p:txBody>
      </p:sp>
      <p:pic>
        <p:nvPicPr>
          <p:cNvPr id="10242" name="Picture 2" descr="коллаж">
            <a:extLst>
              <a:ext uri="{FF2B5EF4-FFF2-40B4-BE49-F238E27FC236}">
                <a16:creationId xmlns:a16="http://schemas.microsoft.com/office/drawing/2014/main" id="{47E676EB-D390-7547-272D-994F49B82C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7358" y="2801148"/>
            <a:ext cx="3356992" cy="360775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jyrehc">
            <a:extLst>
              <a:ext uri="{FF2B5EF4-FFF2-40B4-BE49-F238E27FC236}">
                <a16:creationId xmlns:a16="http://schemas.microsoft.com/office/drawing/2014/main" id="{9C47FB61-D63D-BD3F-BD41-CD8578A110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395" y="3045168"/>
            <a:ext cx="3762375" cy="31478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79F753D-3521-DB30-3841-DA81D1773F16}"/>
              </a:ext>
            </a:extLst>
          </p:cNvPr>
          <p:cNvSpPr txBox="1"/>
          <p:nvPr/>
        </p:nvSpPr>
        <p:spPr>
          <a:xfrm>
            <a:off x="79812" y="6382488"/>
            <a:ext cx="9230277" cy="430887"/>
          </a:xfrm>
          <a:prstGeom prst="rect">
            <a:avLst/>
          </a:prstGeom>
          <a:noFill/>
        </p:spPr>
        <p:txBody>
          <a:bodyPr wrap="square">
            <a:spAutoFit/>
          </a:bodyPr>
          <a:lstStyle/>
          <a:p>
            <a:r>
              <a:rPr lang="ru-RU" sz="1050" dirty="0">
                <a:hlinkClick r:id="rId9"/>
              </a:rPr>
              <a:t>https://www.grsu.by/component/k2/item/49858-zdorovyj-obraz-zhizni-eto-modno-v-grgu-imeni-yanki-kupaly-proshli-meropriyatiya-priurochennye-k-vsemirnomu-dnyu-zdorovya.html</a:t>
            </a:r>
            <a:r>
              <a:rPr lang="en-US" sz="1050" dirty="0"/>
              <a:t> </a:t>
            </a:r>
            <a:endParaRPr lang="ru-RU" sz="1050" dirty="0"/>
          </a:p>
        </p:txBody>
      </p:sp>
    </p:spTree>
    <p:extLst>
      <p:ext uri="{BB962C8B-B14F-4D97-AF65-F5344CB8AC3E}">
        <p14:creationId xmlns:p14="http://schemas.microsoft.com/office/powerpoint/2010/main" val="154753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427B2-678E-E6E9-FCBB-A634EEF525F7}"/>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72EBAB15-E60F-A29A-BB6E-85EB8A9470F3}"/>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76085B3D-1E33-22E2-9961-4F613F4D8AB1}"/>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F6845E0F-D2D3-8ABA-9B1C-DF8AB6A71C7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D4815E07-5192-4EA9-C000-7455EDFD8DB4}"/>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369D33DF-3AF5-5D60-82AC-81C653B7FAD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EF2E38A-9DBD-00DE-2431-2758F98D55F6}"/>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7B5963F4-7DA8-FEB5-87FE-125E4E116424}"/>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796C3ED1-E467-E752-BA6C-210582BDBAB7}"/>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3E4318AB-7C70-45F8-DC36-2FEF18DBFEEA}"/>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C8E084C9-A0A3-FBAF-7699-C2A268131B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3D64E48C-5B5A-0245-91EC-2CC613403935}"/>
              </a:ext>
            </a:extLst>
          </p:cNvPr>
          <p:cNvSpPr txBox="1"/>
          <p:nvPr/>
        </p:nvSpPr>
        <p:spPr>
          <a:xfrm>
            <a:off x="728681" y="63139"/>
            <a:ext cx="6316294" cy="707886"/>
          </a:xfrm>
          <a:prstGeom prst="rect">
            <a:avLst/>
          </a:prstGeom>
          <a:noFill/>
        </p:spPr>
        <p:txBody>
          <a:bodyPr wrap="square">
            <a:spAutoFit/>
          </a:bodyPr>
          <a:lstStyle/>
          <a:p>
            <a:pPr algn="ctr">
              <a:buNone/>
            </a:pPr>
            <a:r>
              <a:rPr lang="ru-RU" sz="2000" b="1" i="0" dirty="0">
                <a:solidFill>
                  <a:schemeClr val="bg1"/>
                </a:solidFill>
                <a:effectLst/>
                <a:latin typeface="pt_sans_bold"/>
              </a:rPr>
              <a:t>Областная спартакиада работников системы образования</a:t>
            </a:r>
          </a:p>
        </p:txBody>
      </p:sp>
      <p:sp>
        <p:nvSpPr>
          <p:cNvPr id="5" name="TextBox 4">
            <a:extLst>
              <a:ext uri="{FF2B5EF4-FFF2-40B4-BE49-F238E27FC236}">
                <a16:creationId xmlns:a16="http://schemas.microsoft.com/office/drawing/2014/main" id="{C8BCEE6D-3B54-D7F9-B2FE-EE1D7EA52312}"/>
              </a:ext>
            </a:extLst>
          </p:cNvPr>
          <p:cNvSpPr txBox="1"/>
          <p:nvPr/>
        </p:nvSpPr>
        <p:spPr>
          <a:xfrm>
            <a:off x="104876" y="885342"/>
            <a:ext cx="5642056" cy="5016758"/>
          </a:xfrm>
          <a:prstGeom prst="rect">
            <a:avLst/>
          </a:prstGeom>
          <a:noFill/>
        </p:spPr>
        <p:txBody>
          <a:bodyPr wrap="square">
            <a:spAutoFit/>
          </a:bodyPr>
          <a:lstStyle/>
          <a:p>
            <a:pPr indent="450215" algn="just">
              <a:buNone/>
            </a:pPr>
            <a:r>
              <a:rPr lang="ru-RU" sz="1600" b="0" i="0" dirty="0">
                <a:solidFill>
                  <a:srgbClr val="333333"/>
                </a:solidFill>
                <a:effectLst/>
                <a:latin typeface="pt_sans_caption"/>
              </a:rPr>
              <a:t>В соревнованиях по плаванию Юлия Мазур, старший преподаватель кафедры спортивных дисциплин, и Виталий Храмов, декан факультета физической культуры, заняли вторые места в своих возрастных группах. Их успехи позволили команде ГрГУ имени Янки Купалы занять второе место в командном зачёте по плаванию.</a:t>
            </a:r>
          </a:p>
          <a:p>
            <a:pPr indent="450215" algn="just">
              <a:buNone/>
            </a:pPr>
            <a:r>
              <a:rPr lang="ru-RU" sz="1600" b="0" i="0" dirty="0">
                <a:solidFill>
                  <a:srgbClr val="333333"/>
                </a:solidFill>
                <a:effectLst/>
                <a:latin typeface="pt_sans_caption"/>
              </a:rPr>
              <a:t>Ольга </a:t>
            </a:r>
            <a:r>
              <a:rPr lang="ru-RU" sz="1600" b="0" i="0" dirty="0" err="1">
                <a:solidFill>
                  <a:srgbClr val="333333"/>
                </a:solidFill>
                <a:effectLst/>
                <a:latin typeface="pt_sans_caption"/>
              </a:rPr>
              <a:t>Павлють</a:t>
            </a:r>
            <a:r>
              <a:rPr lang="ru-RU" sz="1600" b="0" i="0" dirty="0">
                <a:solidFill>
                  <a:srgbClr val="333333"/>
                </a:solidFill>
                <a:effectLst/>
                <a:latin typeface="pt_sans_caption"/>
              </a:rPr>
              <a:t>, доцент кафедры спортивных игр, также проявила выдающиеся спортивные навыки, заняв второе место в беге на дистанции 500 метров. Кроме того, она представляла университет в соревнованиях по дартсу.</a:t>
            </a:r>
          </a:p>
          <a:p>
            <a:pPr indent="450215" algn="just">
              <a:buNone/>
            </a:pPr>
            <a:r>
              <a:rPr lang="ru-RU" sz="1600" b="0" i="0" dirty="0">
                <a:solidFill>
                  <a:srgbClr val="333333"/>
                </a:solidFill>
                <a:effectLst/>
                <a:latin typeface="pt_sans_caption"/>
              </a:rPr>
              <a:t>В беге на 1000 метров второе место занял Виталий </a:t>
            </a:r>
            <a:r>
              <a:rPr lang="ru-RU" sz="1600" b="0" i="0" dirty="0" err="1">
                <a:solidFill>
                  <a:srgbClr val="333333"/>
                </a:solidFill>
                <a:effectLst/>
                <a:latin typeface="pt_sans_caption"/>
              </a:rPr>
              <a:t>Поболь</a:t>
            </a:r>
            <a:r>
              <a:rPr lang="ru-RU" sz="1600" b="0" i="0" dirty="0">
                <a:solidFill>
                  <a:srgbClr val="333333"/>
                </a:solidFill>
                <a:effectLst/>
                <a:latin typeface="pt_sans_caption"/>
              </a:rPr>
              <a:t>, старший преподаватель кафедры теории физической культуры и спортивной медицины.</a:t>
            </a:r>
          </a:p>
          <a:p>
            <a:pPr indent="450215" algn="just">
              <a:buNone/>
            </a:pPr>
            <a:r>
              <a:rPr lang="ru-RU" sz="1600" b="0" i="0" dirty="0">
                <a:solidFill>
                  <a:srgbClr val="333333"/>
                </a:solidFill>
                <a:effectLst/>
                <a:latin typeface="pt_sans_caption"/>
              </a:rPr>
              <a:t>В личном и командном зачётах по настольному теннису вторые места заняли Наталья Романовская, преподаватель физической культуры и здоровья Гуманитарного колледжа, и Аркадий </a:t>
            </a:r>
            <a:r>
              <a:rPr lang="ru-RU" sz="1600" b="0" i="0" dirty="0" err="1">
                <a:solidFill>
                  <a:srgbClr val="333333"/>
                </a:solidFill>
                <a:effectLst/>
                <a:latin typeface="pt_sans_caption"/>
              </a:rPr>
              <a:t>Шостко</a:t>
            </a:r>
            <a:r>
              <a:rPr lang="ru-RU" sz="1600" b="0" i="0" dirty="0">
                <a:solidFill>
                  <a:srgbClr val="333333"/>
                </a:solidFill>
                <a:effectLst/>
                <a:latin typeface="pt_sans_caption"/>
              </a:rPr>
              <a:t>, бухгалтер 2 категории.</a:t>
            </a:r>
          </a:p>
        </p:txBody>
      </p:sp>
      <p:pic>
        <p:nvPicPr>
          <p:cNvPr id="41986" name="Picture 2" descr="44864 4">
            <a:extLst>
              <a:ext uri="{FF2B5EF4-FFF2-40B4-BE49-F238E27FC236}">
                <a16:creationId xmlns:a16="http://schemas.microsoft.com/office/drawing/2014/main" id="{A1B24818-7765-631C-B440-507640B07A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1764" y="1035674"/>
            <a:ext cx="2771800" cy="207885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44864_1">
            <a:extLst>
              <a:ext uri="{FF2B5EF4-FFF2-40B4-BE49-F238E27FC236}">
                <a16:creationId xmlns:a16="http://schemas.microsoft.com/office/drawing/2014/main" id="{6782AE2F-4CEF-90C1-C265-84B0846CCC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1764" y="3375274"/>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7643C8E-3EF2-F6A9-E46E-E274EE8133A4}"/>
              </a:ext>
            </a:extLst>
          </p:cNvPr>
          <p:cNvSpPr txBox="1"/>
          <p:nvPr/>
        </p:nvSpPr>
        <p:spPr>
          <a:xfrm>
            <a:off x="316900" y="6245739"/>
            <a:ext cx="8510197" cy="261610"/>
          </a:xfrm>
          <a:prstGeom prst="rect">
            <a:avLst/>
          </a:prstGeom>
          <a:noFill/>
        </p:spPr>
        <p:txBody>
          <a:bodyPr wrap="square">
            <a:spAutoFit/>
          </a:bodyPr>
          <a:lstStyle/>
          <a:p>
            <a:r>
              <a:rPr lang="ru-RU" sz="1100" dirty="0">
                <a:hlinkClick r:id="rId9"/>
              </a:rPr>
              <a:t>https://www.grsu.by/component/k2/item/50243-sotrudniki-grgu-imeni-yanki-kupaly-blistali-na-oblastnoj-spartakiade.html</a:t>
            </a:r>
            <a:r>
              <a:rPr lang="ru-RU" sz="1100" dirty="0"/>
              <a:t> </a:t>
            </a:r>
          </a:p>
        </p:txBody>
      </p:sp>
    </p:spTree>
    <p:extLst>
      <p:ext uri="{BB962C8B-B14F-4D97-AF65-F5344CB8AC3E}">
        <p14:creationId xmlns:p14="http://schemas.microsoft.com/office/powerpoint/2010/main" val="2887211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5312B-6BB1-B3B3-86F1-9FA5CDCB442C}"/>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CCA2B158-BA6C-09E8-C290-91B8D63F206E}"/>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B9D56BEF-251D-9BEA-A1CB-DE885D06F5C1}"/>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9AFBD3AA-0E78-8975-C92D-AC0E077C3B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776D1740-C69A-8D43-A61C-923D3C4F8ED7}"/>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75A4E6A3-2DB5-7770-27C2-6DA9F72B607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C8FBF38-C345-F1F2-9528-B25693407B3A}"/>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8982E3D7-39E4-B9BA-9456-379D9C1A0D49}"/>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DEF47B48-0685-FB2A-E980-534F593D87DC}"/>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B560515E-0347-6499-1029-4A082FC217A0}"/>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0CD6F83B-1312-7A53-AD64-2CCC4E2E01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7513B9E5-2D4B-CC37-A115-E1C6362DDF83}"/>
              </a:ext>
            </a:extLst>
          </p:cNvPr>
          <p:cNvSpPr txBox="1"/>
          <p:nvPr/>
        </p:nvSpPr>
        <p:spPr>
          <a:xfrm>
            <a:off x="220523" y="19748"/>
            <a:ext cx="7416823" cy="923330"/>
          </a:xfrm>
          <a:prstGeom prst="rect">
            <a:avLst/>
          </a:prstGeom>
          <a:noFill/>
        </p:spPr>
        <p:txBody>
          <a:bodyPr wrap="square">
            <a:spAutoFit/>
          </a:bodyPr>
          <a:lstStyle/>
          <a:p>
            <a:pPr algn="ctr">
              <a:buNone/>
            </a:pPr>
            <a:r>
              <a:rPr lang="ru-RU" sz="1800" b="1" i="0" dirty="0">
                <a:solidFill>
                  <a:schemeClr val="bg1"/>
                </a:solidFill>
                <a:effectLst/>
                <a:latin typeface="pt_sans_bold"/>
              </a:rPr>
              <a:t>VI Международная научно-практическая конференция «Актуальные проблемы физического воспитания и спортивной тренировки»</a:t>
            </a:r>
            <a:endParaRPr lang="ru-RU" dirty="0">
              <a:solidFill>
                <a:schemeClr val="bg1"/>
              </a:solidFill>
            </a:endParaRPr>
          </a:p>
        </p:txBody>
      </p:sp>
      <p:sp>
        <p:nvSpPr>
          <p:cNvPr id="5" name="TextBox 4">
            <a:extLst>
              <a:ext uri="{FF2B5EF4-FFF2-40B4-BE49-F238E27FC236}">
                <a16:creationId xmlns:a16="http://schemas.microsoft.com/office/drawing/2014/main" id="{6F18D4F3-4CD9-96D0-E25C-36018FCB3BF7}"/>
              </a:ext>
            </a:extLst>
          </p:cNvPr>
          <p:cNvSpPr txBox="1"/>
          <p:nvPr/>
        </p:nvSpPr>
        <p:spPr>
          <a:xfrm>
            <a:off x="104876" y="962825"/>
            <a:ext cx="5580112" cy="4924425"/>
          </a:xfrm>
          <a:prstGeom prst="rect">
            <a:avLst/>
          </a:prstGeom>
          <a:noFill/>
        </p:spPr>
        <p:txBody>
          <a:bodyPr wrap="square">
            <a:spAutoFit/>
          </a:bodyPr>
          <a:lstStyle/>
          <a:p>
            <a:pPr indent="450215" algn="just">
              <a:lnSpc>
                <a:spcPts val="1800"/>
              </a:lnSpc>
              <a:buNone/>
            </a:pPr>
            <a:r>
              <a:rPr lang="ru-RU" sz="1400" i="0" dirty="0">
                <a:solidFill>
                  <a:srgbClr val="444444"/>
                </a:solidFill>
                <a:effectLst/>
                <a:latin typeface="pt_sans_bold"/>
              </a:rPr>
              <a:t>На факультете физической культуры ГрГУ имени Янки Купалы прошла VI Международная научно-практическая конференция «Актуальные проблемы физического воспитания и спортивной тренировки». Это событие привлекло ведущих ученых, преподавателей, тренеров и специалистов в области физической культуры и спорта со всего мира.</a:t>
            </a:r>
            <a:endParaRPr lang="ru-RU" sz="1400" i="0" dirty="0">
              <a:solidFill>
                <a:srgbClr val="444444"/>
              </a:solidFill>
              <a:effectLst/>
              <a:latin typeface="Comic Sans MS" panose="030F0702030302020204" pitchFamily="66" charset="0"/>
            </a:endParaRPr>
          </a:p>
          <a:p>
            <a:pPr indent="450215" algn="just">
              <a:buNone/>
            </a:pPr>
            <a:r>
              <a:rPr lang="ru-RU" sz="1400" b="0" i="0" dirty="0">
                <a:solidFill>
                  <a:srgbClr val="333333"/>
                </a:solidFill>
                <a:effectLst/>
                <a:latin typeface="pt_sans_caption"/>
              </a:rPr>
              <a:t>Конференция была организована с целью обмена опытом, представления последних научных исследований, а также обсуждения актуальных вопросов, связанных с физическим воспитанием и спортивной тренировкой. Участники конференции представили широкий спектр тем, включая физическую активность и здоровье, теорию и методику физического воспитания, спортивную тренировку, психологию спорта, спортивное питание и другие смежные области.</a:t>
            </a:r>
          </a:p>
          <a:p>
            <a:pPr indent="450215" algn="just">
              <a:buNone/>
            </a:pPr>
            <a:r>
              <a:rPr lang="ru-RU" sz="1400" b="0" i="0" dirty="0">
                <a:solidFill>
                  <a:srgbClr val="333333"/>
                </a:solidFill>
                <a:effectLst/>
                <a:latin typeface="pt_sans_caption"/>
              </a:rPr>
              <a:t>В рамках конференции прошли пленарные заседания, секции, дискуссии и презентации научных докладов. На пленарном заседании были представлены выступления приглашенных экспертов, которые поделились своими исследованиями и опытом работы в области физического воспитания и спортивной тренировки. Секции позволили участникам более детально рассмотреть конкретные аспекты и проблемы, а также обсудить наиболее актуальные вопросы.</a:t>
            </a:r>
          </a:p>
        </p:txBody>
      </p:sp>
      <p:pic>
        <p:nvPicPr>
          <p:cNvPr id="6146" name="Picture 2" descr="3 (9)">
            <a:extLst>
              <a:ext uri="{FF2B5EF4-FFF2-40B4-BE49-F238E27FC236}">
                <a16:creationId xmlns:a16="http://schemas.microsoft.com/office/drawing/2014/main" id="{D18FBF59-319F-39DD-F6F5-3E74C91F58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152" y="1091080"/>
            <a:ext cx="2969137" cy="19794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ukfdyfz">
            <a:extLst>
              <a:ext uri="{FF2B5EF4-FFF2-40B4-BE49-F238E27FC236}">
                <a16:creationId xmlns:a16="http://schemas.microsoft.com/office/drawing/2014/main" id="{095B8134-4B9D-6FDC-22A0-1439110B72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7593" y="3218507"/>
            <a:ext cx="2969138" cy="19794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84CA9E-0B48-DAFA-6736-A374F904910E}"/>
              </a:ext>
            </a:extLst>
          </p:cNvPr>
          <p:cNvSpPr txBox="1"/>
          <p:nvPr/>
        </p:nvSpPr>
        <p:spPr>
          <a:xfrm>
            <a:off x="104876" y="6282969"/>
            <a:ext cx="9039123" cy="430887"/>
          </a:xfrm>
          <a:prstGeom prst="rect">
            <a:avLst/>
          </a:prstGeom>
          <a:noFill/>
        </p:spPr>
        <p:txBody>
          <a:bodyPr wrap="square">
            <a:spAutoFit/>
          </a:bodyPr>
          <a:lstStyle/>
          <a:p>
            <a:r>
              <a:rPr lang="ru-RU" sz="1050" dirty="0">
                <a:hlinkClick r:id="rId9"/>
              </a:rPr>
              <a:t>https://www.grsu.by/component/k2/item/50343-na-ffk-proshla-vi-mezhdunarodnaya-nauchno-prakticheskaya-konferentsiya-aktualnye-problemy-fizicheskogo-vospitaniya-i-sportivnoj-trenirovki.html</a:t>
            </a:r>
            <a:r>
              <a:rPr lang="ru-RU" sz="1050" dirty="0"/>
              <a:t> </a:t>
            </a:r>
          </a:p>
        </p:txBody>
      </p:sp>
    </p:spTree>
    <p:extLst>
      <p:ext uri="{BB962C8B-B14F-4D97-AF65-F5344CB8AC3E}">
        <p14:creationId xmlns:p14="http://schemas.microsoft.com/office/powerpoint/2010/main" val="2637476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632AA-8043-0D40-B8BB-AABA46DB9BBE}"/>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353AFF7B-8933-AAB1-AE5E-FF7B8BB09152}"/>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17E418F6-1503-4840-2839-6E3A9E4999E8}"/>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4D3766CF-30CC-1240-160E-0BE1DE3A577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6F5540EB-73F7-202F-3793-AF485F4711FC}"/>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4D881ECD-22BB-B855-3611-E9449D212E6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7364D12-0C8E-7D4B-861A-BAC493A1A2AF}"/>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BAD39926-7402-145C-7E0E-439B78D02E15}"/>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7BA353E8-5121-1A66-057B-72B23443A86B}"/>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F56EEA50-BAD9-1F48-02E0-CBE3DF1F4DCC}"/>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611F0988-B10B-E1C0-3954-32DC6345BD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5A8C51E8-57B8-099D-D089-9893A8FB1957}"/>
              </a:ext>
            </a:extLst>
          </p:cNvPr>
          <p:cNvSpPr txBox="1"/>
          <p:nvPr/>
        </p:nvSpPr>
        <p:spPr>
          <a:xfrm>
            <a:off x="489544" y="57713"/>
            <a:ext cx="6771486" cy="646331"/>
          </a:xfrm>
          <a:prstGeom prst="rect">
            <a:avLst/>
          </a:prstGeom>
          <a:noFill/>
        </p:spPr>
        <p:txBody>
          <a:bodyPr wrap="square">
            <a:spAutoFit/>
          </a:bodyPr>
          <a:lstStyle/>
          <a:p>
            <a:pPr algn="ctr">
              <a:buNone/>
            </a:pPr>
            <a:r>
              <a:rPr lang="ru-RU" sz="1800" b="1" i="0" dirty="0">
                <a:solidFill>
                  <a:schemeClr val="bg1"/>
                </a:solidFill>
                <a:effectLst/>
                <a:latin typeface="pt_sans_bold"/>
              </a:rPr>
              <a:t>Молодежный образовательно-спортивный проект «Время твоих возможностей 3.0» и «Дружба без границ»</a:t>
            </a:r>
          </a:p>
        </p:txBody>
      </p:sp>
      <p:sp>
        <p:nvSpPr>
          <p:cNvPr id="5" name="TextBox 4">
            <a:extLst>
              <a:ext uri="{FF2B5EF4-FFF2-40B4-BE49-F238E27FC236}">
                <a16:creationId xmlns:a16="http://schemas.microsoft.com/office/drawing/2014/main" id="{EB4CE0DF-B5C3-8310-FA95-526BA2B9FA35}"/>
              </a:ext>
            </a:extLst>
          </p:cNvPr>
          <p:cNvSpPr txBox="1"/>
          <p:nvPr/>
        </p:nvSpPr>
        <p:spPr>
          <a:xfrm>
            <a:off x="74006" y="949701"/>
            <a:ext cx="9069993" cy="2954655"/>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Молодежные мероприятия прошли на базе Национального детского образовательно-оздоровительного центра «Зубренок». Организаторами форума являются Республиканский молодежный центр государственного учреждения образования «Республиканский институт высшей школы» и учреждение образования «Национальный детский образовательно-оздоровительный центр «Зубренок» при поддержке Министерства образования Республики Беларусь.</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В насыщенной программе приняли участие 120 человек, представители Общественного республиканского студенческого совета при Министерстве образования Республики Беларусь, члены Совета молодых ученых при Министерстве образования Республики Беларусь, члены Республиканского совета работающей молодежи при Министерстве образования Республики Беларусь, представители молодежных общественных объединений.</a:t>
            </a:r>
          </a:p>
        </p:txBody>
      </p:sp>
      <p:pic>
        <p:nvPicPr>
          <p:cNvPr id="12290" name="Picture 2" descr="зубренок">
            <a:extLst>
              <a:ext uri="{FF2B5EF4-FFF2-40B4-BE49-F238E27FC236}">
                <a16:creationId xmlns:a16="http://schemas.microsoft.com/office/drawing/2014/main" id="{78C15943-AEBB-FB26-C487-C6D842563D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7122" y="3822981"/>
            <a:ext cx="3670902" cy="216111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hoto 5348526502196665500 y">
            <a:extLst>
              <a:ext uri="{FF2B5EF4-FFF2-40B4-BE49-F238E27FC236}">
                <a16:creationId xmlns:a16="http://schemas.microsoft.com/office/drawing/2014/main" id="{85C19947-017F-64A9-5286-EECC32B43CB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2781" y="3779874"/>
            <a:ext cx="2915115" cy="21863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0C9EEA-4E83-570B-56BA-578ECFC86FAB}"/>
              </a:ext>
            </a:extLst>
          </p:cNvPr>
          <p:cNvSpPr txBox="1"/>
          <p:nvPr/>
        </p:nvSpPr>
        <p:spPr>
          <a:xfrm>
            <a:off x="0" y="6333510"/>
            <a:ext cx="9144000" cy="430887"/>
          </a:xfrm>
          <a:prstGeom prst="rect">
            <a:avLst/>
          </a:prstGeom>
          <a:noFill/>
        </p:spPr>
        <p:txBody>
          <a:bodyPr wrap="square">
            <a:spAutoFit/>
          </a:bodyPr>
          <a:lstStyle/>
          <a:p>
            <a:r>
              <a:rPr lang="ru-RU" sz="1100" dirty="0">
                <a:hlinkClick r:id="rId9"/>
              </a:rPr>
              <a:t>https://www.grsu.by/component/k2/item/50373-kupalovtsy-stali-uchastnikami-molodezhnogo-obrazovatelno-sportivnogo-proekta-vremya-tvoikh-vozmozhnostej-3-0-i-druzhba-bez-granits.html</a:t>
            </a:r>
            <a:r>
              <a:rPr lang="ru-RU" sz="1100" dirty="0"/>
              <a:t> </a:t>
            </a:r>
          </a:p>
        </p:txBody>
      </p:sp>
    </p:spTree>
    <p:extLst>
      <p:ext uri="{BB962C8B-B14F-4D97-AF65-F5344CB8AC3E}">
        <p14:creationId xmlns:p14="http://schemas.microsoft.com/office/powerpoint/2010/main" val="2815169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BBBC3-39D9-CAF6-14C4-6A8354D08AFE}"/>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3EF8851F-5D16-B8C1-6B1A-B065732E637C}"/>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AD589F57-41AC-DD5A-1B3F-F9B143840703}"/>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1384F278-FFA2-E6D8-540C-BEF3EF2C3C4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C30457E0-F785-4AB7-06B3-9E8BCCC32AC0}"/>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5C5D6361-2E27-BD2A-CDB8-D3FC4679A6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A408CFA-2581-B784-A363-59718950D5DA}"/>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672C52B4-2189-4366-6AD1-8B52A7EA86B6}"/>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A40B1709-19A4-DB09-3B65-967B17FA4DB8}"/>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67B82FB0-ED7B-0DDF-A8D7-C7C2000C79AD}"/>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BD19BA9C-B657-76AC-4A67-DD2E0CBF6D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C0B8ABD0-8D44-3628-BEC9-D1D754B93F1D}"/>
              </a:ext>
            </a:extLst>
          </p:cNvPr>
          <p:cNvSpPr txBox="1"/>
          <p:nvPr/>
        </p:nvSpPr>
        <p:spPr>
          <a:xfrm>
            <a:off x="1979712" y="64806"/>
            <a:ext cx="4008039" cy="523220"/>
          </a:xfrm>
          <a:prstGeom prst="rect">
            <a:avLst/>
          </a:prstGeom>
          <a:noFill/>
        </p:spPr>
        <p:txBody>
          <a:bodyPr wrap="square">
            <a:spAutoFit/>
          </a:bodyPr>
          <a:lstStyle/>
          <a:p>
            <a:pPr algn="ctr">
              <a:buNone/>
            </a:pPr>
            <a:r>
              <a:rPr lang="ru-RU" sz="2800" b="1" i="0" dirty="0">
                <a:solidFill>
                  <a:schemeClr val="bg1"/>
                </a:solidFill>
                <a:effectLst/>
                <a:latin typeface="pt_sans_bold"/>
              </a:rPr>
              <a:t>Турслет студентов</a:t>
            </a:r>
          </a:p>
        </p:txBody>
      </p:sp>
      <p:sp>
        <p:nvSpPr>
          <p:cNvPr id="5" name="TextBox 4">
            <a:extLst>
              <a:ext uri="{FF2B5EF4-FFF2-40B4-BE49-F238E27FC236}">
                <a16:creationId xmlns:a16="http://schemas.microsoft.com/office/drawing/2014/main" id="{0888350C-0FCC-92EF-B8F2-03267C81BCAA}"/>
              </a:ext>
            </a:extLst>
          </p:cNvPr>
          <p:cNvSpPr txBox="1"/>
          <p:nvPr/>
        </p:nvSpPr>
        <p:spPr>
          <a:xfrm>
            <a:off x="-1454" y="973120"/>
            <a:ext cx="6364535" cy="4724370"/>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Студенты Гродненского государственного университета имени Янки Купалы отправились на туристическую базу «Химик».</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10 команд факультетов и более 80 участников собрались на туристической базе «Химик», чтобы побороться за победу в туристическом слете обучающихся–2024.</a:t>
            </a:r>
          </a:p>
          <a:p>
            <a:pPr indent="450215" algn="just">
              <a:buNone/>
            </a:pPr>
            <a:r>
              <a:rPr lang="ru-RU" sz="1600" b="0" i="0" dirty="0">
                <a:solidFill>
                  <a:srgbClr val="333333"/>
                </a:solidFill>
                <a:effectLst/>
                <a:latin typeface="pt_sans_caption"/>
              </a:rPr>
              <a:t>Организаторы подготовили насыщенную конкурсную программу, которая включала в себя представление команд, конкурс туристского быта, туристской песни и многое другое.</a:t>
            </a:r>
          </a:p>
          <a:p>
            <a:pPr indent="450215" algn="just">
              <a:buNone/>
            </a:pPr>
            <a:r>
              <a:rPr lang="ru-RU" sz="1600" b="0" i="0" dirty="0">
                <a:solidFill>
                  <a:srgbClr val="333333"/>
                </a:solidFill>
                <a:effectLst/>
                <a:latin typeface="pt_sans_caption"/>
              </a:rPr>
              <a:t>В первый день команды показали свою креативность в конкурсах презентации и туристической песни, где каждой команде необходимо представить песню, посвященную родному краю, туризму, университету. </a:t>
            </a:r>
          </a:p>
          <a:p>
            <a:pPr indent="450215" algn="just">
              <a:buNone/>
            </a:pPr>
            <a:r>
              <a:rPr lang="ru-RU" sz="1600" b="0" i="0" dirty="0">
                <a:solidFill>
                  <a:srgbClr val="333333"/>
                </a:solidFill>
                <a:effectLst/>
                <a:latin typeface="pt_sans_caption"/>
              </a:rPr>
              <a:t>Во второй день участники проявили себя в спортивных состязаниях. Ранним утром прошло спортивное ориентирование, затем конкурс по установке палатки, а завершились состязания перетягиванием каната.</a:t>
            </a:r>
          </a:p>
          <a:p>
            <a:pPr indent="450215" algn="just">
              <a:buNone/>
            </a:pPr>
            <a:r>
              <a:rPr lang="ru-RU" sz="1600" b="0" i="0" dirty="0">
                <a:solidFill>
                  <a:srgbClr val="333333"/>
                </a:solidFill>
                <a:effectLst/>
                <a:latin typeface="pt_sans_caption"/>
              </a:rPr>
              <a:t>Каждая команда получила сертификат участника и вкусный тематический пряник.</a:t>
            </a:r>
          </a:p>
        </p:txBody>
      </p:sp>
      <p:pic>
        <p:nvPicPr>
          <p:cNvPr id="39938" name="Picture 2" descr="photo 5397966304532617516 y">
            <a:extLst>
              <a:ext uri="{FF2B5EF4-FFF2-40B4-BE49-F238E27FC236}">
                <a16:creationId xmlns:a16="http://schemas.microsoft.com/office/drawing/2014/main" id="{108BAAC4-D338-A4A7-C88B-F30D73586F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6046" y="952526"/>
            <a:ext cx="2592288" cy="1727742"/>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photo_5397966304532617508_y">
            <a:extLst>
              <a:ext uri="{FF2B5EF4-FFF2-40B4-BE49-F238E27FC236}">
                <a16:creationId xmlns:a16="http://schemas.microsoft.com/office/drawing/2014/main" id="{5CA10E78-9477-3C8F-323B-90DFC8BAD8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4861" y="2716824"/>
            <a:ext cx="2592288" cy="1728192"/>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photo_5397966304532617515_y">
            <a:extLst>
              <a:ext uri="{FF2B5EF4-FFF2-40B4-BE49-F238E27FC236}">
                <a16:creationId xmlns:a16="http://schemas.microsoft.com/office/drawing/2014/main" id="{2B3E91D3-FAE8-A5E0-ECE8-0C38CC9F72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4860" y="4481572"/>
            <a:ext cx="2592289" cy="17281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E7D171-53C3-ABDF-5611-7300438311AD}"/>
              </a:ext>
            </a:extLst>
          </p:cNvPr>
          <p:cNvSpPr txBox="1"/>
          <p:nvPr/>
        </p:nvSpPr>
        <p:spPr>
          <a:xfrm>
            <a:off x="104876" y="6350264"/>
            <a:ext cx="9578201" cy="276999"/>
          </a:xfrm>
          <a:prstGeom prst="rect">
            <a:avLst/>
          </a:prstGeom>
          <a:noFill/>
        </p:spPr>
        <p:txBody>
          <a:bodyPr wrap="square">
            <a:spAutoFit/>
          </a:bodyPr>
          <a:lstStyle/>
          <a:p>
            <a:r>
              <a:rPr lang="ru-RU" sz="1200" dirty="0">
                <a:hlinkClick r:id="rId10"/>
              </a:rPr>
              <a:t>https://www.grsu.by/component/k2/item/50548-vdokhnovlyayushchij-opyt-v-kupalovskom-universitete-zavershilsya-turslet-studentov.html</a:t>
            </a:r>
            <a:r>
              <a:rPr lang="ru-RU" sz="1200" dirty="0"/>
              <a:t>  </a:t>
            </a:r>
          </a:p>
        </p:txBody>
      </p:sp>
    </p:spTree>
    <p:extLst>
      <p:ext uri="{BB962C8B-B14F-4D97-AF65-F5344CB8AC3E}">
        <p14:creationId xmlns:p14="http://schemas.microsoft.com/office/powerpoint/2010/main" val="3251349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3D99C-99F3-A988-CB9A-EA01549DE8E4}"/>
            </a:ext>
          </a:extLst>
        </p:cNvPr>
        <p:cNvGrpSpPr/>
        <p:nvPr/>
      </p:nvGrpSpPr>
      <p:grpSpPr>
        <a:xfrm>
          <a:off x="0" y="0"/>
          <a:ext cx="0" cy="0"/>
          <a:chOff x="0" y="0"/>
          <a:chExt cx="0" cy="0"/>
        </a:xfrm>
      </p:grpSpPr>
      <p:grpSp>
        <p:nvGrpSpPr>
          <p:cNvPr id="14" name="Группа 13">
            <a:extLst>
              <a:ext uri="{FF2B5EF4-FFF2-40B4-BE49-F238E27FC236}">
                <a16:creationId xmlns:a16="http://schemas.microsoft.com/office/drawing/2014/main" id="{10CF7C68-E285-0D9E-B9C2-0CD0C4E0D9D8}"/>
              </a:ext>
            </a:extLst>
          </p:cNvPr>
          <p:cNvGrpSpPr/>
          <p:nvPr/>
        </p:nvGrpSpPr>
        <p:grpSpPr>
          <a:xfrm>
            <a:off x="-115200" y="-92546"/>
            <a:ext cx="9259200" cy="6905922"/>
            <a:chOff x="-115200" y="-92546"/>
            <a:chExt cx="9259200" cy="6905922"/>
          </a:xfrm>
        </p:grpSpPr>
        <p:sp>
          <p:nvSpPr>
            <p:cNvPr id="15" name="Прямоугольник 14">
              <a:extLst>
                <a:ext uri="{FF2B5EF4-FFF2-40B4-BE49-F238E27FC236}">
                  <a16:creationId xmlns:a16="http://schemas.microsoft.com/office/drawing/2014/main" id="{A74C0E02-C34A-884D-58A5-72F558708BE1}"/>
                </a:ext>
              </a:extLst>
            </p:cNvPr>
            <p:cNvSpPr/>
            <p:nvPr/>
          </p:nvSpPr>
          <p:spPr>
            <a:xfrm>
              <a:off x="0" y="0"/>
              <a:ext cx="9144000" cy="8973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p>
              <a:pPr algn="ctr"/>
              <a:endParaRPr lang="ru-RU"/>
            </a:p>
          </p:txBody>
        </p:sp>
        <p:pic>
          <p:nvPicPr>
            <p:cNvPr id="16" name="Picture 18" descr="https://i.ya-webdesign.com/images/light-burst-png-2.png">
              <a:extLst>
                <a:ext uri="{FF2B5EF4-FFF2-40B4-BE49-F238E27FC236}">
                  <a16:creationId xmlns:a16="http://schemas.microsoft.com/office/drawing/2014/main" id="{9DF44FCD-A6E2-67B7-CE9C-8B44A572D4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8305342">
              <a:off x="7516484" y="220561"/>
              <a:ext cx="683568" cy="116759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Группа 16">
              <a:extLst>
                <a:ext uri="{FF2B5EF4-FFF2-40B4-BE49-F238E27FC236}">
                  <a16:creationId xmlns:a16="http://schemas.microsoft.com/office/drawing/2014/main" id="{DAF9F997-C822-3A26-9329-6E0F97D4C031}"/>
                </a:ext>
              </a:extLst>
            </p:cNvPr>
            <p:cNvGrpSpPr/>
            <p:nvPr/>
          </p:nvGrpSpPr>
          <p:grpSpPr>
            <a:xfrm>
              <a:off x="0" y="6561376"/>
              <a:ext cx="9143999" cy="252000"/>
              <a:chOff x="0" y="6561376"/>
              <a:chExt cx="9143999" cy="252000"/>
            </a:xfrm>
          </p:grpSpPr>
          <p:pic>
            <p:nvPicPr>
              <p:cNvPr id="22" name="Picture 2" descr="Купить Расписание ГРГУ — Microsoft Store (ru-BY)">
                <a:extLst>
                  <a:ext uri="{FF2B5EF4-FFF2-40B4-BE49-F238E27FC236}">
                    <a16:creationId xmlns:a16="http://schemas.microsoft.com/office/drawing/2014/main" id="{6278B481-AAE4-5B00-1850-B955BDB405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6333" l="2000" r="95000">
                            <a14:foregroundMark x1="20000" y1="17333" x2="56667" y2="46667"/>
                            <a14:foregroundMark x1="84667" y1="17000" x2="37000" y2="62000"/>
                            <a14:foregroundMark x1="19000" y1="19000" x2="76333" y2="19667"/>
                            <a14:foregroundMark x1="13667" y1="15000" x2="33667" y2="45000"/>
                            <a14:foregroundMark x1="31333" y1="53333" x2="43333" y2="73667"/>
                            <a14:foregroundMark x1="45333" y1="76667" x2="77667" y2="29000"/>
                            <a14:foregroundMark x1="36000" y1="30667" x2="74333" y2="33667"/>
                          </a14:backgroundRemoval>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02800" y="6561376"/>
                <a:ext cx="252000" cy="25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C581516-4A2A-BBCB-C3FF-CB4ED05D7CE9}"/>
                  </a:ext>
                </a:extLst>
              </p:cNvPr>
              <p:cNvSpPr txBox="1"/>
              <p:nvPr/>
            </p:nvSpPr>
            <p:spPr>
              <a:xfrm>
                <a:off x="0" y="6597932"/>
                <a:ext cx="9143999" cy="215444"/>
              </a:xfrm>
              <a:prstGeom prst="rect">
                <a:avLst/>
              </a:prstGeom>
              <a:noFill/>
            </p:spPr>
            <p:txBody>
              <a:bodyPr wrap="square" rtlCol="0">
                <a:spAutoFit/>
              </a:bodyPr>
              <a:lstStyle/>
              <a:p>
                <a:pPr algn="ctr"/>
                <a:r>
                  <a:rPr lang="ru-RU" sz="800" dirty="0">
                    <a:solidFill>
                      <a:srgbClr val="002060"/>
                    </a:solidFill>
                    <a:latin typeface="Segoe UI Light" pitchFamily="34" charset="0"/>
                    <a:cs typeface="Segoe UI Light" pitchFamily="34" charset="0"/>
                  </a:rPr>
                  <a:t>Гродненский государственный      университет имени Янки Купалы</a:t>
                </a:r>
              </a:p>
            </p:txBody>
          </p:sp>
        </p:grpSp>
        <p:grpSp>
          <p:nvGrpSpPr>
            <p:cNvPr id="18" name="Group 5">
              <a:extLst>
                <a:ext uri="{FF2B5EF4-FFF2-40B4-BE49-F238E27FC236}">
                  <a16:creationId xmlns:a16="http://schemas.microsoft.com/office/drawing/2014/main" id="{5FD3681A-2B21-CD08-C506-62355DB01BA7}"/>
                </a:ext>
              </a:extLst>
            </p:cNvPr>
            <p:cNvGrpSpPr>
              <a:grpSpLocks noChangeAspect="1"/>
            </p:cNvGrpSpPr>
            <p:nvPr/>
          </p:nvGrpSpPr>
          <p:grpSpPr>
            <a:xfrm>
              <a:off x="-115200" y="-92546"/>
              <a:ext cx="538561" cy="529552"/>
              <a:chOff x="6078537" y="908720"/>
              <a:chExt cx="1272355" cy="1251397"/>
            </a:xfrm>
          </p:grpSpPr>
          <p:sp>
            <p:nvSpPr>
              <p:cNvPr id="20" name="Freeform 11">
                <a:extLst>
                  <a:ext uri="{FF2B5EF4-FFF2-40B4-BE49-F238E27FC236}">
                    <a16:creationId xmlns:a16="http://schemas.microsoft.com/office/drawing/2014/main" id="{53070AA8-FE46-4810-FE8C-9D733CA5484C}"/>
                  </a:ext>
                </a:extLst>
              </p:cNvPr>
              <p:cNvSpPr>
                <a:spLocks/>
              </p:cNvSpPr>
              <p:nvPr/>
            </p:nvSpPr>
            <p:spPr bwMode="auto">
              <a:xfrm>
                <a:off x="6078537" y="908720"/>
                <a:ext cx="1272355" cy="1231106"/>
              </a:xfrm>
              <a:custGeom>
                <a:avLst/>
                <a:gdLst>
                  <a:gd name="T0" fmla="*/ 982 w 2202"/>
                  <a:gd name="T1" fmla="*/ 2132 h 2137"/>
                  <a:gd name="T2" fmla="*/ 861 w 2202"/>
                  <a:gd name="T3" fmla="*/ 2137 h 2137"/>
                  <a:gd name="T4" fmla="*/ 212 w 2202"/>
                  <a:gd name="T5" fmla="*/ 1777 h 2137"/>
                  <a:gd name="T6" fmla="*/ 0 w 2202"/>
                  <a:gd name="T7" fmla="*/ 1134 h 2137"/>
                  <a:gd name="T8" fmla="*/ 4 w 2202"/>
                  <a:gd name="T9" fmla="*/ 1039 h 2137"/>
                  <a:gd name="T10" fmla="*/ 6 w 2202"/>
                  <a:gd name="T11" fmla="*/ 1025 h 2137"/>
                  <a:gd name="T12" fmla="*/ 10 w 2202"/>
                  <a:gd name="T13" fmla="*/ 983 h 2137"/>
                  <a:gd name="T14" fmla="*/ 20 w 2202"/>
                  <a:gd name="T15" fmla="*/ 930 h 2137"/>
                  <a:gd name="T16" fmla="*/ 23 w 2202"/>
                  <a:gd name="T17" fmla="*/ 912 h 2137"/>
                  <a:gd name="T18" fmla="*/ 478 w 2202"/>
                  <a:gd name="T19" fmla="*/ 218 h 2137"/>
                  <a:gd name="T20" fmla="*/ 1249 w 2202"/>
                  <a:gd name="T21" fmla="*/ 8 h 2137"/>
                  <a:gd name="T22" fmla="*/ 1345 w 2202"/>
                  <a:gd name="T23" fmla="*/ 21 h 2137"/>
                  <a:gd name="T24" fmla="*/ 1400 w 2202"/>
                  <a:gd name="T25" fmla="*/ 32 h 2137"/>
                  <a:gd name="T26" fmla="*/ 1416 w 2202"/>
                  <a:gd name="T27" fmla="*/ 36 h 2137"/>
                  <a:gd name="T28" fmla="*/ 1496 w 2202"/>
                  <a:gd name="T29" fmla="*/ 60 h 2137"/>
                  <a:gd name="T30" fmla="*/ 1525 w 2202"/>
                  <a:gd name="T31" fmla="*/ 69 h 2137"/>
                  <a:gd name="T32" fmla="*/ 1586 w 2202"/>
                  <a:gd name="T33" fmla="*/ 94 h 2137"/>
                  <a:gd name="T34" fmla="*/ 1669 w 2202"/>
                  <a:gd name="T35" fmla="*/ 134 h 2137"/>
                  <a:gd name="T36" fmla="*/ 1721 w 2202"/>
                  <a:gd name="T37" fmla="*/ 164 h 2137"/>
                  <a:gd name="T38" fmla="*/ 2132 w 2202"/>
                  <a:gd name="T39" fmla="*/ 641 h 2137"/>
                  <a:gd name="T40" fmla="*/ 2114 w 2202"/>
                  <a:gd name="T41" fmla="*/ 1338 h 2137"/>
                  <a:gd name="T42" fmla="*/ 2086 w 2202"/>
                  <a:gd name="T43" fmla="*/ 1382 h 2137"/>
                  <a:gd name="T44" fmla="*/ 2072 w 2202"/>
                  <a:gd name="T45" fmla="*/ 1333 h 2137"/>
                  <a:gd name="T46" fmla="*/ 1781 w 2202"/>
                  <a:gd name="T47" fmla="*/ 867 h 2137"/>
                  <a:gd name="T48" fmla="*/ 1449 w 2202"/>
                  <a:gd name="T49" fmla="*/ 697 h 2137"/>
                  <a:gd name="T50" fmla="*/ 1420 w 2202"/>
                  <a:gd name="T51" fmla="*/ 691 h 2137"/>
                  <a:gd name="T52" fmla="*/ 1375 w 2202"/>
                  <a:gd name="T53" fmla="*/ 685 h 2137"/>
                  <a:gd name="T54" fmla="*/ 1357 w 2202"/>
                  <a:gd name="T55" fmla="*/ 683 h 2137"/>
                  <a:gd name="T56" fmla="*/ 1338 w 2202"/>
                  <a:gd name="T57" fmla="*/ 682 h 2137"/>
                  <a:gd name="T58" fmla="*/ 1291 w 2202"/>
                  <a:gd name="T59" fmla="*/ 678 h 2137"/>
                  <a:gd name="T60" fmla="*/ 1292 w 2202"/>
                  <a:gd name="T61" fmla="*/ 679 h 2137"/>
                  <a:gd name="T62" fmla="*/ 1255 w 2202"/>
                  <a:gd name="T63" fmla="*/ 680 h 2137"/>
                  <a:gd name="T64" fmla="*/ 1109 w 2202"/>
                  <a:gd name="T65" fmla="*/ 703 h 2137"/>
                  <a:gd name="T66" fmla="*/ 733 w 2202"/>
                  <a:gd name="T67" fmla="*/ 971 h 2137"/>
                  <a:gd name="T68" fmla="*/ 662 w 2202"/>
                  <a:gd name="T69" fmla="*/ 1103 h 2137"/>
                  <a:gd name="T70" fmla="*/ 660 w 2202"/>
                  <a:gd name="T71" fmla="*/ 1107 h 2137"/>
                  <a:gd name="T72" fmla="*/ 650 w 2202"/>
                  <a:gd name="T73" fmla="*/ 1142 h 2137"/>
                  <a:gd name="T74" fmla="*/ 648 w 2202"/>
                  <a:gd name="T75" fmla="*/ 1144 h 2137"/>
                  <a:gd name="T76" fmla="*/ 640 w 2202"/>
                  <a:gd name="T77" fmla="*/ 1174 h 2137"/>
                  <a:gd name="T78" fmla="*/ 670 w 2202"/>
                  <a:gd name="T79" fmla="*/ 1661 h 2137"/>
                  <a:gd name="T80" fmla="*/ 943 w 2202"/>
                  <a:gd name="T81" fmla="*/ 2028 h 2137"/>
                  <a:gd name="T82" fmla="*/ 996 w 2202"/>
                  <a:gd name="T83" fmla="*/ 2071 h 2137"/>
                  <a:gd name="T84" fmla="*/ 1058 w 2202"/>
                  <a:gd name="T85" fmla="*/ 211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2" h="2137">
                    <a:moveTo>
                      <a:pt x="1060" y="2116"/>
                    </a:moveTo>
                    <a:cubicBezTo>
                      <a:pt x="1060" y="2116"/>
                      <a:pt x="1043" y="2121"/>
                      <a:pt x="1010" y="2128"/>
                    </a:cubicBezTo>
                    <a:cubicBezTo>
                      <a:pt x="1002" y="2129"/>
                      <a:pt x="992" y="2131"/>
                      <a:pt x="982" y="2132"/>
                    </a:cubicBezTo>
                    <a:cubicBezTo>
                      <a:pt x="971" y="2133"/>
                      <a:pt x="959" y="2135"/>
                      <a:pt x="947" y="2135"/>
                    </a:cubicBezTo>
                    <a:cubicBezTo>
                      <a:pt x="935" y="2136"/>
                      <a:pt x="921" y="2137"/>
                      <a:pt x="907" y="2137"/>
                    </a:cubicBezTo>
                    <a:cubicBezTo>
                      <a:pt x="892" y="2137"/>
                      <a:pt x="877" y="2137"/>
                      <a:pt x="861" y="2137"/>
                    </a:cubicBezTo>
                    <a:cubicBezTo>
                      <a:pt x="795" y="2134"/>
                      <a:pt x="715" y="2120"/>
                      <a:pt x="625" y="2087"/>
                    </a:cubicBezTo>
                    <a:cubicBezTo>
                      <a:pt x="536" y="2055"/>
                      <a:pt x="438" y="2000"/>
                      <a:pt x="344" y="1920"/>
                    </a:cubicBezTo>
                    <a:cubicBezTo>
                      <a:pt x="298" y="1879"/>
                      <a:pt x="253" y="1831"/>
                      <a:pt x="212" y="1777"/>
                    </a:cubicBezTo>
                    <a:cubicBezTo>
                      <a:pt x="170" y="1723"/>
                      <a:pt x="133" y="1662"/>
                      <a:pt x="101" y="1595"/>
                    </a:cubicBezTo>
                    <a:cubicBezTo>
                      <a:pt x="69" y="1528"/>
                      <a:pt x="43" y="1455"/>
                      <a:pt x="26" y="1377"/>
                    </a:cubicBezTo>
                    <a:cubicBezTo>
                      <a:pt x="9" y="1299"/>
                      <a:pt x="0" y="1217"/>
                      <a:pt x="0" y="1134"/>
                    </a:cubicBezTo>
                    <a:cubicBezTo>
                      <a:pt x="0" y="1123"/>
                      <a:pt x="0" y="1113"/>
                      <a:pt x="0" y="1102"/>
                    </a:cubicBezTo>
                    <a:cubicBezTo>
                      <a:pt x="1" y="1092"/>
                      <a:pt x="2" y="1081"/>
                      <a:pt x="2" y="1071"/>
                    </a:cubicBezTo>
                    <a:cubicBezTo>
                      <a:pt x="3" y="1060"/>
                      <a:pt x="4" y="1050"/>
                      <a:pt x="4" y="1039"/>
                    </a:cubicBezTo>
                    <a:cubicBezTo>
                      <a:pt x="5" y="1037"/>
                      <a:pt x="5" y="1037"/>
                      <a:pt x="5" y="1037"/>
                    </a:cubicBezTo>
                    <a:cubicBezTo>
                      <a:pt x="7" y="1020"/>
                      <a:pt x="5" y="1032"/>
                      <a:pt x="6" y="1027"/>
                    </a:cubicBezTo>
                    <a:cubicBezTo>
                      <a:pt x="6" y="1025"/>
                      <a:pt x="6" y="1025"/>
                      <a:pt x="6" y="1025"/>
                    </a:cubicBezTo>
                    <a:cubicBezTo>
                      <a:pt x="7" y="1019"/>
                      <a:pt x="7" y="1019"/>
                      <a:pt x="7" y="1019"/>
                    </a:cubicBezTo>
                    <a:cubicBezTo>
                      <a:pt x="8" y="1007"/>
                      <a:pt x="8" y="1007"/>
                      <a:pt x="8" y="1007"/>
                    </a:cubicBezTo>
                    <a:cubicBezTo>
                      <a:pt x="9" y="999"/>
                      <a:pt x="10" y="991"/>
                      <a:pt x="10" y="983"/>
                    </a:cubicBezTo>
                    <a:cubicBezTo>
                      <a:pt x="13" y="966"/>
                      <a:pt x="13" y="966"/>
                      <a:pt x="13" y="966"/>
                    </a:cubicBezTo>
                    <a:cubicBezTo>
                      <a:pt x="17" y="948"/>
                      <a:pt x="17" y="948"/>
                      <a:pt x="17" y="948"/>
                    </a:cubicBezTo>
                    <a:cubicBezTo>
                      <a:pt x="20" y="930"/>
                      <a:pt x="20" y="930"/>
                      <a:pt x="20" y="930"/>
                    </a:cubicBezTo>
                    <a:cubicBezTo>
                      <a:pt x="22" y="920"/>
                      <a:pt x="22" y="920"/>
                      <a:pt x="22" y="920"/>
                    </a:cubicBezTo>
                    <a:cubicBezTo>
                      <a:pt x="23" y="916"/>
                      <a:pt x="23" y="916"/>
                      <a:pt x="23" y="916"/>
                    </a:cubicBezTo>
                    <a:cubicBezTo>
                      <a:pt x="23" y="914"/>
                      <a:pt x="23" y="913"/>
                      <a:pt x="23" y="912"/>
                    </a:cubicBezTo>
                    <a:cubicBezTo>
                      <a:pt x="26" y="901"/>
                      <a:pt x="28" y="890"/>
                      <a:pt x="31" y="880"/>
                    </a:cubicBezTo>
                    <a:cubicBezTo>
                      <a:pt x="51" y="795"/>
                      <a:pt x="82" y="710"/>
                      <a:pt x="123" y="630"/>
                    </a:cubicBezTo>
                    <a:cubicBezTo>
                      <a:pt x="205" y="469"/>
                      <a:pt x="329" y="326"/>
                      <a:pt x="478" y="218"/>
                    </a:cubicBezTo>
                    <a:cubicBezTo>
                      <a:pt x="553" y="165"/>
                      <a:pt x="634" y="120"/>
                      <a:pt x="719" y="86"/>
                    </a:cubicBezTo>
                    <a:cubicBezTo>
                      <a:pt x="804" y="52"/>
                      <a:pt x="893" y="27"/>
                      <a:pt x="982" y="15"/>
                    </a:cubicBezTo>
                    <a:cubicBezTo>
                      <a:pt x="1072" y="2"/>
                      <a:pt x="1162" y="0"/>
                      <a:pt x="1249" y="8"/>
                    </a:cubicBezTo>
                    <a:cubicBezTo>
                      <a:pt x="1259" y="9"/>
                      <a:pt x="1270" y="10"/>
                      <a:pt x="1281" y="11"/>
                    </a:cubicBezTo>
                    <a:cubicBezTo>
                      <a:pt x="1292" y="13"/>
                      <a:pt x="1303" y="14"/>
                      <a:pt x="1313" y="16"/>
                    </a:cubicBezTo>
                    <a:cubicBezTo>
                      <a:pt x="1324" y="17"/>
                      <a:pt x="1335" y="19"/>
                      <a:pt x="1345" y="21"/>
                    </a:cubicBezTo>
                    <a:cubicBezTo>
                      <a:pt x="1356" y="23"/>
                      <a:pt x="1366" y="25"/>
                      <a:pt x="1377" y="27"/>
                    </a:cubicBezTo>
                    <a:cubicBezTo>
                      <a:pt x="1392" y="31"/>
                      <a:pt x="1392" y="31"/>
                      <a:pt x="1392" y="31"/>
                    </a:cubicBezTo>
                    <a:cubicBezTo>
                      <a:pt x="1400" y="32"/>
                      <a:pt x="1400" y="32"/>
                      <a:pt x="1400" y="32"/>
                    </a:cubicBezTo>
                    <a:cubicBezTo>
                      <a:pt x="1404" y="33"/>
                      <a:pt x="1404" y="33"/>
                      <a:pt x="1404" y="33"/>
                    </a:cubicBezTo>
                    <a:cubicBezTo>
                      <a:pt x="1408" y="34"/>
                      <a:pt x="1397" y="32"/>
                      <a:pt x="1414" y="35"/>
                    </a:cubicBezTo>
                    <a:cubicBezTo>
                      <a:pt x="1416" y="36"/>
                      <a:pt x="1416" y="36"/>
                      <a:pt x="1416" y="36"/>
                    </a:cubicBezTo>
                    <a:cubicBezTo>
                      <a:pt x="1423" y="38"/>
                      <a:pt x="1431" y="40"/>
                      <a:pt x="1438" y="42"/>
                    </a:cubicBezTo>
                    <a:cubicBezTo>
                      <a:pt x="1446" y="45"/>
                      <a:pt x="1454" y="47"/>
                      <a:pt x="1462" y="49"/>
                    </a:cubicBezTo>
                    <a:cubicBezTo>
                      <a:pt x="1473" y="53"/>
                      <a:pt x="1484" y="56"/>
                      <a:pt x="1496" y="60"/>
                    </a:cubicBezTo>
                    <a:cubicBezTo>
                      <a:pt x="1513" y="65"/>
                      <a:pt x="1513" y="65"/>
                      <a:pt x="1513" y="65"/>
                    </a:cubicBezTo>
                    <a:cubicBezTo>
                      <a:pt x="1521" y="68"/>
                      <a:pt x="1521" y="68"/>
                      <a:pt x="1521" y="68"/>
                    </a:cubicBezTo>
                    <a:cubicBezTo>
                      <a:pt x="1525" y="69"/>
                      <a:pt x="1525" y="69"/>
                      <a:pt x="1525" y="69"/>
                    </a:cubicBezTo>
                    <a:cubicBezTo>
                      <a:pt x="1529" y="71"/>
                      <a:pt x="1529" y="71"/>
                      <a:pt x="1529" y="71"/>
                    </a:cubicBezTo>
                    <a:cubicBezTo>
                      <a:pt x="1538" y="75"/>
                      <a:pt x="1548" y="78"/>
                      <a:pt x="1558" y="82"/>
                    </a:cubicBezTo>
                    <a:cubicBezTo>
                      <a:pt x="1567" y="86"/>
                      <a:pt x="1577" y="90"/>
                      <a:pt x="1586" y="94"/>
                    </a:cubicBezTo>
                    <a:cubicBezTo>
                      <a:pt x="1596" y="98"/>
                      <a:pt x="1605" y="102"/>
                      <a:pt x="1615" y="107"/>
                    </a:cubicBezTo>
                    <a:cubicBezTo>
                      <a:pt x="1624" y="111"/>
                      <a:pt x="1633" y="115"/>
                      <a:pt x="1642" y="120"/>
                    </a:cubicBezTo>
                    <a:cubicBezTo>
                      <a:pt x="1651" y="124"/>
                      <a:pt x="1660" y="129"/>
                      <a:pt x="1669" y="134"/>
                    </a:cubicBezTo>
                    <a:cubicBezTo>
                      <a:pt x="1682" y="141"/>
                      <a:pt x="1682" y="141"/>
                      <a:pt x="1682" y="141"/>
                    </a:cubicBezTo>
                    <a:cubicBezTo>
                      <a:pt x="1687" y="143"/>
                      <a:pt x="1691" y="146"/>
                      <a:pt x="1696" y="148"/>
                    </a:cubicBezTo>
                    <a:cubicBezTo>
                      <a:pt x="1704" y="154"/>
                      <a:pt x="1713" y="159"/>
                      <a:pt x="1721" y="164"/>
                    </a:cubicBezTo>
                    <a:cubicBezTo>
                      <a:pt x="1789" y="205"/>
                      <a:pt x="1850" y="253"/>
                      <a:pt x="1904" y="305"/>
                    </a:cubicBezTo>
                    <a:cubicBezTo>
                      <a:pt x="1957" y="357"/>
                      <a:pt x="2002" y="412"/>
                      <a:pt x="2040" y="469"/>
                    </a:cubicBezTo>
                    <a:cubicBezTo>
                      <a:pt x="2078" y="526"/>
                      <a:pt x="2109" y="584"/>
                      <a:pt x="2132" y="641"/>
                    </a:cubicBezTo>
                    <a:cubicBezTo>
                      <a:pt x="2179" y="755"/>
                      <a:pt x="2198" y="865"/>
                      <a:pt x="2200" y="961"/>
                    </a:cubicBezTo>
                    <a:cubicBezTo>
                      <a:pt x="2202" y="1057"/>
                      <a:pt x="2189" y="1137"/>
                      <a:pt x="2171" y="1200"/>
                    </a:cubicBezTo>
                    <a:cubicBezTo>
                      <a:pt x="2152" y="1263"/>
                      <a:pt x="2130" y="1308"/>
                      <a:pt x="2114" y="1338"/>
                    </a:cubicBezTo>
                    <a:cubicBezTo>
                      <a:pt x="2105" y="1353"/>
                      <a:pt x="2098" y="1364"/>
                      <a:pt x="2094" y="1371"/>
                    </a:cubicBezTo>
                    <a:cubicBezTo>
                      <a:pt x="2091" y="1375"/>
                      <a:pt x="2089" y="1378"/>
                      <a:pt x="2088" y="1380"/>
                    </a:cubicBezTo>
                    <a:cubicBezTo>
                      <a:pt x="2087" y="1382"/>
                      <a:pt x="2086" y="1382"/>
                      <a:pt x="2086" y="1382"/>
                    </a:cubicBezTo>
                    <a:cubicBezTo>
                      <a:pt x="2086" y="1382"/>
                      <a:pt x="2086" y="1381"/>
                      <a:pt x="2085" y="1379"/>
                    </a:cubicBezTo>
                    <a:cubicBezTo>
                      <a:pt x="2085" y="1377"/>
                      <a:pt x="2084" y="1374"/>
                      <a:pt x="2083" y="1370"/>
                    </a:cubicBezTo>
                    <a:cubicBezTo>
                      <a:pt x="2080" y="1361"/>
                      <a:pt x="2077" y="1349"/>
                      <a:pt x="2072" y="1333"/>
                    </a:cubicBezTo>
                    <a:cubicBezTo>
                      <a:pt x="2062" y="1302"/>
                      <a:pt x="2048" y="1257"/>
                      <a:pt x="2025" y="1205"/>
                    </a:cubicBezTo>
                    <a:cubicBezTo>
                      <a:pt x="2003" y="1153"/>
                      <a:pt x="1972" y="1094"/>
                      <a:pt x="1932" y="1035"/>
                    </a:cubicBezTo>
                    <a:cubicBezTo>
                      <a:pt x="1892" y="977"/>
                      <a:pt x="1841" y="918"/>
                      <a:pt x="1781" y="867"/>
                    </a:cubicBezTo>
                    <a:cubicBezTo>
                      <a:pt x="1721" y="816"/>
                      <a:pt x="1652" y="771"/>
                      <a:pt x="1578" y="739"/>
                    </a:cubicBezTo>
                    <a:cubicBezTo>
                      <a:pt x="1541" y="723"/>
                      <a:pt x="1503" y="711"/>
                      <a:pt x="1464" y="701"/>
                    </a:cubicBezTo>
                    <a:cubicBezTo>
                      <a:pt x="1459" y="700"/>
                      <a:pt x="1454" y="698"/>
                      <a:pt x="1449" y="697"/>
                    </a:cubicBezTo>
                    <a:cubicBezTo>
                      <a:pt x="1447" y="697"/>
                      <a:pt x="1444" y="696"/>
                      <a:pt x="1442" y="696"/>
                    </a:cubicBezTo>
                    <a:cubicBezTo>
                      <a:pt x="1434" y="694"/>
                      <a:pt x="1434" y="694"/>
                      <a:pt x="1434" y="694"/>
                    </a:cubicBezTo>
                    <a:cubicBezTo>
                      <a:pt x="1430" y="693"/>
                      <a:pt x="1425" y="692"/>
                      <a:pt x="1420" y="691"/>
                    </a:cubicBezTo>
                    <a:cubicBezTo>
                      <a:pt x="1415" y="690"/>
                      <a:pt x="1410" y="690"/>
                      <a:pt x="1405" y="689"/>
                    </a:cubicBezTo>
                    <a:cubicBezTo>
                      <a:pt x="1400" y="688"/>
                      <a:pt x="1395" y="687"/>
                      <a:pt x="1390" y="686"/>
                    </a:cubicBezTo>
                    <a:cubicBezTo>
                      <a:pt x="1385" y="686"/>
                      <a:pt x="1380" y="685"/>
                      <a:pt x="1375" y="685"/>
                    </a:cubicBezTo>
                    <a:cubicBezTo>
                      <a:pt x="1370" y="684"/>
                      <a:pt x="1365" y="683"/>
                      <a:pt x="1360" y="683"/>
                    </a:cubicBezTo>
                    <a:cubicBezTo>
                      <a:pt x="1358" y="683"/>
                      <a:pt x="1358" y="683"/>
                      <a:pt x="1358" y="683"/>
                    </a:cubicBezTo>
                    <a:cubicBezTo>
                      <a:pt x="1357" y="683"/>
                      <a:pt x="1357" y="683"/>
                      <a:pt x="1357" y="683"/>
                    </a:cubicBezTo>
                    <a:cubicBezTo>
                      <a:pt x="1354" y="683"/>
                      <a:pt x="1354" y="683"/>
                      <a:pt x="1354" y="683"/>
                    </a:cubicBezTo>
                    <a:cubicBezTo>
                      <a:pt x="1349" y="683"/>
                      <a:pt x="1349" y="683"/>
                      <a:pt x="1349" y="683"/>
                    </a:cubicBezTo>
                    <a:cubicBezTo>
                      <a:pt x="1345" y="683"/>
                      <a:pt x="1341" y="682"/>
                      <a:pt x="1338" y="682"/>
                    </a:cubicBezTo>
                    <a:cubicBezTo>
                      <a:pt x="1330" y="681"/>
                      <a:pt x="1323" y="681"/>
                      <a:pt x="1316" y="680"/>
                    </a:cubicBezTo>
                    <a:cubicBezTo>
                      <a:pt x="1308" y="679"/>
                      <a:pt x="1300" y="679"/>
                      <a:pt x="1292" y="678"/>
                    </a:cubicBezTo>
                    <a:cubicBezTo>
                      <a:pt x="1291" y="678"/>
                      <a:pt x="1291" y="678"/>
                      <a:pt x="1291" y="678"/>
                    </a:cubicBezTo>
                    <a:cubicBezTo>
                      <a:pt x="1307" y="681"/>
                      <a:pt x="1295" y="679"/>
                      <a:pt x="1298" y="679"/>
                    </a:cubicBezTo>
                    <a:cubicBezTo>
                      <a:pt x="1296" y="679"/>
                      <a:pt x="1296" y="679"/>
                      <a:pt x="1296" y="679"/>
                    </a:cubicBezTo>
                    <a:cubicBezTo>
                      <a:pt x="1292" y="679"/>
                      <a:pt x="1292" y="679"/>
                      <a:pt x="1292" y="679"/>
                    </a:cubicBezTo>
                    <a:cubicBezTo>
                      <a:pt x="1285" y="680"/>
                      <a:pt x="1285" y="680"/>
                      <a:pt x="1285" y="680"/>
                    </a:cubicBezTo>
                    <a:cubicBezTo>
                      <a:pt x="1280" y="680"/>
                      <a:pt x="1275" y="680"/>
                      <a:pt x="1270" y="680"/>
                    </a:cubicBezTo>
                    <a:cubicBezTo>
                      <a:pt x="1265" y="680"/>
                      <a:pt x="1260" y="680"/>
                      <a:pt x="1255" y="680"/>
                    </a:cubicBezTo>
                    <a:cubicBezTo>
                      <a:pt x="1250" y="681"/>
                      <a:pt x="1245" y="681"/>
                      <a:pt x="1240" y="681"/>
                    </a:cubicBezTo>
                    <a:cubicBezTo>
                      <a:pt x="1235" y="682"/>
                      <a:pt x="1230" y="682"/>
                      <a:pt x="1225" y="682"/>
                    </a:cubicBezTo>
                    <a:cubicBezTo>
                      <a:pt x="1185" y="686"/>
                      <a:pt x="1147" y="693"/>
                      <a:pt x="1109" y="703"/>
                    </a:cubicBezTo>
                    <a:cubicBezTo>
                      <a:pt x="1071" y="713"/>
                      <a:pt x="1034" y="728"/>
                      <a:pt x="999" y="744"/>
                    </a:cubicBezTo>
                    <a:cubicBezTo>
                      <a:pt x="963" y="761"/>
                      <a:pt x="929" y="781"/>
                      <a:pt x="897" y="804"/>
                    </a:cubicBezTo>
                    <a:cubicBezTo>
                      <a:pt x="833" y="850"/>
                      <a:pt x="777" y="907"/>
                      <a:pt x="733" y="971"/>
                    </a:cubicBezTo>
                    <a:cubicBezTo>
                      <a:pt x="711" y="1004"/>
                      <a:pt x="692" y="1038"/>
                      <a:pt x="675" y="1075"/>
                    </a:cubicBezTo>
                    <a:cubicBezTo>
                      <a:pt x="672" y="1083"/>
                      <a:pt x="668" y="1090"/>
                      <a:pt x="665" y="1098"/>
                    </a:cubicBezTo>
                    <a:cubicBezTo>
                      <a:pt x="662" y="1103"/>
                      <a:pt x="662" y="1103"/>
                      <a:pt x="662" y="1103"/>
                    </a:cubicBezTo>
                    <a:cubicBezTo>
                      <a:pt x="661" y="1106"/>
                      <a:pt x="661" y="1106"/>
                      <a:pt x="661" y="1106"/>
                    </a:cubicBezTo>
                    <a:cubicBezTo>
                      <a:pt x="660" y="1107"/>
                      <a:pt x="660" y="1107"/>
                      <a:pt x="660" y="1107"/>
                    </a:cubicBezTo>
                    <a:cubicBezTo>
                      <a:pt x="660" y="1107"/>
                      <a:pt x="660" y="1107"/>
                      <a:pt x="660" y="1107"/>
                    </a:cubicBezTo>
                    <a:cubicBezTo>
                      <a:pt x="660" y="1108"/>
                      <a:pt x="660" y="1108"/>
                      <a:pt x="660" y="1108"/>
                    </a:cubicBezTo>
                    <a:cubicBezTo>
                      <a:pt x="658" y="1116"/>
                      <a:pt x="655" y="1123"/>
                      <a:pt x="653" y="1131"/>
                    </a:cubicBezTo>
                    <a:cubicBezTo>
                      <a:pt x="650" y="1142"/>
                      <a:pt x="650" y="1142"/>
                      <a:pt x="650" y="1142"/>
                    </a:cubicBezTo>
                    <a:cubicBezTo>
                      <a:pt x="648" y="1148"/>
                      <a:pt x="648" y="1148"/>
                      <a:pt x="648" y="1148"/>
                    </a:cubicBezTo>
                    <a:cubicBezTo>
                      <a:pt x="647" y="1151"/>
                      <a:pt x="647" y="1151"/>
                      <a:pt x="647" y="1151"/>
                    </a:cubicBezTo>
                    <a:cubicBezTo>
                      <a:pt x="648" y="1147"/>
                      <a:pt x="646" y="1160"/>
                      <a:pt x="648" y="1144"/>
                    </a:cubicBezTo>
                    <a:cubicBezTo>
                      <a:pt x="648" y="1145"/>
                      <a:pt x="648" y="1145"/>
                      <a:pt x="648" y="1145"/>
                    </a:cubicBezTo>
                    <a:cubicBezTo>
                      <a:pt x="647" y="1150"/>
                      <a:pt x="645" y="1154"/>
                      <a:pt x="644" y="1159"/>
                    </a:cubicBezTo>
                    <a:cubicBezTo>
                      <a:pt x="642" y="1164"/>
                      <a:pt x="641" y="1169"/>
                      <a:pt x="640" y="1174"/>
                    </a:cubicBezTo>
                    <a:cubicBezTo>
                      <a:pt x="638" y="1179"/>
                      <a:pt x="637" y="1184"/>
                      <a:pt x="636" y="1188"/>
                    </a:cubicBezTo>
                    <a:cubicBezTo>
                      <a:pt x="616" y="1266"/>
                      <a:pt x="609" y="1347"/>
                      <a:pt x="615" y="1428"/>
                    </a:cubicBezTo>
                    <a:cubicBezTo>
                      <a:pt x="621" y="1508"/>
                      <a:pt x="641" y="1588"/>
                      <a:pt x="670" y="1661"/>
                    </a:cubicBezTo>
                    <a:cubicBezTo>
                      <a:pt x="700" y="1734"/>
                      <a:pt x="739" y="1802"/>
                      <a:pt x="782" y="1859"/>
                    </a:cubicBezTo>
                    <a:cubicBezTo>
                      <a:pt x="824" y="1916"/>
                      <a:pt x="870" y="1964"/>
                      <a:pt x="912" y="2002"/>
                    </a:cubicBezTo>
                    <a:cubicBezTo>
                      <a:pt x="923" y="2011"/>
                      <a:pt x="933" y="2020"/>
                      <a:pt x="943" y="2028"/>
                    </a:cubicBezTo>
                    <a:cubicBezTo>
                      <a:pt x="953" y="2037"/>
                      <a:pt x="962" y="2044"/>
                      <a:pt x="971" y="2051"/>
                    </a:cubicBezTo>
                    <a:cubicBezTo>
                      <a:pt x="976" y="2055"/>
                      <a:pt x="980" y="2059"/>
                      <a:pt x="984" y="2062"/>
                    </a:cubicBezTo>
                    <a:cubicBezTo>
                      <a:pt x="989" y="2065"/>
                      <a:pt x="993" y="2068"/>
                      <a:pt x="996" y="2071"/>
                    </a:cubicBezTo>
                    <a:cubicBezTo>
                      <a:pt x="1004" y="2077"/>
                      <a:pt x="1012" y="2082"/>
                      <a:pt x="1018" y="2087"/>
                    </a:cubicBezTo>
                    <a:cubicBezTo>
                      <a:pt x="1032" y="2096"/>
                      <a:pt x="1043" y="2104"/>
                      <a:pt x="1050" y="2109"/>
                    </a:cubicBezTo>
                    <a:cubicBezTo>
                      <a:pt x="1053" y="2111"/>
                      <a:pt x="1056" y="2113"/>
                      <a:pt x="1058" y="2114"/>
                    </a:cubicBezTo>
                    <a:cubicBezTo>
                      <a:pt x="1060" y="2116"/>
                      <a:pt x="1060" y="2116"/>
                      <a:pt x="1060" y="2116"/>
                    </a:cubicBezTo>
                    <a:close/>
                  </a:path>
                </a:pathLst>
              </a:custGeom>
              <a:solidFill>
                <a:schemeClr val="accent1">
                  <a:lumMod val="75000"/>
                </a:schemeClr>
              </a:solidFill>
              <a:ln w="3175">
                <a:gradFill>
                  <a:gsLst>
                    <a:gs pos="0">
                      <a:schemeClr val="bg1"/>
                    </a:gs>
                    <a:gs pos="100000">
                      <a:schemeClr val="bg1">
                        <a:alpha val="0"/>
                      </a:schemeClr>
                    </a:gs>
                  </a:gsLst>
                  <a:lin ang="5400000" scaled="0"/>
                </a:gradFill>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21" name="Oval 7">
                <a:extLst>
                  <a:ext uri="{FF2B5EF4-FFF2-40B4-BE49-F238E27FC236}">
                    <a16:creationId xmlns:a16="http://schemas.microsoft.com/office/drawing/2014/main" id="{BF7816AA-3F81-35C5-3FF8-8AF7FFFC5F63}"/>
                  </a:ext>
                </a:extLst>
              </p:cNvPr>
              <p:cNvSpPr/>
              <p:nvPr/>
            </p:nvSpPr>
            <p:spPr>
              <a:xfrm>
                <a:off x="6598468" y="1499105"/>
                <a:ext cx="661012" cy="66101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9" name="Picture 2">
              <a:extLst>
                <a:ext uri="{FF2B5EF4-FFF2-40B4-BE49-F238E27FC236}">
                  <a16:creationId xmlns:a16="http://schemas.microsoft.com/office/drawing/2014/main" id="{01495DAC-13D3-0115-98F6-5D0690D63C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5854" y="1"/>
              <a:ext cx="2238146" cy="8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a:extLst>
              <a:ext uri="{FF2B5EF4-FFF2-40B4-BE49-F238E27FC236}">
                <a16:creationId xmlns:a16="http://schemas.microsoft.com/office/drawing/2014/main" id="{B2596659-BF1C-1612-5484-EDD18AEA6A54}"/>
              </a:ext>
            </a:extLst>
          </p:cNvPr>
          <p:cNvSpPr txBox="1"/>
          <p:nvPr/>
        </p:nvSpPr>
        <p:spPr>
          <a:xfrm>
            <a:off x="1058293" y="176742"/>
            <a:ext cx="5708440" cy="461665"/>
          </a:xfrm>
          <a:prstGeom prst="rect">
            <a:avLst/>
          </a:prstGeom>
          <a:noFill/>
        </p:spPr>
        <p:txBody>
          <a:bodyPr wrap="square">
            <a:spAutoFit/>
          </a:bodyPr>
          <a:lstStyle/>
          <a:p>
            <a:pPr algn="ctr">
              <a:buNone/>
            </a:pPr>
            <a:r>
              <a:rPr lang="ru-RU" sz="2400" b="1" dirty="0">
                <a:solidFill>
                  <a:schemeClr val="bg1"/>
                </a:solidFill>
                <a:latin typeface="pt_sans_bold"/>
              </a:rPr>
              <a:t>Т</a:t>
            </a:r>
            <a:r>
              <a:rPr lang="ru-RU" sz="2400" b="1" i="0" dirty="0">
                <a:solidFill>
                  <a:schemeClr val="bg1"/>
                </a:solidFill>
                <a:effectLst/>
                <a:latin typeface="pt_sans_bold"/>
              </a:rPr>
              <a:t>уристический слет сотрудников </a:t>
            </a:r>
          </a:p>
        </p:txBody>
      </p:sp>
      <p:sp>
        <p:nvSpPr>
          <p:cNvPr id="5" name="TextBox 4">
            <a:extLst>
              <a:ext uri="{FF2B5EF4-FFF2-40B4-BE49-F238E27FC236}">
                <a16:creationId xmlns:a16="http://schemas.microsoft.com/office/drawing/2014/main" id="{906A5B69-0D9F-A47E-5072-96D65E4611B6}"/>
              </a:ext>
            </a:extLst>
          </p:cNvPr>
          <p:cNvSpPr txBox="1"/>
          <p:nvPr/>
        </p:nvSpPr>
        <p:spPr>
          <a:xfrm>
            <a:off x="178196" y="952268"/>
            <a:ext cx="8787605" cy="2508379"/>
          </a:xfrm>
          <a:prstGeom prst="rect">
            <a:avLst/>
          </a:prstGeom>
          <a:noFill/>
        </p:spPr>
        <p:txBody>
          <a:bodyPr wrap="square">
            <a:spAutoFit/>
          </a:bodyPr>
          <a:lstStyle/>
          <a:p>
            <a:pPr indent="450215" algn="just">
              <a:lnSpc>
                <a:spcPts val="1800"/>
              </a:lnSpc>
              <a:buNone/>
            </a:pPr>
            <a:r>
              <a:rPr lang="ru-RU" sz="1600" i="0" dirty="0">
                <a:solidFill>
                  <a:srgbClr val="444444"/>
                </a:solidFill>
                <a:effectLst/>
                <a:latin typeface="pt_sans_bold"/>
              </a:rPr>
              <a:t>Турслет собрал более 200 сотрудников на берегу живописного озера Белое уже в 6 раз! Купаловцы не только прекрасно отдохнули, но и блеснули актерским талантом, спортивными навыками и еще больше укрепили корпоративный дух.</a:t>
            </a:r>
            <a:endParaRPr lang="ru-RU" sz="1600" i="0" dirty="0">
              <a:solidFill>
                <a:srgbClr val="444444"/>
              </a:solidFill>
              <a:effectLst/>
              <a:latin typeface="Comic Sans MS" panose="030F0702030302020204" pitchFamily="66" charset="0"/>
            </a:endParaRPr>
          </a:p>
          <a:p>
            <a:pPr indent="450215" algn="just">
              <a:buNone/>
            </a:pPr>
            <a:r>
              <a:rPr lang="ru-RU" sz="1600" b="0" i="0" dirty="0">
                <a:solidFill>
                  <a:srgbClr val="333333"/>
                </a:solidFill>
                <a:effectLst/>
                <a:latin typeface="pt_sans_caption"/>
              </a:rPr>
              <a:t>Все купаловцы поделились на команды и вступили в </a:t>
            </a:r>
            <a:r>
              <a:rPr lang="ru-RU" sz="1600" b="0" i="0" dirty="0" err="1">
                <a:solidFill>
                  <a:srgbClr val="333333"/>
                </a:solidFill>
                <a:effectLst/>
                <a:latin typeface="pt_sans_caption"/>
              </a:rPr>
              <a:t>турслетские</a:t>
            </a:r>
            <a:r>
              <a:rPr lang="ru-RU" sz="1600" b="0" i="0" dirty="0">
                <a:solidFill>
                  <a:srgbClr val="333333"/>
                </a:solidFill>
                <a:effectLst/>
                <a:latin typeface="pt_sans_caption"/>
              </a:rPr>
              <a:t> состязания! В программе были конкурс визиток и стенгазет, перетягивание каната, волейбольный конкурс и исполнение туристических песен.</a:t>
            </a:r>
          </a:p>
          <a:p>
            <a:pPr indent="450215" algn="just">
              <a:buNone/>
            </a:pPr>
            <a:r>
              <a:rPr lang="ru-RU" sz="1600" b="0" i="0" dirty="0">
                <a:solidFill>
                  <a:srgbClr val="333333"/>
                </a:solidFill>
                <a:effectLst/>
                <a:latin typeface="pt_sans_caption"/>
              </a:rPr>
              <a:t>С каждым годом желающих присоединиться к корпоративному празднику все больше и больше, ведь это так здорово – оставить на время городские джунгли и кардинально сменить обстановку в компании веселых и позитивных коллег. К слову, первый турслет прошел в 2018 году по инициативе ректора университета Ирины </a:t>
            </a:r>
            <a:r>
              <a:rPr lang="ru-RU" sz="1600" b="0" i="0" dirty="0" err="1">
                <a:solidFill>
                  <a:srgbClr val="333333"/>
                </a:solidFill>
                <a:effectLst/>
                <a:latin typeface="pt_sans_caption"/>
              </a:rPr>
              <a:t>Китурко</a:t>
            </a:r>
            <a:r>
              <a:rPr lang="ru-RU" sz="1600" b="0" i="0" dirty="0">
                <a:solidFill>
                  <a:srgbClr val="333333"/>
                </a:solidFill>
                <a:effectLst/>
                <a:latin typeface="pt_sans_caption"/>
              </a:rPr>
              <a:t>.</a:t>
            </a:r>
          </a:p>
        </p:txBody>
      </p:sp>
      <p:pic>
        <p:nvPicPr>
          <p:cNvPr id="47106" name="Picture 2" descr="IMG 0886">
            <a:extLst>
              <a:ext uri="{FF2B5EF4-FFF2-40B4-BE49-F238E27FC236}">
                <a16:creationId xmlns:a16="http://schemas.microsoft.com/office/drawing/2014/main" id="{F5A809A9-C5E6-7E4A-DB2D-DD82578CA3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658" y="3719550"/>
            <a:ext cx="2778239" cy="1853124"/>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IMG_0545">
            <a:extLst>
              <a:ext uri="{FF2B5EF4-FFF2-40B4-BE49-F238E27FC236}">
                <a16:creationId xmlns:a16="http://schemas.microsoft.com/office/drawing/2014/main" id="{FBA2B7E7-951A-7FA0-6F13-B4620B1322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8184" y="3727951"/>
            <a:ext cx="2767085" cy="1844723"/>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IMG_0209-2">
            <a:extLst>
              <a:ext uri="{FF2B5EF4-FFF2-40B4-BE49-F238E27FC236}">
                <a16:creationId xmlns:a16="http://schemas.microsoft.com/office/drawing/2014/main" id="{0EC1B842-B7AF-8A7C-D167-1BD30E88F4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7864" y="3726403"/>
            <a:ext cx="2778239" cy="18521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00D2CD-9871-2D91-A40B-AB7A7D1135D2}"/>
              </a:ext>
            </a:extLst>
          </p:cNvPr>
          <p:cNvSpPr txBox="1"/>
          <p:nvPr/>
        </p:nvSpPr>
        <p:spPr>
          <a:xfrm>
            <a:off x="384668" y="6318044"/>
            <a:ext cx="8213539" cy="261610"/>
          </a:xfrm>
          <a:prstGeom prst="rect">
            <a:avLst/>
          </a:prstGeom>
          <a:noFill/>
        </p:spPr>
        <p:txBody>
          <a:bodyPr wrap="square">
            <a:spAutoFit/>
          </a:bodyPr>
          <a:lstStyle/>
          <a:p>
            <a:r>
              <a:rPr lang="ru-RU" sz="1100" dirty="0">
                <a:hlinkClick r:id="rId10"/>
              </a:rPr>
              <a:t>https://www.grsu.by/component/k2/item/50696-v-kupalovskom-universitete-sostoyalsya-traditsionnyj-turisticheskij-slet.html</a:t>
            </a:r>
            <a:r>
              <a:rPr lang="ru-RU" sz="1100" dirty="0"/>
              <a:t> </a:t>
            </a:r>
          </a:p>
        </p:txBody>
      </p:sp>
    </p:spTree>
    <p:extLst>
      <p:ext uri="{BB962C8B-B14F-4D97-AF65-F5344CB8AC3E}">
        <p14:creationId xmlns:p14="http://schemas.microsoft.com/office/powerpoint/2010/main" val="222702964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8687</TotalTime>
  <Words>5244</Words>
  <Application>Microsoft Office PowerPoint</Application>
  <PresentationFormat>Экран (4:3)</PresentationFormat>
  <Paragraphs>289</Paragraphs>
  <Slides>39</Slides>
  <Notes>39</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39</vt:i4>
      </vt:variant>
    </vt:vector>
  </HeadingPairs>
  <TitlesOfParts>
    <vt:vector size="47" baseType="lpstr">
      <vt:lpstr>Arial</vt:lpstr>
      <vt:lpstr>Calibri</vt:lpstr>
      <vt:lpstr>Comic Sans MS</vt:lpstr>
      <vt:lpstr>Impact</vt:lpstr>
      <vt:lpstr>pt_sans_bold</vt:lpstr>
      <vt:lpstr>pt_sans_caption</vt:lpstr>
      <vt:lpstr>Segoe UI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Цели устойчивого развития</dc:title>
  <dc:creator>Лисовская Анастасия Казимировна</dc:creator>
  <cp:lastModifiedBy>Лисовская АНАСТАСИЯ КАЗИМИРОВНА</cp:lastModifiedBy>
  <cp:revision>754</cp:revision>
  <cp:lastPrinted>2022-08-31T19:27:54Z</cp:lastPrinted>
  <dcterms:created xsi:type="dcterms:W3CDTF">2022-08-29T06:47:08Z</dcterms:created>
  <dcterms:modified xsi:type="dcterms:W3CDTF">2026-04-13T12:30:03Z</dcterms:modified>
</cp:coreProperties>
</file>