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90" r:id="rId3"/>
    <p:sldId id="391" r:id="rId4"/>
    <p:sldId id="395" r:id="rId5"/>
    <p:sldId id="407" r:id="rId6"/>
    <p:sldId id="405" r:id="rId7"/>
    <p:sldId id="422" r:id="rId8"/>
    <p:sldId id="420" r:id="rId9"/>
    <p:sldId id="426" r:id="rId10"/>
    <p:sldId id="443" r:id="rId11"/>
    <p:sldId id="448" r:id="rId12"/>
    <p:sldId id="461" r:id="rId13"/>
    <p:sldId id="454" r:id="rId14"/>
    <p:sldId id="477" r:id="rId15"/>
    <p:sldId id="523" r:id="rId16"/>
    <p:sldId id="489" r:id="rId17"/>
    <p:sldId id="538" r:id="rId18"/>
    <p:sldId id="621" r:id="rId19"/>
    <p:sldId id="638" r:id="rId20"/>
    <p:sldId id="645" r:id="rId21"/>
    <p:sldId id="673" r:id="rId22"/>
    <p:sldId id="718" r:id="rId23"/>
    <p:sldId id="746" r:id="rId24"/>
    <p:sldId id="752" r:id="rId25"/>
    <p:sldId id="359" r:id="rId26"/>
  </p:sldIdLst>
  <p:sldSz cx="9144000" cy="6858000" type="screen4x3"/>
  <p:notesSz cx="6786563" cy="99234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8538" autoAdjust="0"/>
  </p:normalViewPr>
  <p:slideViewPr>
    <p:cSldViewPr>
      <p:cViewPr varScale="1">
        <p:scale>
          <a:sx n="111" d="100"/>
          <a:sy n="111" d="100"/>
        </p:scale>
        <p:origin x="1536"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0844" cy="496173"/>
          </a:xfrm>
          <a:prstGeom prst="rect">
            <a:avLst/>
          </a:prstGeom>
        </p:spPr>
        <p:txBody>
          <a:bodyPr vert="horz" lIns="91358" tIns="45679" rIns="91358" bIns="45679" rtlCol="0"/>
          <a:lstStyle>
            <a:lvl1pPr algn="l">
              <a:defRPr sz="1200"/>
            </a:lvl1pPr>
          </a:lstStyle>
          <a:p>
            <a:endParaRPr lang="ru-RU"/>
          </a:p>
        </p:txBody>
      </p:sp>
      <p:sp>
        <p:nvSpPr>
          <p:cNvPr id="3" name="Дата 2"/>
          <p:cNvSpPr>
            <a:spLocks noGrp="1"/>
          </p:cNvSpPr>
          <p:nvPr>
            <p:ph type="dt" sz="quarter" idx="1"/>
          </p:nvPr>
        </p:nvSpPr>
        <p:spPr>
          <a:xfrm>
            <a:off x="3844149" y="0"/>
            <a:ext cx="2940844" cy="496173"/>
          </a:xfrm>
          <a:prstGeom prst="rect">
            <a:avLst/>
          </a:prstGeom>
        </p:spPr>
        <p:txBody>
          <a:bodyPr vert="horz" lIns="91358" tIns="45679" rIns="91358" bIns="45679" rtlCol="0"/>
          <a:lstStyle>
            <a:lvl1pPr algn="r">
              <a:defRPr sz="1200"/>
            </a:lvl1pPr>
          </a:lstStyle>
          <a:p>
            <a:fld id="{7939A217-F63D-4D82-9FC5-8A4B68C68167}" type="datetimeFigureOut">
              <a:rPr lang="ru-RU" smtClean="0"/>
              <a:t>13.04.2026</a:t>
            </a:fld>
            <a:endParaRPr lang="ru-RU"/>
          </a:p>
        </p:txBody>
      </p:sp>
      <p:sp>
        <p:nvSpPr>
          <p:cNvPr id="4" name="Нижний колонтитул 3"/>
          <p:cNvSpPr>
            <a:spLocks noGrp="1"/>
          </p:cNvSpPr>
          <p:nvPr>
            <p:ph type="ftr" sz="quarter" idx="2"/>
          </p:nvPr>
        </p:nvSpPr>
        <p:spPr>
          <a:xfrm>
            <a:off x="0" y="9425567"/>
            <a:ext cx="2940844" cy="496173"/>
          </a:xfrm>
          <a:prstGeom prst="rect">
            <a:avLst/>
          </a:prstGeom>
        </p:spPr>
        <p:txBody>
          <a:bodyPr vert="horz" lIns="91358" tIns="45679" rIns="91358" bIns="45679" rtlCol="0" anchor="b"/>
          <a:lstStyle>
            <a:lvl1pPr algn="l">
              <a:defRPr sz="1200"/>
            </a:lvl1pPr>
          </a:lstStyle>
          <a:p>
            <a:endParaRPr lang="ru-RU"/>
          </a:p>
        </p:txBody>
      </p:sp>
      <p:sp>
        <p:nvSpPr>
          <p:cNvPr id="5" name="Номер слайда 4"/>
          <p:cNvSpPr>
            <a:spLocks noGrp="1"/>
          </p:cNvSpPr>
          <p:nvPr>
            <p:ph type="sldNum" sz="quarter" idx="3"/>
          </p:nvPr>
        </p:nvSpPr>
        <p:spPr>
          <a:xfrm>
            <a:off x="3844149" y="9425567"/>
            <a:ext cx="2940844" cy="496173"/>
          </a:xfrm>
          <a:prstGeom prst="rect">
            <a:avLst/>
          </a:prstGeom>
        </p:spPr>
        <p:txBody>
          <a:bodyPr vert="horz" lIns="91358" tIns="45679" rIns="91358" bIns="45679" rtlCol="0" anchor="b"/>
          <a:lstStyle>
            <a:lvl1pPr algn="r">
              <a:defRPr sz="1200"/>
            </a:lvl1pPr>
          </a:lstStyle>
          <a:p>
            <a:fld id="{880B5203-513C-46D3-AA24-EF7B746F09B9}" type="slidenum">
              <a:rPr lang="ru-RU" smtClean="0"/>
              <a:t>‹#›</a:t>
            </a:fld>
            <a:endParaRPr lang="ru-RU"/>
          </a:p>
        </p:txBody>
      </p:sp>
    </p:spTree>
    <p:extLst>
      <p:ext uri="{BB962C8B-B14F-4D97-AF65-F5344CB8AC3E}">
        <p14:creationId xmlns:p14="http://schemas.microsoft.com/office/powerpoint/2010/main" val="3427206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0844" cy="496173"/>
          </a:xfrm>
          <a:prstGeom prst="rect">
            <a:avLst/>
          </a:prstGeom>
        </p:spPr>
        <p:txBody>
          <a:bodyPr vert="horz" lIns="91358" tIns="45679" rIns="91358" bIns="45679" rtlCol="0"/>
          <a:lstStyle>
            <a:lvl1pPr algn="l">
              <a:defRPr sz="1200"/>
            </a:lvl1pPr>
          </a:lstStyle>
          <a:p>
            <a:endParaRPr lang="ru-RU"/>
          </a:p>
        </p:txBody>
      </p:sp>
      <p:sp>
        <p:nvSpPr>
          <p:cNvPr id="3" name="Дата 2"/>
          <p:cNvSpPr>
            <a:spLocks noGrp="1"/>
          </p:cNvSpPr>
          <p:nvPr>
            <p:ph type="dt" idx="1"/>
          </p:nvPr>
        </p:nvSpPr>
        <p:spPr>
          <a:xfrm>
            <a:off x="3844149" y="0"/>
            <a:ext cx="2940844" cy="496173"/>
          </a:xfrm>
          <a:prstGeom prst="rect">
            <a:avLst/>
          </a:prstGeom>
        </p:spPr>
        <p:txBody>
          <a:bodyPr vert="horz" lIns="91358" tIns="45679" rIns="91358" bIns="45679" rtlCol="0"/>
          <a:lstStyle>
            <a:lvl1pPr algn="r">
              <a:defRPr sz="1200"/>
            </a:lvl1pPr>
          </a:lstStyle>
          <a:p>
            <a:fld id="{DFF97B29-BB46-4C93-A7A4-12FFB28DED77}" type="datetimeFigureOut">
              <a:rPr lang="ru-RU" smtClean="0"/>
              <a:t>13.04.2026</a:t>
            </a:fld>
            <a:endParaRPr lang="ru-RU"/>
          </a:p>
        </p:txBody>
      </p:sp>
      <p:sp>
        <p:nvSpPr>
          <p:cNvPr id="4" name="Образ слайда 3"/>
          <p:cNvSpPr>
            <a:spLocks noGrp="1" noRot="1" noChangeAspect="1"/>
          </p:cNvSpPr>
          <p:nvPr>
            <p:ph type="sldImg" idx="2"/>
          </p:nvPr>
        </p:nvSpPr>
        <p:spPr>
          <a:xfrm>
            <a:off x="912813" y="744538"/>
            <a:ext cx="4960937" cy="3721100"/>
          </a:xfrm>
          <a:prstGeom prst="rect">
            <a:avLst/>
          </a:prstGeom>
          <a:noFill/>
          <a:ln w="12700">
            <a:solidFill>
              <a:prstClr val="black"/>
            </a:solidFill>
          </a:ln>
        </p:spPr>
        <p:txBody>
          <a:bodyPr vert="horz" lIns="91358" tIns="45679" rIns="91358" bIns="45679" rtlCol="0" anchor="ctr"/>
          <a:lstStyle/>
          <a:p>
            <a:endParaRPr lang="ru-RU"/>
          </a:p>
        </p:txBody>
      </p:sp>
      <p:sp>
        <p:nvSpPr>
          <p:cNvPr id="5" name="Заметки 4"/>
          <p:cNvSpPr>
            <a:spLocks noGrp="1"/>
          </p:cNvSpPr>
          <p:nvPr>
            <p:ph type="body" sz="quarter" idx="3"/>
          </p:nvPr>
        </p:nvSpPr>
        <p:spPr>
          <a:xfrm>
            <a:off x="678657" y="4713645"/>
            <a:ext cx="5429250" cy="4465558"/>
          </a:xfrm>
          <a:prstGeom prst="rect">
            <a:avLst/>
          </a:prstGeom>
        </p:spPr>
        <p:txBody>
          <a:bodyPr vert="horz" lIns="91358" tIns="45679" rIns="91358" bIns="45679"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5567"/>
            <a:ext cx="2940844" cy="496173"/>
          </a:xfrm>
          <a:prstGeom prst="rect">
            <a:avLst/>
          </a:prstGeom>
        </p:spPr>
        <p:txBody>
          <a:bodyPr vert="horz" lIns="91358" tIns="45679" rIns="91358" bIns="45679" rtlCol="0" anchor="b"/>
          <a:lstStyle>
            <a:lvl1pPr algn="l">
              <a:defRPr sz="1200"/>
            </a:lvl1pPr>
          </a:lstStyle>
          <a:p>
            <a:endParaRPr lang="ru-RU"/>
          </a:p>
        </p:txBody>
      </p:sp>
      <p:sp>
        <p:nvSpPr>
          <p:cNvPr id="7" name="Номер слайда 6"/>
          <p:cNvSpPr>
            <a:spLocks noGrp="1"/>
          </p:cNvSpPr>
          <p:nvPr>
            <p:ph type="sldNum" sz="quarter" idx="5"/>
          </p:nvPr>
        </p:nvSpPr>
        <p:spPr>
          <a:xfrm>
            <a:off x="3844149" y="9425567"/>
            <a:ext cx="2940844" cy="496173"/>
          </a:xfrm>
          <a:prstGeom prst="rect">
            <a:avLst/>
          </a:prstGeom>
        </p:spPr>
        <p:txBody>
          <a:bodyPr vert="horz" lIns="91358" tIns="45679" rIns="91358" bIns="45679" rtlCol="0" anchor="b"/>
          <a:lstStyle>
            <a:lvl1pPr algn="r">
              <a:defRPr sz="1200"/>
            </a:lvl1pPr>
          </a:lstStyle>
          <a:p>
            <a:fld id="{F2117294-C1D6-4163-95D3-0CB7D4D75D00}" type="slidenum">
              <a:rPr lang="ru-RU" smtClean="0"/>
              <a:t>‹#›</a:t>
            </a:fld>
            <a:endParaRPr lang="ru-RU"/>
          </a:p>
        </p:txBody>
      </p:sp>
    </p:spTree>
    <p:extLst>
      <p:ext uri="{BB962C8B-B14F-4D97-AF65-F5344CB8AC3E}">
        <p14:creationId xmlns:p14="http://schemas.microsoft.com/office/powerpoint/2010/main" val="134795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117294-C1D6-4163-95D3-0CB7D4D75D00}" type="slidenum">
              <a:rPr lang="ru-RU" smtClean="0"/>
              <a:t>1</a:t>
            </a:fld>
            <a:endParaRPr lang="ru-RU"/>
          </a:p>
        </p:txBody>
      </p:sp>
    </p:spTree>
    <p:extLst>
      <p:ext uri="{BB962C8B-B14F-4D97-AF65-F5344CB8AC3E}">
        <p14:creationId xmlns:p14="http://schemas.microsoft.com/office/powerpoint/2010/main" val="3608990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5135A-D332-3E85-CC71-0930B5F1B41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5916D62C-D334-FD8D-A6D7-79D978C92F7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DA0CBEC3-A275-C03D-F4E5-565B71717813}"/>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BD3AD229-85D9-92E5-D03B-D7995D67DF05}"/>
              </a:ext>
            </a:extLst>
          </p:cNvPr>
          <p:cNvSpPr>
            <a:spLocks noGrp="1"/>
          </p:cNvSpPr>
          <p:nvPr>
            <p:ph type="sldNum" sz="quarter" idx="10"/>
          </p:nvPr>
        </p:nvSpPr>
        <p:spPr/>
        <p:txBody>
          <a:bodyPr/>
          <a:lstStyle/>
          <a:p>
            <a:fld id="{F2117294-C1D6-4163-95D3-0CB7D4D75D00}" type="slidenum">
              <a:rPr lang="ru-RU" smtClean="0"/>
              <a:t>10</a:t>
            </a:fld>
            <a:endParaRPr lang="ru-RU"/>
          </a:p>
        </p:txBody>
      </p:sp>
    </p:spTree>
    <p:extLst>
      <p:ext uri="{BB962C8B-B14F-4D97-AF65-F5344CB8AC3E}">
        <p14:creationId xmlns:p14="http://schemas.microsoft.com/office/powerpoint/2010/main" val="975046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A426D-F946-54B5-6957-8C54720DB5E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838CC12F-D0C5-3F53-4D0B-53670927D8F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D476E455-9811-65F3-8DC8-368C422F6C9F}"/>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1042A03D-FEEB-647F-6D9C-2F9E3EFBB432}"/>
              </a:ext>
            </a:extLst>
          </p:cNvPr>
          <p:cNvSpPr>
            <a:spLocks noGrp="1"/>
          </p:cNvSpPr>
          <p:nvPr>
            <p:ph type="sldNum" sz="quarter" idx="10"/>
          </p:nvPr>
        </p:nvSpPr>
        <p:spPr/>
        <p:txBody>
          <a:bodyPr/>
          <a:lstStyle/>
          <a:p>
            <a:fld id="{F2117294-C1D6-4163-95D3-0CB7D4D75D00}" type="slidenum">
              <a:rPr lang="ru-RU" smtClean="0"/>
              <a:t>11</a:t>
            </a:fld>
            <a:endParaRPr lang="ru-RU"/>
          </a:p>
        </p:txBody>
      </p:sp>
    </p:spTree>
    <p:extLst>
      <p:ext uri="{BB962C8B-B14F-4D97-AF65-F5344CB8AC3E}">
        <p14:creationId xmlns:p14="http://schemas.microsoft.com/office/powerpoint/2010/main" val="2504081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0E013-358C-E440-192F-FD57CAC21C7F}"/>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B31F3002-BF81-AAB1-2B86-D94A69C98BC0}"/>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452606C-116F-B95C-1645-23208C713D1C}"/>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B9308BBA-BD7A-71F5-A449-51D574C86A96}"/>
              </a:ext>
            </a:extLst>
          </p:cNvPr>
          <p:cNvSpPr>
            <a:spLocks noGrp="1"/>
          </p:cNvSpPr>
          <p:nvPr>
            <p:ph type="sldNum" sz="quarter" idx="10"/>
          </p:nvPr>
        </p:nvSpPr>
        <p:spPr/>
        <p:txBody>
          <a:bodyPr/>
          <a:lstStyle/>
          <a:p>
            <a:fld id="{F2117294-C1D6-4163-95D3-0CB7D4D75D00}" type="slidenum">
              <a:rPr lang="ru-RU" smtClean="0"/>
              <a:t>12</a:t>
            </a:fld>
            <a:endParaRPr lang="ru-RU"/>
          </a:p>
        </p:txBody>
      </p:sp>
    </p:spTree>
    <p:extLst>
      <p:ext uri="{BB962C8B-B14F-4D97-AF65-F5344CB8AC3E}">
        <p14:creationId xmlns:p14="http://schemas.microsoft.com/office/powerpoint/2010/main" val="586724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8723A-518C-6048-3FE1-EA96A1006632}"/>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80F229A-BB98-473B-34EC-045439C347DD}"/>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3DC47A3-F11D-DC50-0DAE-9691298E6973}"/>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F693A549-45ED-94D9-0536-6D8FD54F334F}"/>
              </a:ext>
            </a:extLst>
          </p:cNvPr>
          <p:cNvSpPr>
            <a:spLocks noGrp="1"/>
          </p:cNvSpPr>
          <p:nvPr>
            <p:ph type="sldNum" sz="quarter" idx="10"/>
          </p:nvPr>
        </p:nvSpPr>
        <p:spPr/>
        <p:txBody>
          <a:bodyPr/>
          <a:lstStyle/>
          <a:p>
            <a:fld id="{F2117294-C1D6-4163-95D3-0CB7D4D75D00}" type="slidenum">
              <a:rPr lang="ru-RU" smtClean="0"/>
              <a:t>13</a:t>
            </a:fld>
            <a:endParaRPr lang="ru-RU"/>
          </a:p>
        </p:txBody>
      </p:sp>
    </p:spTree>
    <p:extLst>
      <p:ext uri="{BB962C8B-B14F-4D97-AF65-F5344CB8AC3E}">
        <p14:creationId xmlns:p14="http://schemas.microsoft.com/office/powerpoint/2010/main" val="250678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D7298-52E0-4C84-A9F5-CF38DADFC04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05753D2C-6369-19F9-A444-E1B03017175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951081DE-02CA-4485-87F5-BC53A4C608DC}"/>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68F0ED1C-876B-5D63-6020-B360ADB8F2D3}"/>
              </a:ext>
            </a:extLst>
          </p:cNvPr>
          <p:cNvSpPr>
            <a:spLocks noGrp="1"/>
          </p:cNvSpPr>
          <p:nvPr>
            <p:ph type="sldNum" sz="quarter" idx="10"/>
          </p:nvPr>
        </p:nvSpPr>
        <p:spPr/>
        <p:txBody>
          <a:bodyPr/>
          <a:lstStyle/>
          <a:p>
            <a:fld id="{F2117294-C1D6-4163-95D3-0CB7D4D75D00}" type="slidenum">
              <a:rPr lang="ru-RU" smtClean="0"/>
              <a:t>14</a:t>
            </a:fld>
            <a:endParaRPr lang="ru-RU"/>
          </a:p>
        </p:txBody>
      </p:sp>
    </p:spTree>
    <p:extLst>
      <p:ext uri="{BB962C8B-B14F-4D97-AF65-F5344CB8AC3E}">
        <p14:creationId xmlns:p14="http://schemas.microsoft.com/office/powerpoint/2010/main" val="3514741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CF0DE-E6EA-5332-CED5-2D74D0B88BF1}"/>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71057736-1146-E02E-B2BE-940088EF2BB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AA29758-D63D-905C-0A89-906ADA6728AB}"/>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237B9EA4-9531-453D-BE8E-26C6A132BF7A}"/>
              </a:ext>
            </a:extLst>
          </p:cNvPr>
          <p:cNvSpPr>
            <a:spLocks noGrp="1"/>
          </p:cNvSpPr>
          <p:nvPr>
            <p:ph type="sldNum" sz="quarter" idx="10"/>
          </p:nvPr>
        </p:nvSpPr>
        <p:spPr/>
        <p:txBody>
          <a:bodyPr/>
          <a:lstStyle/>
          <a:p>
            <a:fld id="{F2117294-C1D6-4163-95D3-0CB7D4D75D00}" type="slidenum">
              <a:rPr lang="ru-RU" smtClean="0"/>
              <a:t>15</a:t>
            </a:fld>
            <a:endParaRPr lang="ru-RU"/>
          </a:p>
        </p:txBody>
      </p:sp>
    </p:spTree>
    <p:extLst>
      <p:ext uri="{BB962C8B-B14F-4D97-AF65-F5344CB8AC3E}">
        <p14:creationId xmlns:p14="http://schemas.microsoft.com/office/powerpoint/2010/main" val="3064223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029CE-377B-96F1-E114-E3770472863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8363B70E-E271-DAC0-E6A9-4A36C638E79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4E616FFB-9B8D-21E6-263C-0E5900F50FC4}"/>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2FD00A75-4E57-64E6-057A-529DBFF42D18}"/>
              </a:ext>
            </a:extLst>
          </p:cNvPr>
          <p:cNvSpPr>
            <a:spLocks noGrp="1"/>
          </p:cNvSpPr>
          <p:nvPr>
            <p:ph type="sldNum" sz="quarter" idx="10"/>
          </p:nvPr>
        </p:nvSpPr>
        <p:spPr/>
        <p:txBody>
          <a:bodyPr/>
          <a:lstStyle/>
          <a:p>
            <a:fld id="{F2117294-C1D6-4163-95D3-0CB7D4D75D00}" type="slidenum">
              <a:rPr lang="ru-RU" smtClean="0"/>
              <a:t>16</a:t>
            </a:fld>
            <a:endParaRPr lang="ru-RU"/>
          </a:p>
        </p:txBody>
      </p:sp>
    </p:spTree>
    <p:extLst>
      <p:ext uri="{BB962C8B-B14F-4D97-AF65-F5344CB8AC3E}">
        <p14:creationId xmlns:p14="http://schemas.microsoft.com/office/powerpoint/2010/main" val="1588310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45661-C924-70F2-B810-CCF6BBFAF34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8CCF3DC-B3A0-AB77-5782-40E59AAE606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908FA540-BBBB-5B89-CD6D-1ECFFDCB438D}"/>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986CB419-F3B1-6DC2-F9CC-2C2B2A5A4EC7}"/>
              </a:ext>
            </a:extLst>
          </p:cNvPr>
          <p:cNvSpPr>
            <a:spLocks noGrp="1"/>
          </p:cNvSpPr>
          <p:nvPr>
            <p:ph type="sldNum" sz="quarter" idx="10"/>
          </p:nvPr>
        </p:nvSpPr>
        <p:spPr/>
        <p:txBody>
          <a:bodyPr/>
          <a:lstStyle/>
          <a:p>
            <a:fld id="{F2117294-C1D6-4163-95D3-0CB7D4D75D00}" type="slidenum">
              <a:rPr lang="ru-RU" smtClean="0"/>
              <a:t>17</a:t>
            </a:fld>
            <a:endParaRPr lang="ru-RU"/>
          </a:p>
        </p:txBody>
      </p:sp>
    </p:spTree>
    <p:extLst>
      <p:ext uri="{BB962C8B-B14F-4D97-AF65-F5344CB8AC3E}">
        <p14:creationId xmlns:p14="http://schemas.microsoft.com/office/powerpoint/2010/main" val="1178792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928B6-5AD2-30EB-7F2F-422C3058923F}"/>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F1E37724-88F9-2D05-7B9A-65A4DED504B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855214E-B9A6-CEC1-5E91-4A606FAB101D}"/>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B1E473DB-09DD-7BDB-88E4-13F3A6213BC2}"/>
              </a:ext>
            </a:extLst>
          </p:cNvPr>
          <p:cNvSpPr>
            <a:spLocks noGrp="1"/>
          </p:cNvSpPr>
          <p:nvPr>
            <p:ph type="sldNum" sz="quarter" idx="10"/>
          </p:nvPr>
        </p:nvSpPr>
        <p:spPr/>
        <p:txBody>
          <a:bodyPr/>
          <a:lstStyle/>
          <a:p>
            <a:fld id="{F2117294-C1D6-4163-95D3-0CB7D4D75D00}" type="slidenum">
              <a:rPr lang="ru-RU" smtClean="0"/>
              <a:t>18</a:t>
            </a:fld>
            <a:endParaRPr lang="ru-RU"/>
          </a:p>
        </p:txBody>
      </p:sp>
    </p:spTree>
    <p:extLst>
      <p:ext uri="{BB962C8B-B14F-4D97-AF65-F5344CB8AC3E}">
        <p14:creationId xmlns:p14="http://schemas.microsoft.com/office/powerpoint/2010/main" val="3748156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886C4-BA80-3966-50CB-91ECCB73CC2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F16A556F-17F1-69A9-B3EC-1EC003C5D4B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98FC9A8C-3A2F-3487-C0BA-2D9579C3CA71}"/>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868E2D9C-4299-9581-DE58-471BB3BAB58D}"/>
              </a:ext>
            </a:extLst>
          </p:cNvPr>
          <p:cNvSpPr>
            <a:spLocks noGrp="1"/>
          </p:cNvSpPr>
          <p:nvPr>
            <p:ph type="sldNum" sz="quarter" idx="10"/>
          </p:nvPr>
        </p:nvSpPr>
        <p:spPr/>
        <p:txBody>
          <a:bodyPr/>
          <a:lstStyle/>
          <a:p>
            <a:fld id="{F2117294-C1D6-4163-95D3-0CB7D4D75D00}" type="slidenum">
              <a:rPr lang="ru-RU" smtClean="0"/>
              <a:t>19</a:t>
            </a:fld>
            <a:endParaRPr lang="ru-RU"/>
          </a:p>
        </p:txBody>
      </p:sp>
    </p:spTree>
    <p:extLst>
      <p:ext uri="{BB962C8B-B14F-4D97-AF65-F5344CB8AC3E}">
        <p14:creationId xmlns:p14="http://schemas.microsoft.com/office/powerpoint/2010/main" val="214436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2</a:t>
            </a:fld>
            <a:endParaRPr lang="ru-RU"/>
          </a:p>
        </p:txBody>
      </p:sp>
    </p:spTree>
    <p:extLst>
      <p:ext uri="{BB962C8B-B14F-4D97-AF65-F5344CB8AC3E}">
        <p14:creationId xmlns:p14="http://schemas.microsoft.com/office/powerpoint/2010/main" val="2198170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D9AB7-1760-2BAB-5F26-2A70289123C2}"/>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8FD37656-3BBC-2B73-2819-1E8FB663598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8DE55D19-8CC3-7E34-7D2D-EC2EEA3AFC3C}"/>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A2EB9BDC-0666-9340-E5A5-798B215CB279}"/>
              </a:ext>
            </a:extLst>
          </p:cNvPr>
          <p:cNvSpPr>
            <a:spLocks noGrp="1"/>
          </p:cNvSpPr>
          <p:nvPr>
            <p:ph type="sldNum" sz="quarter" idx="10"/>
          </p:nvPr>
        </p:nvSpPr>
        <p:spPr/>
        <p:txBody>
          <a:bodyPr/>
          <a:lstStyle/>
          <a:p>
            <a:fld id="{F2117294-C1D6-4163-95D3-0CB7D4D75D00}" type="slidenum">
              <a:rPr lang="ru-RU" smtClean="0"/>
              <a:t>20</a:t>
            </a:fld>
            <a:endParaRPr lang="ru-RU"/>
          </a:p>
        </p:txBody>
      </p:sp>
    </p:spTree>
    <p:extLst>
      <p:ext uri="{BB962C8B-B14F-4D97-AF65-F5344CB8AC3E}">
        <p14:creationId xmlns:p14="http://schemas.microsoft.com/office/powerpoint/2010/main" val="3769828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A1541-EE4A-3B67-9861-FA8CD550E9D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5F89C32-7EFE-63AC-57C1-7FE3DA37F7C5}"/>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B68321F-8D57-71E9-5EF1-73C780B9F5B5}"/>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9102969B-F4B2-60AA-5F2F-E6C5449DE483}"/>
              </a:ext>
            </a:extLst>
          </p:cNvPr>
          <p:cNvSpPr>
            <a:spLocks noGrp="1"/>
          </p:cNvSpPr>
          <p:nvPr>
            <p:ph type="sldNum" sz="quarter" idx="10"/>
          </p:nvPr>
        </p:nvSpPr>
        <p:spPr/>
        <p:txBody>
          <a:bodyPr/>
          <a:lstStyle/>
          <a:p>
            <a:fld id="{F2117294-C1D6-4163-95D3-0CB7D4D75D00}" type="slidenum">
              <a:rPr lang="ru-RU" smtClean="0"/>
              <a:t>21</a:t>
            </a:fld>
            <a:endParaRPr lang="ru-RU"/>
          </a:p>
        </p:txBody>
      </p:sp>
    </p:spTree>
    <p:extLst>
      <p:ext uri="{BB962C8B-B14F-4D97-AF65-F5344CB8AC3E}">
        <p14:creationId xmlns:p14="http://schemas.microsoft.com/office/powerpoint/2010/main" val="2831610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7FD20-8366-600D-2E04-6F7BDF428E6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52BF460-E77F-17F5-A530-EF6AFD2D840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9D8C42E7-4A91-489C-45FD-E4B3063D63D1}"/>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C0CF2971-CBCB-937F-22CB-56525EBCCB81}"/>
              </a:ext>
            </a:extLst>
          </p:cNvPr>
          <p:cNvSpPr>
            <a:spLocks noGrp="1"/>
          </p:cNvSpPr>
          <p:nvPr>
            <p:ph type="sldNum" sz="quarter" idx="10"/>
          </p:nvPr>
        </p:nvSpPr>
        <p:spPr/>
        <p:txBody>
          <a:bodyPr/>
          <a:lstStyle/>
          <a:p>
            <a:fld id="{F2117294-C1D6-4163-95D3-0CB7D4D75D00}" type="slidenum">
              <a:rPr lang="ru-RU" smtClean="0"/>
              <a:t>22</a:t>
            </a:fld>
            <a:endParaRPr lang="ru-RU"/>
          </a:p>
        </p:txBody>
      </p:sp>
    </p:spTree>
    <p:extLst>
      <p:ext uri="{BB962C8B-B14F-4D97-AF65-F5344CB8AC3E}">
        <p14:creationId xmlns:p14="http://schemas.microsoft.com/office/powerpoint/2010/main" val="1492293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BB76F-922B-77E8-7397-4BA603EB71E6}"/>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B37E7478-3A1C-A168-202A-FD7FEB28CE0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86C52E08-1D52-19B0-1BD0-EB46ECD5F030}"/>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C39253C7-62F6-0189-DCAA-846F3F5C74DB}"/>
              </a:ext>
            </a:extLst>
          </p:cNvPr>
          <p:cNvSpPr>
            <a:spLocks noGrp="1"/>
          </p:cNvSpPr>
          <p:nvPr>
            <p:ph type="sldNum" sz="quarter" idx="10"/>
          </p:nvPr>
        </p:nvSpPr>
        <p:spPr/>
        <p:txBody>
          <a:bodyPr/>
          <a:lstStyle/>
          <a:p>
            <a:fld id="{F2117294-C1D6-4163-95D3-0CB7D4D75D00}" type="slidenum">
              <a:rPr lang="ru-RU" smtClean="0"/>
              <a:t>23</a:t>
            </a:fld>
            <a:endParaRPr lang="ru-RU"/>
          </a:p>
        </p:txBody>
      </p:sp>
    </p:spTree>
    <p:extLst>
      <p:ext uri="{BB962C8B-B14F-4D97-AF65-F5344CB8AC3E}">
        <p14:creationId xmlns:p14="http://schemas.microsoft.com/office/powerpoint/2010/main" val="842722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A14B8-05F4-532D-A597-AB155848772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76B80D7-5452-3925-B237-B32B1745AD0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D2A18C4C-F17D-84AA-5866-D808BBE8396C}"/>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78DF8AF9-FDFF-419F-EC84-F9B4FE51A4E3}"/>
              </a:ext>
            </a:extLst>
          </p:cNvPr>
          <p:cNvSpPr>
            <a:spLocks noGrp="1"/>
          </p:cNvSpPr>
          <p:nvPr>
            <p:ph type="sldNum" sz="quarter" idx="10"/>
          </p:nvPr>
        </p:nvSpPr>
        <p:spPr/>
        <p:txBody>
          <a:bodyPr/>
          <a:lstStyle/>
          <a:p>
            <a:fld id="{F2117294-C1D6-4163-95D3-0CB7D4D75D00}" type="slidenum">
              <a:rPr lang="ru-RU" smtClean="0"/>
              <a:t>24</a:t>
            </a:fld>
            <a:endParaRPr lang="ru-RU"/>
          </a:p>
        </p:txBody>
      </p:sp>
    </p:spTree>
    <p:extLst>
      <p:ext uri="{BB962C8B-B14F-4D97-AF65-F5344CB8AC3E}">
        <p14:creationId xmlns:p14="http://schemas.microsoft.com/office/powerpoint/2010/main" val="796880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117294-C1D6-4163-95D3-0CB7D4D75D00}" type="slidenum">
              <a:rPr lang="ru-RU" smtClean="0"/>
              <a:t>25</a:t>
            </a:fld>
            <a:endParaRPr lang="ru-RU"/>
          </a:p>
        </p:txBody>
      </p:sp>
    </p:spTree>
    <p:extLst>
      <p:ext uri="{BB962C8B-B14F-4D97-AF65-F5344CB8AC3E}">
        <p14:creationId xmlns:p14="http://schemas.microsoft.com/office/powerpoint/2010/main" val="3608990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3</a:t>
            </a:fld>
            <a:endParaRPr lang="ru-RU"/>
          </a:p>
        </p:txBody>
      </p:sp>
    </p:spTree>
    <p:extLst>
      <p:ext uri="{BB962C8B-B14F-4D97-AF65-F5344CB8AC3E}">
        <p14:creationId xmlns:p14="http://schemas.microsoft.com/office/powerpoint/2010/main" val="170053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4</a:t>
            </a:fld>
            <a:endParaRPr lang="ru-RU"/>
          </a:p>
        </p:txBody>
      </p:sp>
    </p:spTree>
    <p:extLst>
      <p:ext uri="{BB962C8B-B14F-4D97-AF65-F5344CB8AC3E}">
        <p14:creationId xmlns:p14="http://schemas.microsoft.com/office/powerpoint/2010/main" val="147840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5</a:t>
            </a:fld>
            <a:endParaRPr lang="ru-RU"/>
          </a:p>
        </p:txBody>
      </p:sp>
    </p:spTree>
    <p:extLst>
      <p:ext uri="{BB962C8B-B14F-4D97-AF65-F5344CB8AC3E}">
        <p14:creationId xmlns:p14="http://schemas.microsoft.com/office/powerpoint/2010/main" val="58095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6</a:t>
            </a:fld>
            <a:endParaRPr lang="ru-RU"/>
          </a:p>
        </p:txBody>
      </p:sp>
    </p:spTree>
    <p:extLst>
      <p:ext uri="{BB962C8B-B14F-4D97-AF65-F5344CB8AC3E}">
        <p14:creationId xmlns:p14="http://schemas.microsoft.com/office/powerpoint/2010/main" val="266781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83EEE-E696-E214-8701-D3E3A2F2B69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88D90517-5FCA-20C4-DA94-DD14E5878AE4}"/>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9C4AE05-3744-998C-8391-782B73B4D370}"/>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1F3E8EAA-BDBD-F605-2B60-15670CF1F3BC}"/>
              </a:ext>
            </a:extLst>
          </p:cNvPr>
          <p:cNvSpPr>
            <a:spLocks noGrp="1"/>
          </p:cNvSpPr>
          <p:nvPr>
            <p:ph type="sldNum" sz="quarter" idx="10"/>
          </p:nvPr>
        </p:nvSpPr>
        <p:spPr/>
        <p:txBody>
          <a:bodyPr/>
          <a:lstStyle/>
          <a:p>
            <a:fld id="{F2117294-C1D6-4163-95D3-0CB7D4D75D00}" type="slidenum">
              <a:rPr lang="ru-RU" smtClean="0"/>
              <a:t>7</a:t>
            </a:fld>
            <a:endParaRPr lang="ru-RU"/>
          </a:p>
        </p:txBody>
      </p:sp>
    </p:spTree>
    <p:extLst>
      <p:ext uri="{BB962C8B-B14F-4D97-AF65-F5344CB8AC3E}">
        <p14:creationId xmlns:p14="http://schemas.microsoft.com/office/powerpoint/2010/main" val="367783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8</a:t>
            </a:fld>
            <a:endParaRPr lang="ru-RU"/>
          </a:p>
        </p:txBody>
      </p:sp>
    </p:spTree>
    <p:extLst>
      <p:ext uri="{BB962C8B-B14F-4D97-AF65-F5344CB8AC3E}">
        <p14:creationId xmlns:p14="http://schemas.microsoft.com/office/powerpoint/2010/main" val="88408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37D3A-E300-A417-1802-ECB661565610}"/>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82ECEE3-FFCE-D303-9507-7ACB20E81CB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3C01723-98F5-8CD6-71EB-5AE35BC25D93}"/>
              </a:ext>
            </a:extLst>
          </p:cNvPr>
          <p:cNvSpPr>
            <a:spLocks noGrp="1"/>
          </p:cNvSpPr>
          <p:nvPr>
            <p:ph type="body" idx="1"/>
          </p:nvPr>
        </p:nvSpPr>
        <p:spPr/>
        <p:txBody>
          <a:bodyPr/>
          <a:lstStyle/>
          <a:p>
            <a:endParaRPr lang="ru-RU"/>
          </a:p>
        </p:txBody>
      </p:sp>
      <p:sp>
        <p:nvSpPr>
          <p:cNvPr id="4" name="Номер слайда 3">
            <a:extLst>
              <a:ext uri="{FF2B5EF4-FFF2-40B4-BE49-F238E27FC236}">
                <a16:creationId xmlns:a16="http://schemas.microsoft.com/office/drawing/2014/main" id="{6851ECA6-78AC-B3AA-040C-4B405AE2F0ED}"/>
              </a:ext>
            </a:extLst>
          </p:cNvPr>
          <p:cNvSpPr>
            <a:spLocks noGrp="1"/>
          </p:cNvSpPr>
          <p:nvPr>
            <p:ph type="sldNum" sz="quarter" idx="10"/>
          </p:nvPr>
        </p:nvSpPr>
        <p:spPr/>
        <p:txBody>
          <a:bodyPr/>
          <a:lstStyle/>
          <a:p>
            <a:fld id="{F2117294-C1D6-4163-95D3-0CB7D4D75D00}" type="slidenum">
              <a:rPr lang="ru-RU" smtClean="0"/>
              <a:t>9</a:t>
            </a:fld>
            <a:endParaRPr lang="ru-RU"/>
          </a:p>
        </p:txBody>
      </p:sp>
    </p:spTree>
    <p:extLst>
      <p:ext uri="{BB962C8B-B14F-4D97-AF65-F5344CB8AC3E}">
        <p14:creationId xmlns:p14="http://schemas.microsoft.com/office/powerpoint/2010/main" val="224920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6178C3A-C1C6-4C77-A6F8-0D0041E101A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0887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81502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21950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4234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6178C3A-C1C6-4C77-A6F8-0D0041E101A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3687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6178C3A-C1C6-4C77-A6F8-0D0041E101A2}" type="datetimeFigureOut">
              <a:rPr lang="ru-RU" smtClean="0"/>
              <a:t>13.04.2026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36833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6178C3A-C1C6-4C77-A6F8-0D0041E101A2}" type="datetimeFigureOut">
              <a:rPr lang="ru-RU" smtClean="0"/>
              <a:t>13.04.2026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7830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6178C3A-C1C6-4C77-A6F8-0D0041E101A2}" type="datetimeFigureOut">
              <a:rPr lang="ru-RU" smtClean="0"/>
              <a:t>13.04.2026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38018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178C3A-C1C6-4C77-A6F8-0D0041E101A2}" type="datetimeFigureOut">
              <a:rPr lang="ru-RU" smtClean="0"/>
              <a:t>13.04.2026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420694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6178C3A-C1C6-4C77-A6F8-0D0041E101A2}" type="datetimeFigureOut">
              <a:rPr lang="ru-RU" smtClean="0"/>
              <a:t>13.04.2026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50378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6178C3A-C1C6-4C77-A6F8-0D0041E101A2}" type="datetimeFigureOut">
              <a:rPr lang="ru-RU" smtClean="0"/>
              <a:t>13.04.2026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1155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78C3A-C1C6-4C77-A6F8-0D0041E101A2}" type="datetimeFigureOut">
              <a:rPr lang="ru-RU" smtClean="0"/>
              <a:t>13.04.2026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974EC-074B-496B-BCA2-311EA1DE4E2E}" type="slidenum">
              <a:rPr lang="ru-RU" smtClean="0"/>
              <a:t>‹#›</a:t>
            </a:fld>
            <a:endParaRPr lang="ru-RU"/>
          </a:p>
        </p:txBody>
      </p:sp>
    </p:spTree>
    <p:extLst>
      <p:ext uri="{BB962C8B-B14F-4D97-AF65-F5344CB8AC3E}">
        <p14:creationId xmlns:p14="http://schemas.microsoft.com/office/powerpoint/2010/main" val="304217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8.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48971-v-grgu-imeni-yanki-kupaly-sostoyalas-vstrecha-zamestitelya-ministra-obrazovaniya-aleksandra-kadlubaya-so-studentami.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grsu.by/component/k2/item/49058-magistrant-kupalovskogo-universiteta-stala-prizerom-konkursa-analiticheskikh-esse.html" TargetMode="External"/><Relationship Id="rId3" Type="http://schemas.openxmlformats.org/officeDocument/2006/relationships/image" Target="../media/image8.pn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8.pn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49065-forum-dialog-uspeshnykh-pedagogika-kak-klyuch-k-budushchemu.htm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grsu.by/component/k2/item/49143-fotofakt-rektor-grgu-imeni-yanki-kupaly-nagrazhdena-za-vklad-v-razvitie-obrazovaniya-grodnenskoj-oblasti.html" TargetMode="External"/><Relationship Id="rId3" Type="http://schemas.openxmlformats.org/officeDocument/2006/relationships/image" Target="../media/image8.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hyperlink" Target="https://www.grsu.by/component/k2/item/49263-grgu-imeni-yanki-kupaly-vystupaet-na-mezhdunarodnoj-spetsializirovannoj-vystavke-obrazovanie-i-karera.html" TargetMode="External"/><Relationship Id="rId3" Type="http://schemas.openxmlformats.org/officeDocument/2006/relationships/image" Target="../media/image8.pn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8.pn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49918-v-grgu-imeni-yanki-kupaly-sostoyalsya-resertifikatsionny-audit.html" TargetMode="External"/><Relationship Id="rId4" Type="http://schemas.openxmlformats.org/officeDocument/2006/relationships/image" Target="../media/image9.pn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hyperlink" Target="https://www.grsu.by/component/k2/item/50140-v-grgu-imeni-yanki-kupaly-otkryt-pervyj-doktorskij-sovet-po-zashchite-dissertatsij.html" TargetMode="External"/><Relationship Id="rId3" Type="http://schemas.openxmlformats.org/officeDocument/2006/relationships/image" Target="../media/image8.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8.png"/><Relationship Id="rId7"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0155-kupalovtsy-stali-prizerami-mezhdunarodnoj-studencheskoj-olimpiady-po-filosofii.html"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grsu.by/component/k2/item/50930-dekan-inzhenernogo-fakulteta-kupalovskogo-universita-poluchil-vysokuyu-nagradu-ot-prezidenta-belarusi.html" TargetMode="External"/><Relationship Id="rId3" Type="http://schemas.openxmlformats.org/officeDocument/2006/relationships/image" Target="../media/image8.png"/><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hyperlink" Target="https://www.grsu.by/component/k2/item/51525-vestnik-grgu-imeni-yanki-kupaly-v-baze-scopus.html" TargetMode="External"/><Relationship Id="rId3" Type="http://schemas.openxmlformats.org/officeDocument/2006/relationships/image" Target="../media/image8.png"/><Relationship Id="rId7"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48623-shkolniki-iz-slonima-otkryvayut-mir-pedagogicheskikh-professij-v-grgu-imeni-yanki-kupaly.html" TargetMode="External"/><Relationship Id="rId4" Type="http://schemas.openxmlformats.org/officeDocument/2006/relationships/image" Target="../media/image9.pn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8.png"/><Relationship Id="rId7"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1572-kachestvennoe-obrazovanie-silnoe-gosudarstvo-delegatsiya-kupalovskogo-universiteta-vo-glave-s-rektorom-irinoj-kiturko-prinyala-uchastie-v-respublikanskom-pedagogicheskom-sovete.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8.png"/><Relationship Id="rId7" Type="http://schemas.openxmlformats.org/officeDocument/2006/relationships/hyperlink" Target="https://www.grsu.by/component/k2/item/51984-kupalovtsy-vystupayut-na-chempionate-professionalnogo-masterstva-brics-future-skills-and-tech-challenge-2024.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52035-studentka-kupalovskogo-universiteta-stala-prizerom-brics-future-skills-and-tech-challenge-2024.html" TargetMode="External"/><Relationship Id="rId4" Type="http://schemas.openxmlformats.org/officeDocument/2006/relationships/image" Target="../media/image9.png"/><Relationship Id="rId9" Type="http://schemas.openxmlformats.org/officeDocument/2006/relationships/image" Target="../media/image44.jpeg"/></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8.png"/><Relationship Id="rId7"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2651-zakruzhilis-v-listopade-tvorchestva-kupalovets-stal-laureatom-festivalya-avtorskoj-pesni-i-poezii.html"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8.png"/><Relationship Id="rId7"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53074-luchshij-v-strane-voennyj-fakultet-kupalovskogo-universiteta-priznan-luchshim.html"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hyperlink" Target="https://www.grsu.by/component/k2/item/53181-v-grgu-imeni-yanki-kupaly-zavershila-rabotu-komissiya-po-podtverzhdeniyu-premii-pravitelstva-za-dostizheniya-v-oblasti-kachestva.html" TargetMode="External"/><Relationship Id="rId3" Type="http://schemas.openxmlformats.org/officeDocument/2006/relationships/image" Target="../media/image8.pn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53.jpeg"/><Relationship Id="rId5" Type="http://schemas.microsoft.com/office/2007/relationships/hdphoto" Target="../media/hdphoto4.wdp"/><Relationship Id="rId10" Type="http://schemas.openxmlformats.org/officeDocument/2006/relationships/image" Target="../media/image52.jpeg"/><Relationship Id="rId4" Type="http://schemas.openxmlformats.org/officeDocument/2006/relationships/image" Target="../media/image9.png"/><Relationship Id="rId9" Type="http://schemas.openxmlformats.org/officeDocument/2006/relationships/image" Target="../media/image51.jpe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microsoft.com/office/2007/relationships/hdphoto" Target="../media/hdphoto5.wdp"/><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5.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hyperlink" Target="https://www.grsu.by/component/k2/item/34632-dorogami-pobedy-2020.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48629-grant-prezidenta-respubliki-belarus-podderzhka-proekta-dorogami-pobedy.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8.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48666-v-studencheskom-mediatsentre-grgu-imeni-yanki-kupaly-sostoyalsya-tur-praktikum-dlya-uchashchikhsya-kozlovshchinskoj-srednej-shkoly.html" TargetMode="External"/><Relationship Id="rId4" Type="http://schemas.openxmlformats.org/officeDocument/2006/relationships/image" Target="../media/image9.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8.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48753-v-grgu-imeni-yanki-kupaly-zavershilsya-festival-pedagogicheskikh-klassov.html" TargetMode="External"/><Relationship Id="rId4" Type="http://schemas.openxmlformats.org/officeDocument/2006/relationships/image" Target="../media/image9.pn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8.pn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48796-kupalovtsy-prinimayut-uchastie-v-vystavke-nauchnykh-dostizhenij-priurochennoj-ko-dnyu-belorusskoj-nauki.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rsu.by/component/k2/item/48813-kupalovtsam-obyavlena-blagodarnost-ministerstva-obrazovaniya-respubliki-belarus.html" TargetMode="External"/><Relationship Id="rId3" Type="http://schemas.openxmlformats.org/officeDocument/2006/relationships/image" Target="../media/image8.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www.grsu.by/component/k2/item/48845-kalejdoskop-pobed-kupalovtsy-oderzhali-pobedu-v-iv-mezhdunarodnoj-nauchno-issledovatelskoj-olimpiade.html" TargetMode="External"/><Relationship Id="rId3" Type="http://schemas.openxmlformats.org/officeDocument/2006/relationships/image" Target="../media/image8.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hyperlink" Target="https://www.grsu.by/component/k2/item/48852-studentka-kupalovskogo-universiteta-prizer-konkursa-na-luchshuyu-rabotu-v-sfere-zashchity-personalnykh-dannykh.html" TargetMode="External"/><Relationship Id="rId3" Type="http://schemas.openxmlformats.org/officeDocument/2006/relationships/image" Target="../media/image8.pn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73726" y="-1"/>
            <a:ext cx="9217727" cy="6858001"/>
            <a:chOff x="-73726" y="-1"/>
            <a:chExt cx="9217727" cy="6858001"/>
          </a:xfrm>
        </p:grpSpPr>
        <p:sp>
          <p:nvSpPr>
            <p:cNvPr id="5" name="Прямоугольник 4"/>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6" name="Picture 18" descr="https://i.ya-webdesign.com/images/light-burst-png-2.pn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8346395">
              <a:off x="6047700" y="5661067"/>
              <a:ext cx="2360899" cy="84236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101615" y="-1"/>
              <a:ext cx="8042385" cy="3027857"/>
            </a:xfrm>
            <a:custGeom>
              <a:avLst/>
              <a:gdLst>
                <a:gd name="connsiteX0" fmla="*/ 0 w 10566400"/>
                <a:gd name="connsiteY0" fmla="*/ 0 h 3979152"/>
                <a:gd name="connsiteX1" fmla="*/ 10566400 w 10566400"/>
                <a:gd name="connsiteY1" fmla="*/ 0 h 3979152"/>
                <a:gd name="connsiteX2" fmla="*/ 10566400 w 10566400"/>
                <a:gd name="connsiteY2" fmla="*/ 2957997 h 3979152"/>
                <a:gd name="connsiteX3" fmla="*/ 10517638 w 10566400"/>
                <a:gd name="connsiteY3" fmla="*/ 3003043 h 3979152"/>
                <a:gd name="connsiteX4" fmla="*/ 6185301 w 10566400"/>
                <a:gd name="connsiteY4" fmla="*/ 3626174 h 3979152"/>
                <a:gd name="connsiteX5" fmla="*/ 0 w 10566400"/>
                <a:gd name="connsiteY5" fmla="*/ 0 h 397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6400" h="3979152">
                  <a:moveTo>
                    <a:pt x="0" y="0"/>
                  </a:moveTo>
                  <a:lnTo>
                    <a:pt x="10566400" y="0"/>
                  </a:lnTo>
                  <a:cubicBezTo>
                    <a:pt x="10566400" y="0"/>
                    <a:pt x="10566400" y="0"/>
                    <a:pt x="10566400" y="2957997"/>
                  </a:cubicBezTo>
                  <a:cubicBezTo>
                    <a:pt x="10551396" y="2973012"/>
                    <a:pt x="10536392" y="2988028"/>
                    <a:pt x="10517638" y="3003043"/>
                  </a:cubicBezTo>
                  <a:cubicBezTo>
                    <a:pt x="10232566" y="3273317"/>
                    <a:pt x="8649669" y="4602163"/>
                    <a:pt x="6185301" y="3626174"/>
                  </a:cubicBezTo>
                  <a:cubicBezTo>
                    <a:pt x="4051016" y="2781568"/>
                    <a:pt x="2093025" y="792053"/>
                    <a:pt x="0" y="0"/>
                  </a:cubicBezTo>
                  <a:close/>
                </a:path>
              </a:pathLst>
            </a:custGeom>
          </p:spPr>
        </p:pic>
        <p:sp>
          <p:nvSpPr>
            <p:cNvPr id="8" name="Freeform 7">
              <a:extLst>
                <a:ext uri="{FF2B5EF4-FFF2-40B4-BE49-F238E27FC236}">
                  <a16:creationId xmlns:a16="http://schemas.microsoft.com/office/drawing/2014/main" id="{7B6D73C7-1FE5-4E73-9D4F-C59DB1A1DC90}"/>
                </a:ext>
              </a:extLst>
            </p:cNvPr>
            <p:cNvSpPr>
              <a:spLocks/>
            </p:cNvSpPr>
            <p:nvPr/>
          </p:nvSpPr>
          <p:spPr bwMode="auto">
            <a:xfrm>
              <a:off x="-73726" y="1"/>
              <a:ext cx="9217726" cy="3451622"/>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gradFill flip="none" rotWithShape="1">
                <a:gsLst>
                  <a:gs pos="0">
                    <a:schemeClr val="accent1">
                      <a:tint val="66000"/>
                      <a:satMod val="160000"/>
                    </a:schemeClr>
                  </a:gs>
                  <a:gs pos="81000">
                    <a:schemeClr val="accent1">
                      <a:tint val="44500"/>
                      <a:satMod val="160000"/>
                    </a:schemeClr>
                  </a:gs>
                  <a:gs pos="100000">
                    <a:schemeClr val="bg1"/>
                  </a:gs>
                </a:gsLst>
                <a:lin ang="5400000" scaled="1"/>
                <a:tileRect/>
              </a:grad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9" name="Picture 3"/>
            <p:cNvPicPr>
              <a:picLocks noChangeArrowheads="1"/>
            </p:cNvPicPr>
            <p:nvPr/>
          </p:nvPicPr>
          <p:blipFill rotWithShape="1">
            <a:blip r:embed="rId6" cstate="print">
              <a:extLst>
                <a:ext uri="{BEBA8EAE-BF5A-486C-A8C5-ECC9F3942E4B}">
                  <a14:imgProps xmlns:a14="http://schemas.microsoft.com/office/drawing/2010/main">
                    <a14:imgLayer r:embed="rId7">
                      <a14:imgEffect>
                        <a14:backgroundRemoval t="855" b="99145" l="0" r="94737"/>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04"/>
            <a:stretch/>
          </p:blipFill>
          <p:spPr bwMode="auto">
            <a:xfrm>
              <a:off x="8002184" y="1239300"/>
              <a:ext cx="243063" cy="48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descr="https://i.ya-webdesign.com/images/light-burst-png-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327023" y="1483370"/>
              <a:ext cx="1816978" cy="181170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7">
              <a:extLst>
                <a:ext uri="{FF2B5EF4-FFF2-40B4-BE49-F238E27FC236}">
                  <a16:creationId xmlns:a16="http://schemas.microsoft.com/office/drawing/2014/main" id="{7B6D73C7-1FE5-4E73-9D4F-C59DB1A1DC90}"/>
                </a:ext>
              </a:extLst>
            </p:cNvPr>
            <p:cNvSpPr>
              <a:spLocks/>
            </p:cNvSpPr>
            <p:nvPr/>
          </p:nvSpPr>
          <p:spPr bwMode="auto">
            <a:xfrm>
              <a:off x="-73725" y="1"/>
              <a:ext cx="9129391" cy="3377078"/>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no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1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3725" y="-1"/>
              <a:ext cx="2081366" cy="162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297909" y="5661248"/>
              <a:ext cx="2846091"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Subtitle 31">
            <a:extLst>
              <a:ext uri="{FF2B5EF4-FFF2-40B4-BE49-F238E27FC236}">
                <a16:creationId xmlns:a16="http://schemas.microsoft.com/office/drawing/2014/main" id="{AF782006-E618-4A9E-ACF4-6A6CC766E189}"/>
              </a:ext>
            </a:extLst>
          </p:cNvPr>
          <p:cNvSpPr>
            <a:spLocks noGrp="1"/>
          </p:cNvSpPr>
          <p:nvPr>
            <p:ph type="subTitle" idx="1"/>
          </p:nvPr>
        </p:nvSpPr>
        <p:spPr>
          <a:xfrm>
            <a:off x="323528" y="4969062"/>
            <a:ext cx="5974381" cy="923330"/>
          </a:xfrm>
        </p:spPr>
        <p:txBody>
          <a:bodyPr anchor="t">
            <a:noAutofit/>
          </a:bodyPr>
          <a:lstStyle/>
          <a:p>
            <a:pPr algn="just">
              <a:spcBef>
                <a:spcPts val="0"/>
              </a:spcBef>
            </a:pPr>
            <a:r>
              <a:rPr lang="ru-RU" sz="2400" dirty="0">
                <a:solidFill>
                  <a:schemeClr val="bg1"/>
                </a:solidFill>
                <a:latin typeface="Impact" pitchFamily="34" charset="0"/>
              </a:rPr>
              <a:t>Цель 4: Обеспечение всеохватного и справедливого образования и поощрение возможности обучения на протяжении всей жизни</a:t>
            </a:r>
            <a:endParaRPr lang="en-US" sz="1800" dirty="0">
              <a:solidFill>
                <a:schemeClr val="bg1"/>
              </a:solidFill>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C938F1D3-AE06-426F-A875-9F931DCBCFF6}"/>
              </a:ext>
            </a:extLst>
          </p:cNvPr>
          <p:cNvSpPr txBox="1"/>
          <p:nvPr/>
        </p:nvSpPr>
        <p:spPr>
          <a:xfrm>
            <a:off x="-396552" y="3103800"/>
            <a:ext cx="7128792" cy="1477328"/>
          </a:xfrm>
          <a:prstGeom prst="rect">
            <a:avLst/>
          </a:prstGeom>
          <a:noFill/>
        </p:spPr>
        <p:txBody>
          <a:bodyPr wrap="square" lIns="0" tIns="0" rIns="0" bIns="0" rtlCol="0" anchor="ctr">
            <a:spAutoFit/>
          </a:bodyPr>
          <a:lstStyle/>
          <a:p>
            <a:pPr algn="ctr"/>
            <a:r>
              <a:rPr lang="ru-RU" sz="4800" dirty="0">
                <a:solidFill>
                  <a:schemeClr val="bg1"/>
                </a:solidFill>
                <a:effectLst>
                  <a:outerShdw blurRad="38100" dist="38100" dir="2700000" algn="tl">
                    <a:srgbClr val="000000">
                      <a:alpha val="43137"/>
                    </a:srgbClr>
                  </a:outerShdw>
                </a:effectLst>
                <a:latin typeface="Impact" panose="020B0806030902050204" pitchFamily="34" charset="0"/>
              </a:rPr>
              <a:t>Цели ООН в области устойчивого развития</a:t>
            </a:r>
            <a:endParaRPr lang="ru-RU" sz="4800" dirty="0">
              <a:solidFill>
                <a:schemeClr val="bg1"/>
              </a:solidFill>
              <a:effectLst>
                <a:outerShdw blurRad="50800" dist="25400" dir="2700000" algn="tl" rotWithShape="0">
                  <a:prstClr val="black">
                    <a:alpha val="72000"/>
                  </a:prstClr>
                </a:outerShdw>
              </a:effectLst>
              <a:latin typeface="Impact" pitchFamily="34" charset="0"/>
              <a:ea typeface="Calibri" panose="020F0502020204030204" pitchFamily="34" charset="0"/>
              <a:cs typeface="Times New Roman" panose="02020603050405020304" pitchFamily="18" charset="0"/>
            </a:endParaRPr>
          </a:p>
        </p:txBody>
      </p:sp>
      <p:pic>
        <p:nvPicPr>
          <p:cNvPr id="15" name="Рисунок 14"/>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429" l="0" r="100000">
                        <a14:foregroundMark x1="93574" y1="2429" x2="93708" y2="4000"/>
                        <a14:foregroundMark x1="72557" y1="13000" x2="72557" y2="13000"/>
                        <a14:foregroundMark x1="76841" y1="16286" x2="76841" y2="16286"/>
                        <a14:foregroundMark x1="76037" y1="14714" x2="76037" y2="14714"/>
                        <a14:foregroundMark x1="76037" y1="14714" x2="76037" y2="14714"/>
                        <a14:foregroundMark x1="73360" y1="14286" x2="79384" y2="11000"/>
                        <a14:foregroundMark x1="74565" y1="9000" x2="59438" y2="27714"/>
                        <a14:foregroundMark x1="70013" y1="18143" x2="72691" y2="18429"/>
                        <a14:foregroundMark x1="69612" y1="31286" x2="90763" y2="26286"/>
                        <a14:foregroundMark x1="74565" y1="39714" x2="96252" y2="43571"/>
                        <a14:foregroundMark x1="76171" y1="49429" x2="96921" y2="58714"/>
                        <a14:foregroundMark x1="75636" y1="60143" x2="91834" y2="69429"/>
                        <a14:foregroundMark x1="71218" y1="70286" x2="76037" y2="91714"/>
                        <a14:foregroundMark x1="63052" y1="75857" x2="61580" y2="98857"/>
                        <a14:foregroundMark x1="53012" y1="79143" x2="45382" y2="99429"/>
                        <a14:foregroundMark x1="44712" y1="77857" x2="28246" y2="93714"/>
                        <a14:foregroundMark x1="35341" y1="73429" x2="14859" y2="80857"/>
                        <a14:foregroundMark x1="28514" y1="65857" x2="7631" y2="64857"/>
                        <a14:foregroundMark x1="24364" y1="55429" x2="4819" y2="47714"/>
                        <a14:foregroundMark x1="24498" y1="45857" x2="10040" y2="29286"/>
                        <a14:foregroundMark x1="27443" y1="36286" x2="19277" y2="14571"/>
                        <a14:foregroundMark x1="34672" y1="28571" x2="32129" y2="4143"/>
                        <a14:foregroundMark x1="42303" y1="23571" x2="49398" y2="714"/>
                        <a14:foregroundMark x1="16198" y1="26143" x2="16198" y2="26143"/>
                        <a14:foregroundMark x1="11379" y1="55714" x2="11379" y2="55714"/>
                        <a14:foregroundMark x1="52878" y1="1857" x2="57697" y2="24286"/>
                        <a14:foregroundMark x1="83400" y1="68286" x2="83400" y2="68286"/>
                        <a14:backgroundMark x1="32798" y1="43143" x2="32798" y2="43143"/>
                        <a14:backgroundMark x1="48862" y1="34857" x2="48862" y2="34857"/>
                        <a14:backgroundMark x1="48059" y1="32571" x2="36814" y2="46143"/>
                        <a14:backgroundMark x1="51272" y1="34714" x2="51004" y2="51571"/>
                        <a14:backgroundMark x1="55288" y1="39429" x2="55556" y2="45000"/>
                        <a14:backgroundMark x1="58233" y1="40714" x2="60910" y2="47429"/>
                        <a14:backgroundMark x1="57965" y1="41143" x2="59170" y2="33429"/>
                        <a14:backgroundMark x1="56359" y1="33143" x2="54618" y2="31143"/>
                        <a14:backgroundMark x1="44311" y1="39571" x2="45114" y2="44286"/>
                        <a14:backgroundMark x1="40964" y1="49286" x2="48728" y2="49143"/>
                        <a14:backgroundMark x1="45515" y1="41429" x2="42972" y2="44714"/>
                        <a14:backgroundMark x1="41098" y1="48857" x2="43775" y2="43143"/>
                        <a14:backgroundMark x1="41098" y1="45429" x2="43106" y2="44143"/>
                        <a14:backgroundMark x1="41098" y1="44286" x2="41633" y2="44143"/>
                        <a14:backgroundMark x1="50870" y1="46429" x2="53681" y2="48571"/>
                        <a14:backgroundMark x1="52477" y1="47857" x2="56225" y2="52571"/>
                        <a14:backgroundMark x1="58233" y1="48143" x2="58233" y2="52286"/>
                        <a14:backgroundMark x1="49799" y1="46857" x2="48996" y2="50429"/>
                        <a14:backgroundMark x1="51272" y1="50429" x2="51539" y2="53429"/>
                        <a14:backgroundMark x1="63855" y1="57571" x2="70549" y2="61857"/>
                        <a14:backgroundMark x1="66934" y1="61857" x2="66934" y2="61857"/>
                        <a14:backgroundMark x1="63454" y1="41000" x2="63454" y2="41000"/>
                        <a14:backgroundMark x1="62383" y1="36286" x2="62383" y2="36286"/>
                        <a14:backgroundMark x1="61580" y1="32429" x2="61580" y2="32429"/>
                        <a14:backgroundMark x1="60643" y1="30714" x2="60643" y2="30714"/>
                        <a14:backgroundMark x1="59973" y1="24714" x2="59973" y2="24714"/>
                        <a14:backgroundMark x1="60643" y1="21571" x2="60643" y2="21571"/>
                        <a14:backgroundMark x1="59036" y1="24143" x2="59036" y2="24143"/>
                        <a14:backgroundMark x1="45114" y1="47429" x2="45114" y2="47429"/>
                        <a14:backgroundMark x1="45248" y1="45286" x2="53414" y2="51714"/>
                        <a14:backgroundMark x1="53146" y1="53000" x2="48059" y2="47857"/>
                        <a14:backgroundMark x1="49398" y1="50429" x2="51539" y2="50429"/>
                        <a14:backgroundMark x1="53280" y1="52571" x2="51406" y2="50429"/>
                        <a14:backgroundMark x1="41232" y1="42857" x2="42704" y2="44143"/>
                        <a14:backgroundMark x1="44043" y1="45857" x2="43775" y2="44714"/>
                        <a14:backgroundMark x1="46319" y1="47000" x2="47791" y2="47000"/>
                      </a14:backgroundRemoval>
                    </a14:imgEffect>
                  </a14:imgLayer>
                </a14:imgProps>
              </a:ext>
              <a:ext uri="{28A0092B-C50C-407E-A947-70E740481C1C}">
                <a14:useLocalDpi xmlns:a14="http://schemas.microsoft.com/office/drawing/2010/main" val="0"/>
              </a:ext>
            </a:extLst>
          </a:blip>
          <a:stretch>
            <a:fillRect/>
          </a:stretch>
        </p:blipFill>
        <p:spPr>
          <a:xfrm>
            <a:off x="6141639" y="3187539"/>
            <a:ext cx="2974314" cy="2787175"/>
          </a:xfrm>
          <a:prstGeom prst="rect">
            <a:avLst/>
          </a:prstGeom>
        </p:spPr>
      </p:pic>
      <p:sp>
        <p:nvSpPr>
          <p:cNvPr id="18" name="Прямоугольник 17"/>
          <p:cNvSpPr/>
          <p:nvPr/>
        </p:nvSpPr>
        <p:spPr>
          <a:xfrm>
            <a:off x="7164288" y="4284385"/>
            <a:ext cx="1196751" cy="584775"/>
          </a:xfrm>
          <a:prstGeom prst="rect">
            <a:avLst/>
          </a:prstGeom>
        </p:spPr>
        <p:txBody>
          <a:bodyPr wrap="square">
            <a:spAutoFit/>
          </a:bodyPr>
          <a:lstStyle/>
          <a:p>
            <a:r>
              <a:rPr lang="ru-RU" sz="3200" b="1" dirty="0">
                <a:solidFill>
                  <a:schemeClr val="bg1"/>
                </a:solidFill>
              </a:rPr>
              <a:t>2024</a:t>
            </a:r>
          </a:p>
        </p:txBody>
      </p:sp>
    </p:spTree>
    <p:extLst>
      <p:ext uri="{BB962C8B-B14F-4D97-AF65-F5344CB8AC3E}">
        <p14:creationId xmlns:p14="http://schemas.microsoft.com/office/powerpoint/2010/main" val="323448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F72A1-C774-0A43-A360-2E4EE1CDA59C}"/>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0C9ED1DC-D41C-907D-D049-6B9D541F5762}"/>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63BCF023-2204-7DC9-7D86-058BE21CB1AF}"/>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78F57225-740A-B65F-7086-5F23C6D6AFE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3D1C4083-498D-8C3A-7995-E25F03976EF6}"/>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D614AAB0-B86E-66AB-BA0C-D4F08F411A6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B558DDA-78C1-BD3E-0653-E28DA78A885F}"/>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B2AD0E1A-0ADB-5324-48D6-18D45F50C44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E4BD3F87-A16E-631A-E535-AA1A0CF56C3D}"/>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BC174F8F-13B8-4469-0F14-08BCE39218F8}"/>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762100C9-BB04-8F3E-B096-8FF81AFE0A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7026D659-6D82-FE2E-64AD-ED9BF4486917}"/>
              </a:ext>
            </a:extLst>
          </p:cNvPr>
          <p:cNvSpPr txBox="1"/>
          <p:nvPr/>
        </p:nvSpPr>
        <p:spPr>
          <a:xfrm>
            <a:off x="408436" y="78078"/>
            <a:ext cx="7160328" cy="707886"/>
          </a:xfrm>
          <a:prstGeom prst="rect">
            <a:avLst/>
          </a:prstGeom>
          <a:noFill/>
        </p:spPr>
        <p:txBody>
          <a:bodyPr wrap="square">
            <a:spAutoFit/>
          </a:bodyPr>
          <a:lstStyle/>
          <a:p>
            <a:pPr algn="ctr">
              <a:buNone/>
            </a:pPr>
            <a:r>
              <a:rPr lang="ru-RU" sz="2000" b="1" i="0" dirty="0">
                <a:solidFill>
                  <a:schemeClr val="bg1"/>
                </a:solidFill>
                <a:effectLst/>
                <a:latin typeface="pt_sans_bold"/>
              </a:rPr>
              <a:t>Встреча заместителя Министра образования Александра </a:t>
            </a:r>
            <a:r>
              <a:rPr lang="ru-RU" sz="2000" b="1" i="0" dirty="0" err="1">
                <a:solidFill>
                  <a:schemeClr val="bg1"/>
                </a:solidFill>
                <a:effectLst/>
                <a:latin typeface="pt_sans_bold"/>
              </a:rPr>
              <a:t>Кадлубая</a:t>
            </a:r>
            <a:r>
              <a:rPr lang="ru-RU" sz="2000" b="1" i="0" dirty="0">
                <a:solidFill>
                  <a:schemeClr val="bg1"/>
                </a:solidFill>
                <a:effectLst/>
                <a:latin typeface="pt_sans_bold"/>
              </a:rPr>
              <a:t> со студентами</a:t>
            </a:r>
          </a:p>
        </p:txBody>
      </p:sp>
      <p:sp>
        <p:nvSpPr>
          <p:cNvPr id="5" name="TextBox 4">
            <a:extLst>
              <a:ext uri="{FF2B5EF4-FFF2-40B4-BE49-F238E27FC236}">
                <a16:creationId xmlns:a16="http://schemas.microsoft.com/office/drawing/2014/main" id="{C54C1DF4-3B59-F56D-7B6E-A224978C595B}"/>
              </a:ext>
            </a:extLst>
          </p:cNvPr>
          <p:cNvSpPr txBox="1"/>
          <p:nvPr/>
        </p:nvSpPr>
        <p:spPr>
          <a:xfrm>
            <a:off x="120395" y="1027510"/>
            <a:ext cx="5153426" cy="4216539"/>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Электоральную кампанию со студентами и учащимися Гуманитарного Колледжа ГрГУ имени Янки Купалы обсуждал заместитель Министра образования Александр </a:t>
            </a:r>
            <a:r>
              <a:rPr lang="ru-RU" sz="1600" i="0" dirty="0" err="1">
                <a:solidFill>
                  <a:srgbClr val="444444"/>
                </a:solidFill>
                <a:effectLst/>
                <a:latin typeface="pt_sans_bold"/>
              </a:rPr>
              <a:t>Кадлубай</a:t>
            </a:r>
            <a:r>
              <a:rPr lang="ru-RU" sz="1600" i="0" dirty="0">
                <a:solidFill>
                  <a:srgbClr val="444444"/>
                </a:solidFill>
                <a:effectLst/>
                <a:latin typeface="pt_sans_bold"/>
              </a:rPr>
              <a:t>.</a:t>
            </a:r>
            <a:endParaRPr lang="ru-RU" sz="1600" i="0" dirty="0">
              <a:solidFill>
                <a:srgbClr val="444444"/>
              </a:solidFill>
              <a:effectLst/>
              <a:latin typeface="Comic Sans MS" panose="030F0702030302020204" pitchFamily="66" charset="0"/>
            </a:endParaRPr>
          </a:p>
          <a:p>
            <a:pPr indent="450215" algn="just">
              <a:buNone/>
            </a:pPr>
            <a:r>
              <a:rPr lang="ru-RU" sz="1600" b="0" i="0" dirty="0">
                <a:solidFill>
                  <a:srgbClr val="333333"/>
                </a:solidFill>
                <a:effectLst/>
                <a:latin typeface="pt_sans_caption"/>
              </a:rPr>
              <a:t>Диалог получился открытым и честным, студенты выходили за рамки тематики и задавали самые разные вопросы. На все Александр </a:t>
            </a:r>
            <a:r>
              <a:rPr lang="ru-RU" sz="1600" b="0" i="0" dirty="0" err="1">
                <a:solidFill>
                  <a:srgbClr val="333333"/>
                </a:solidFill>
                <a:effectLst/>
                <a:latin typeface="pt_sans_caption"/>
              </a:rPr>
              <a:t>Кадлубай</a:t>
            </a:r>
            <a:r>
              <a:rPr lang="ru-RU" sz="1600" b="0" i="0" dirty="0">
                <a:solidFill>
                  <a:srgbClr val="333333"/>
                </a:solidFill>
                <a:effectLst/>
                <a:latin typeface="pt_sans_caption"/>
              </a:rPr>
              <a:t> с большим удовольствием отвечал. Он отметил, что было приятно видеть в аудитории пытливую и небезразличную молодежь.</a:t>
            </a:r>
          </a:p>
          <a:p>
            <a:pPr indent="450215" algn="just">
              <a:buNone/>
            </a:pPr>
            <a:r>
              <a:rPr lang="ru-RU" sz="1600" b="0" i="0" dirty="0">
                <a:solidFill>
                  <a:srgbClr val="333333"/>
                </a:solidFill>
                <a:effectLst/>
                <a:latin typeface="pt_sans_caption"/>
              </a:rPr>
              <a:t>Купаловцы и спикер обсудили предвыборную кампанию не только в Беларуси, но и в других странах, обратились к вопросам партийного устройства, поговорили о наиболее эффективных формах агитации. Естественно, ребятам было интересно, как же выбрать кандидата, которому будет отдан голос.</a:t>
            </a:r>
          </a:p>
        </p:txBody>
      </p:sp>
      <p:pic>
        <p:nvPicPr>
          <p:cNvPr id="29698" name="Picture 2" descr="IMG 5650">
            <a:extLst>
              <a:ext uri="{FF2B5EF4-FFF2-40B4-BE49-F238E27FC236}">
                <a16:creationId xmlns:a16="http://schemas.microsoft.com/office/drawing/2014/main" id="{5278D203-BD5F-56C9-6614-9C2C63F67B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12903" y="1020256"/>
            <a:ext cx="3492443" cy="2329508"/>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IMG_5574-2">
            <a:extLst>
              <a:ext uri="{FF2B5EF4-FFF2-40B4-BE49-F238E27FC236}">
                <a16:creationId xmlns:a16="http://schemas.microsoft.com/office/drawing/2014/main" id="{FFE9ECFA-166B-6FBC-49A7-816B13BCFA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2903" y="3542879"/>
            <a:ext cx="3494264" cy="23295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74384CB-CBAD-2DE7-98C1-39FC67AAC9E3}"/>
              </a:ext>
            </a:extLst>
          </p:cNvPr>
          <p:cNvSpPr txBox="1"/>
          <p:nvPr/>
        </p:nvSpPr>
        <p:spPr>
          <a:xfrm>
            <a:off x="2" y="6370954"/>
            <a:ext cx="9143998" cy="461665"/>
          </a:xfrm>
          <a:prstGeom prst="rect">
            <a:avLst/>
          </a:prstGeom>
          <a:noFill/>
        </p:spPr>
        <p:txBody>
          <a:bodyPr wrap="square">
            <a:spAutoFit/>
          </a:bodyPr>
          <a:lstStyle/>
          <a:p>
            <a:r>
              <a:rPr lang="ru-RU" sz="1200" dirty="0">
                <a:hlinkClick r:id="rId9"/>
              </a:rPr>
              <a:t>https://www.grsu.by/component/k2/item/48971-v-grgu-imeni-yanki-kupaly-sostoyalas-vstrecha-zamestitelya-ministra-obrazovaniya-aleksandra-kadlubaya-so-studentami.html</a:t>
            </a:r>
            <a:r>
              <a:rPr lang="ru-RU" sz="1200" dirty="0"/>
              <a:t> </a:t>
            </a:r>
          </a:p>
        </p:txBody>
      </p:sp>
    </p:spTree>
    <p:extLst>
      <p:ext uri="{BB962C8B-B14F-4D97-AF65-F5344CB8AC3E}">
        <p14:creationId xmlns:p14="http://schemas.microsoft.com/office/powerpoint/2010/main" val="186827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CE52-0CD2-6EF7-EFF5-A5AD24DBC2AD}"/>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D88BCD02-7419-9BC0-EC71-4A4F7F2A7B09}"/>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BBA044DD-D179-E142-3BCD-B10773A93411}"/>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7C73DB72-CCF2-82A2-2A90-308C27F09E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F9707BE3-BC9F-9589-FAA7-345C93A32B4A}"/>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93B8FEE0-79D2-359E-14E0-18B415C8113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86AEB27-89BD-B367-516C-8A86AB400AA0}"/>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B52D6A26-356F-80C2-7382-8B2F9EF05A8D}"/>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333170BA-3A56-5FDF-5B73-0D73FF9B18CF}"/>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8D241F31-65D2-0F00-6A26-F098EF806AFF}"/>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A768206B-744F-B681-7A31-9A5F351EE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5C3D3BC3-9A96-0D9E-E330-A29D499894ED}"/>
              </a:ext>
            </a:extLst>
          </p:cNvPr>
          <p:cNvSpPr txBox="1"/>
          <p:nvPr/>
        </p:nvSpPr>
        <p:spPr>
          <a:xfrm>
            <a:off x="913339" y="172344"/>
            <a:ext cx="6131636" cy="461665"/>
          </a:xfrm>
          <a:prstGeom prst="rect">
            <a:avLst/>
          </a:prstGeom>
          <a:noFill/>
        </p:spPr>
        <p:txBody>
          <a:bodyPr wrap="square">
            <a:spAutoFit/>
          </a:bodyPr>
          <a:lstStyle/>
          <a:p>
            <a:pPr algn="ctr">
              <a:buNone/>
            </a:pPr>
            <a:r>
              <a:rPr lang="ru-RU" sz="2400" b="1" i="0" dirty="0">
                <a:solidFill>
                  <a:schemeClr val="bg1"/>
                </a:solidFill>
                <a:effectLst/>
                <a:latin typeface="pt_sans_bold"/>
              </a:rPr>
              <a:t>Конкурс аналитических эссе</a:t>
            </a:r>
          </a:p>
        </p:txBody>
      </p:sp>
      <p:sp>
        <p:nvSpPr>
          <p:cNvPr id="5" name="TextBox 4">
            <a:extLst>
              <a:ext uri="{FF2B5EF4-FFF2-40B4-BE49-F238E27FC236}">
                <a16:creationId xmlns:a16="http://schemas.microsoft.com/office/drawing/2014/main" id="{C75D24F6-4B64-1C97-9801-E04C35B25BAE}"/>
              </a:ext>
            </a:extLst>
          </p:cNvPr>
          <p:cNvSpPr txBox="1"/>
          <p:nvPr/>
        </p:nvSpPr>
        <p:spPr>
          <a:xfrm>
            <a:off x="73612" y="897310"/>
            <a:ext cx="8910375" cy="2962413"/>
          </a:xfrm>
          <a:prstGeom prst="rect">
            <a:avLst/>
          </a:prstGeom>
          <a:noFill/>
        </p:spPr>
        <p:txBody>
          <a:bodyPr wrap="square">
            <a:spAutoFit/>
          </a:bodyPr>
          <a:lstStyle/>
          <a:p>
            <a:pPr indent="450215" algn="just">
              <a:lnSpc>
                <a:spcPts val="1800"/>
              </a:lnSpc>
              <a:buNone/>
            </a:pPr>
            <a:r>
              <a:rPr lang="ru-RU" sz="1400" i="0" dirty="0">
                <a:solidFill>
                  <a:srgbClr val="444444"/>
                </a:solidFill>
                <a:effectLst/>
                <a:latin typeface="pt_sans_bold"/>
              </a:rPr>
              <a:t>Магистрант юридического факультета ГрГУ имени Янки Купалы Вера Мартынова награждена дипломом II степени за победу в конкурсе аналитических эссе Академии национальной безопасности Республики Беларусь.</a:t>
            </a:r>
            <a:endParaRPr lang="ru-RU" sz="1400" dirty="0">
              <a:solidFill>
                <a:srgbClr val="444444"/>
              </a:solidFill>
              <a:latin typeface="Comic Sans MS" panose="030F0702030302020204" pitchFamily="66" charset="0"/>
            </a:endParaRPr>
          </a:p>
          <a:p>
            <a:pPr indent="450215" algn="just">
              <a:lnSpc>
                <a:spcPts val="1800"/>
              </a:lnSpc>
              <a:buNone/>
            </a:pPr>
            <a:r>
              <a:rPr lang="ru-RU" sz="1400" b="0" i="0" dirty="0">
                <a:solidFill>
                  <a:srgbClr val="333333"/>
                </a:solidFill>
                <a:effectLst/>
                <a:latin typeface="pt_sans_caption"/>
              </a:rPr>
              <a:t>Цель конкурса – привлечение внимания к вопросам обеспечения национальной безопасности, защиты государственности и конституционного строя Республики Беларусь, аналитического сопровождения принятия решений, исследований региональных и международных отношений.</a:t>
            </a:r>
          </a:p>
          <a:p>
            <a:pPr indent="450215" algn="just">
              <a:buNone/>
            </a:pPr>
            <a:r>
              <a:rPr lang="ru-RU" sz="1400" b="0" i="0" dirty="0">
                <a:solidFill>
                  <a:srgbClr val="333333"/>
                </a:solidFill>
                <a:effectLst/>
                <a:latin typeface="pt_sans_caption"/>
              </a:rPr>
              <a:t>Вместе с научным руководителем – заведующим кафедрой уголовного права, уголовного процесса и криминалистики Риммой Ключко – Вера представила работу на тему «Миграционная политика приграничных европейских государств как угроза национальной безопасности Республики Беларусь и региональной безопасности Союзного государства: тренды и перспективы таможенного регулирования».</a:t>
            </a:r>
          </a:p>
          <a:p>
            <a:pPr indent="450215" algn="just">
              <a:buNone/>
            </a:pPr>
            <a:r>
              <a:rPr lang="ru-RU" sz="1400" b="0" i="0" dirty="0">
                <a:solidFill>
                  <a:srgbClr val="333333"/>
                </a:solidFill>
                <a:effectLst/>
                <a:latin typeface="pt_sans_caption"/>
              </a:rPr>
              <a:t>При подведении итогов конкурса группа экспертов отметила, что исследование Веры отвечает критерию научной новизны, поскольку в современной белорусской науке отсутствуют комплексные исследования в рамках предложенной темы.</a:t>
            </a:r>
          </a:p>
        </p:txBody>
      </p:sp>
      <p:pic>
        <p:nvPicPr>
          <p:cNvPr id="37890" name="Picture 2" descr="photo_2024-02-12_16-40-16">
            <a:extLst>
              <a:ext uri="{FF2B5EF4-FFF2-40B4-BE49-F238E27FC236}">
                <a16:creationId xmlns:a16="http://schemas.microsoft.com/office/drawing/2014/main" id="{0D5EE075-D107-3D9E-6F8F-DB75DD5E3B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8680" y="3717032"/>
            <a:ext cx="3649588" cy="24330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4689A9E-BFE4-0463-1616-62BA2288A70D}"/>
              </a:ext>
            </a:extLst>
          </p:cNvPr>
          <p:cNvSpPr txBox="1"/>
          <p:nvPr/>
        </p:nvSpPr>
        <p:spPr>
          <a:xfrm>
            <a:off x="0" y="6267182"/>
            <a:ext cx="10642913" cy="276999"/>
          </a:xfrm>
          <a:prstGeom prst="rect">
            <a:avLst/>
          </a:prstGeom>
          <a:noFill/>
        </p:spPr>
        <p:txBody>
          <a:bodyPr wrap="square">
            <a:spAutoFit/>
          </a:bodyPr>
          <a:lstStyle/>
          <a:p>
            <a:r>
              <a:rPr lang="ru-RU" sz="1200" dirty="0">
                <a:hlinkClick r:id="rId8"/>
              </a:rPr>
              <a:t>https://www.grsu.by/component/k2/item/49058-magistrant-kupalovskogo-universiteta-stala-prizerom-konkursa-analiticheskikh-esse.html</a:t>
            </a:r>
            <a:r>
              <a:rPr lang="ru-RU" sz="1200" dirty="0"/>
              <a:t> </a:t>
            </a:r>
          </a:p>
        </p:txBody>
      </p:sp>
    </p:spTree>
    <p:extLst>
      <p:ext uri="{BB962C8B-B14F-4D97-AF65-F5344CB8AC3E}">
        <p14:creationId xmlns:p14="http://schemas.microsoft.com/office/powerpoint/2010/main" val="3632611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D8DA0-4114-0B01-1ECC-EB6F134FE783}"/>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895950F1-F56D-458D-ADB7-C7034E5E8D2E}"/>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F5A688D9-CF80-2689-FB5C-5F6F063B5AA4}"/>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2E585994-2293-65DB-CF2F-C9E4D53A24C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7BFA5ADB-A878-FE77-ACCC-C2F98EA78CC7}"/>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564AB286-C85A-AAC8-EDBE-FEACCAF871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4C6FA7D-3746-E5CE-025A-E16A25A6BB2F}"/>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DAD00C0D-2532-26DC-0487-15B1D99FC4B5}"/>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1441A823-0820-13D2-0D72-6466B2BC800B}"/>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F1D169C6-DA7E-06AC-E9F5-FC063622F368}"/>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AD1BC3AF-2233-F519-6E9F-7021B988E9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1F5B4D09-A58C-3B76-1710-26A42ACCBE67}"/>
              </a:ext>
            </a:extLst>
          </p:cNvPr>
          <p:cNvSpPr txBox="1"/>
          <p:nvPr/>
        </p:nvSpPr>
        <p:spPr>
          <a:xfrm>
            <a:off x="256483" y="92538"/>
            <a:ext cx="7416823" cy="707886"/>
          </a:xfrm>
          <a:prstGeom prst="rect">
            <a:avLst/>
          </a:prstGeom>
          <a:noFill/>
        </p:spPr>
        <p:txBody>
          <a:bodyPr wrap="square">
            <a:spAutoFit/>
          </a:bodyPr>
          <a:lstStyle/>
          <a:p>
            <a:pPr algn="ctr">
              <a:buNone/>
            </a:pPr>
            <a:r>
              <a:rPr lang="ru-RU" sz="2000" b="1" i="0" dirty="0">
                <a:solidFill>
                  <a:schemeClr val="bg1"/>
                </a:solidFill>
                <a:effectLst/>
                <a:latin typeface="pt_sans_bold"/>
              </a:rPr>
              <a:t>Форум «Диалог успешных»: педагогика как ключ к будущему</a:t>
            </a:r>
          </a:p>
        </p:txBody>
      </p:sp>
      <p:sp>
        <p:nvSpPr>
          <p:cNvPr id="5" name="TextBox 4">
            <a:extLst>
              <a:ext uri="{FF2B5EF4-FFF2-40B4-BE49-F238E27FC236}">
                <a16:creationId xmlns:a16="http://schemas.microsoft.com/office/drawing/2014/main" id="{72983D0D-16AC-C914-70B2-F38BEBBF9B0B}"/>
              </a:ext>
            </a:extLst>
          </p:cNvPr>
          <p:cNvSpPr txBox="1"/>
          <p:nvPr/>
        </p:nvSpPr>
        <p:spPr>
          <a:xfrm>
            <a:off x="154080" y="920931"/>
            <a:ext cx="5879175" cy="5432256"/>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В гимназии №3 имени О. </a:t>
            </a:r>
            <a:r>
              <a:rPr lang="ru-RU" sz="1600" i="0" dirty="0" err="1">
                <a:solidFill>
                  <a:srgbClr val="444444"/>
                </a:solidFill>
                <a:effectLst/>
                <a:latin typeface="pt_sans_bold"/>
              </a:rPr>
              <a:t>Соломовой</a:t>
            </a:r>
            <a:r>
              <a:rPr lang="ru-RU" sz="1600" i="0" dirty="0">
                <a:solidFill>
                  <a:srgbClr val="444444"/>
                </a:solidFill>
                <a:effectLst/>
                <a:latin typeface="pt_sans_bold"/>
              </a:rPr>
              <a:t> </a:t>
            </a:r>
            <a:r>
              <a:rPr lang="ru-RU" sz="1600" i="0" dirty="0" err="1">
                <a:solidFill>
                  <a:srgbClr val="444444"/>
                </a:solidFill>
                <a:effectLst/>
                <a:latin typeface="pt_sans_bold"/>
              </a:rPr>
              <a:t>г.Гродно</a:t>
            </a:r>
            <a:r>
              <a:rPr lang="ru-RU" sz="1600" i="0" dirty="0">
                <a:solidFill>
                  <a:srgbClr val="444444"/>
                </a:solidFill>
                <a:effectLst/>
                <a:latin typeface="pt_sans_bold"/>
              </a:rPr>
              <a:t> состоялось традиционное мероприятие – форум «Диалог успешных». Этот форум был организован с целью привлечь внимание учащихся к профессии педагога и подчеркнуть ее важность и ценность в обществе.</a:t>
            </a:r>
            <a:endParaRPr lang="ru-RU" sz="1600" i="0" dirty="0">
              <a:solidFill>
                <a:srgbClr val="444444"/>
              </a:solidFill>
              <a:effectLst/>
              <a:latin typeface="Comic Sans MS" panose="030F0702030302020204" pitchFamily="66" charset="0"/>
            </a:endParaRPr>
          </a:p>
          <a:p>
            <a:pPr indent="450215" algn="just">
              <a:buNone/>
            </a:pPr>
            <a:r>
              <a:rPr lang="ru-RU" sz="1600" b="0" i="0" dirty="0">
                <a:solidFill>
                  <a:srgbClr val="333333"/>
                </a:solidFill>
                <a:effectLst/>
                <a:latin typeface="pt_sans_caption"/>
              </a:rPr>
              <a:t>На мероприятии присутствовали опытные педагоги, представители образовательных учреждений, в том числе и вузов. В ходе форума были представлены доклады, презентации и дискуссии на тему значимости профессии педагога и ее влиянии на формирование личности каждого ученика.</a:t>
            </a:r>
          </a:p>
          <a:p>
            <a:pPr indent="450215" algn="just">
              <a:buNone/>
            </a:pPr>
            <a:r>
              <a:rPr lang="ru-RU" sz="1600" b="0" i="0" dirty="0">
                <a:solidFill>
                  <a:srgbClr val="333333"/>
                </a:solidFill>
                <a:effectLst/>
                <a:latin typeface="pt_sans_caption"/>
              </a:rPr>
              <a:t>Участники форума имели возможность задать вопросы спикерам, обсудить актуальные проблемы современного образования и поделиться своими мыслями и идеями.</a:t>
            </a:r>
          </a:p>
          <a:p>
            <a:pPr indent="450215" algn="just">
              <a:buNone/>
            </a:pPr>
            <a:r>
              <a:rPr lang="ru-RU" sz="1600" b="0" i="0" dirty="0">
                <a:solidFill>
                  <a:srgbClr val="333333"/>
                </a:solidFill>
                <a:effectLst/>
                <a:latin typeface="pt_sans_caption"/>
              </a:rPr>
              <a:t>Форум «Диалог успешных» стал отличной площадкой для вдохновения и обмена опытом между педагогами и учащимися. Он подчеркнул важность роли педагога в формировании будущего общества и показал, что профессия педагога является одной из самых значимых и почетных.</a:t>
            </a:r>
          </a:p>
          <a:p>
            <a:pPr algn="l">
              <a:spcAft>
                <a:spcPts val="750"/>
              </a:spcAft>
              <a:buNone/>
            </a:pPr>
            <a:r>
              <a:rPr lang="ru-RU" sz="1600" b="0" i="0" dirty="0">
                <a:solidFill>
                  <a:srgbClr val="333333"/>
                </a:solidFill>
                <a:effectLst/>
                <a:latin typeface="pt_sans_caption"/>
              </a:rPr>
              <a:t> </a:t>
            </a:r>
          </a:p>
        </p:txBody>
      </p:sp>
      <p:pic>
        <p:nvPicPr>
          <p:cNvPr id="3074" name="Picture 2" descr="photo 5359498232377496998 w">
            <a:extLst>
              <a:ext uri="{FF2B5EF4-FFF2-40B4-BE49-F238E27FC236}">
                <a16:creationId xmlns:a16="http://schemas.microsoft.com/office/drawing/2014/main" id="{151A8F73-055D-6145-848A-A070282169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9360" y="1419622"/>
            <a:ext cx="2782831" cy="15677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oto 5359498232377496999 w">
            <a:extLst>
              <a:ext uri="{FF2B5EF4-FFF2-40B4-BE49-F238E27FC236}">
                <a16:creationId xmlns:a16="http://schemas.microsoft.com/office/drawing/2014/main" id="{B1958646-7B42-DE8D-6D83-D3BCAAC67A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9359" y="3833545"/>
            <a:ext cx="2782832" cy="1553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DD946A-F5D2-E0E4-9466-0B61CAFED6E1}"/>
              </a:ext>
            </a:extLst>
          </p:cNvPr>
          <p:cNvSpPr txBox="1"/>
          <p:nvPr/>
        </p:nvSpPr>
        <p:spPr>
          <a:xfrm>
            <a:off x="239068" y="6286716"/>
            <a:ext cx="8870237" cy="261610"/>
          </a:xfrm>
          <a:prstGeom prst="rect">
            <a:avLst/>
          </a:prstGeom>
          <a:noFill/>
        </p:spPr>
        <p:txBody>
          <a:bodyPr wrap="square">
            <a:spAutoFit/>
          </a:bodyPr>
          <a:lstStyle/>
          <a:p>
            <a:r>
              <a:rPr lang="ru-RU" sz="1100" dirty="0">
                <a:hlinkClick r:id="rId9"/>
              </a:rPr>
              <a:t>https://www.grsu.by/component/k2/item/49065-forum-dialog-uspeshnykh-pedagogika-kak-klyuch-k-budushchemu.html</a:t>
            </a:r>
            <a:r>
              <a:rPr lang="ru-RU" sz="1100" dirty="0"/>
              <a:t> </a:t>
            </a:r>
          </a:p>
        </p:txBody>
      </p:sp>
    </p:spTree>
    <p:extLst>
      <p:ext uri="{BB962C8B-B14F-4D97-AF65-F5344CB8AC3E}">
        <p14:creationId xmlns:p14="http://schemas.microsoft.com/office/powerpoint/2010/main" val="416585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5DEFF-3F6C-CA94-40A0-B3A958F31BB1}"/>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B3E13105-09BE-35B5-2576-64A3B1163268}"/>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3F3CE511-EE53-8B25-8E0C-063D388257DF}"/>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7D9F1305-1B17-8384-E709-778F750A3C7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26E27C6B-AB00-B6EE-1826-7B663988704B}"/>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EE1BB007-F0FC-1265-7B91-8927A13BAAD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558334D-AE6E-4AEF-E7CA-2F5A57C8A10F}"/>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03694FFB-7F16-1309-DED2-880DAAD95973}"/>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630C6D12-4309-35E0-9BF1-3A459B7DB23B}"/>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C8615E99-60FD-5E58-ABA4-6F1093AFB810}"/>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CBA0D297-8F32-8B24-7260-224A210195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D6DA0766-2023-DBBC-B39D-F7AF27F7BD95}"/>
              </a:ext>
            </a:extLst>
          </p:cNvPr>
          <p:cNvSpPr txBox="1"/>
          <p:nvPr/>
        </p:nvSpPr>
        <p:spPr>
          <a:xfrm>
            <a:off x="79187" y="897285"/>
            <a:ext cx="8899226" cy="2832057"/>
          </a:xfrm>
          <a:prstGeom prst="rect">
            <a:avLst/>
          </a:prstGeom>
          <a:noFill/>
        </p:spPr>
        <p:txBody>
          <a:bodyPr wrap="square">
            <a:spAutoFit/>
          </a:bodyPr>
          <a:lstStyle/>
          <a:p>
            <a:pPr indent="450215" algn="just">
              <a:lnSpc>
                <a:spcPct val="125000"/>
              </a:lnSpc>
              <a:buNone/>
            </a:pPr>
            <a:r>
              <a:rPr lang="ru-RU" sz="1600" i="0" dirty="0">
                <a:solidFill>
                  <a:srgbClr val="333333"/>
                </a:solidFill>
                <a:effectLst/>
                <a:latin typeface="pt_sans_caption"/>
              </a:rPr>
              <a:t>В Гродненском облисполкоме прошла 67-я сессия Гродненского областного Совета депутатов 28-го созыва, где были подведены итоги работы депутатского корпуса. На сессии ректор ГрГУ имени Янки Купалы Ирина </a:t>
            </a:r>
            <a:r>
              <a:rPr lang="ru-RU" sz="1600" i="0" dirty="0" err="1">
                <a:solidFill>
                  <a:srgbClr val="333333"/>
                </a:solidFill>
                <a:effectLst/>
                <a:latin typeface="pt_sans_caption"/>
              </a:rPr>
              <a:t>Китурко</a:t>
            </a:r>
            <a:r>
              <a:rPr lang="ru-RU" sz="1600" i="0" dirty="0">
                <a:solidFill>
                  <a:srgbClr val="333333"/>
                </a:solidFill>
                <a:effectLst/>
                <a:latin typeface="pt_sans_caption"/>
              </a:rPr>
              <a:t> была награждена Благодарностью за свой вклад в развитие образования и науки.</a:t>
            </a:r>
          </a:p>
          <a:p>
            <a:pPr indent="450215" algn="just">
              <a:lnSpc>
                <a:spcPct val="125000"/>
              </a:lnSpc>
              <a:buNone/>
            </a:pPr>
            <a:r>
              <a:rPr lang="ru-RU" sz="1600" b="0" i="0" dirty="0">
                <a:solidFill>
                  <a:srgbClr val="333333"/>
                </a:solidFill>
                <a:effectLst/>
                <a:latin typeface="pt_sans_caption"/>
              </a:rPr>
              <a:t>Эта награда стала признанием не только личных достижений ректора, но и всего коллектива университета, который активно работает над повышением уровня образования и науки в регионе. Ректор ГрГУ выразила благодарность за высокую оценку своей работы и подчеркнула готовность продолжать усердно трудиться на благо образования и развития Гродненской области.</a:t>
            </a:r>
          </a:p>
        </p:txBody>
      </p:sp>
      <p:sp>
        <p:nvSpPr>
          <p:cNvPr id="5" name="TextBox 4">
            <a:extLst>
              <a:ext uri="{FF2B5EF4-FFF2-40B4-BE49-F238E27FC236}">
                <a16:creationId xmlns:a16="http://schemas.microsoft.com/office/drawing/2014/main" id="{1F327C66-F665-68DD-5582-B852A3DD0D9C}"/>
              </a:ext>
            </a:extLst>
          </p:cNvPr>
          <p:cNvSpPr txBox="1"/>
          <p:nvPr/>
        </p:nvSpPr>
        <p:spPr>
          <a:xfrm>
            <a:off x="384668" y="81663"/>
            <a:ext cx="6998029" cy="646331"/>
          </a:xfrm>
          <a:prstGeom prst="rect">
            <a:avLst/>
          </a:prstGeom>
          <a:noFill/>
        </p:spPr>
        <p:txBody>
          <a:bodyPr wrap="square">
            <a:spAutoFit/>
          </a:bodyPr>
          <a:lstStyle/>
          <a:p>
            <a:pPr algn="ctr">
              <a:buNone/>
            </a:pPr>
            <a:r>
              <a:rPr lang="ru-RU" sz="1800" b="1" i="0" dirty="0">
                <a:solidFill>
                  <a:schemeClr val="bg1"/>
                </a:solidFill>
                <a:effectLst/>
                <a:latin typeface="pt_sans_bold"/>
              </a:rPr>
              <a:t>Ректор ГрГУ имени Янки Купалы награждена за вклад в развитие образования Гродненской области</a:t>
            </a:r>
          </a:p>
        </p:txBody>
      </p:sp>
      <p:pic>
        <p:nvPicPr>
          <p:cNvPr id="13314" name="Picture 2" descr="photo1708418130">
            <a:extLst>
              <a:ext uri="{FF2B5EF4-FFF2-40B4-BE49-F238E27FC236}">
                <a16:creationId xmlns:a16="http://schemas.microsoft.com/office/drawing/2014/main" id="{7599402D-9A7C-7EF0-4D94-B837754FD8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3427375"/>
            <a:ext cx="3800010" cy="25333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A9C9592-C484-1034-AB82-027C6DE36524}"/>
              </a:ext>
            </a:extLst>
          </p:cNvPr>
          <p:cNvSpPr txBox="1"/>
          <p:nvPr/>
        </p:nvSpPr>
        <p:spPr>
          <a:xfrm>
            <a:off x="79187" y="6239049"/>
            <a:ext cx="9143999" cy="461665"/>
          </a:xfrm>
          <a:prstGeom prst="rect">
            <a:avLst/>
          </a:prstGeom>
          <a:noFill/>
        </p:spPr>
        <p:txBody>
          <a:bodyPr wrap="square">
            <a:spAutoFit/>
          </a:bodyPr>
          <a:lstStyle/>
          <a:p>
            <a:r>
              <a:rPr lang="ru-RU" sz="1200" dirty="0">
                <a:hlinkClick r:id="rId8"/>
              </a:rPr>
              <a:t>https://www.grsu.by/component/k2/item/49143-fotofakt-rektor-grgu-imeni-yanki-kupaly-nagrazhdena-za-vklad-v-razvitie-obrazovaniya-grodnenskoj-oblasti.html</a:t>
            </a:r>
            <a:r>
              <a:rPr lang="ru-RU" sz="1200" dirty="0"/>
              <a:t> </a:t>
            </a:r>
          </a:p>
        </p:txBody>
      </p:sp>
    </p:spTree>
    <p:extLst>
      <p:ext uri="{BB962C8B-B14F-4D97-AF65-F5344CB8AC3E}">
        <p14:creationId xmlns:p14="http://schemas.microsoft.com/office/powerpoint/2010/main" val="323724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278B1-0917-59F0-5976-ED39D735A297}"/>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B558CDC3-C4D0-7838-850E-D5E8636605FD}"/>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DF9F14BC-D32F-14AC-B9CD-F010EF823A41}"/>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DA23A81E-2743-7982-AA71-3B2A2ED7A7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61454E9B-366E-D6B8-5FC3-8FF716021821}"/>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B6BBF443-5DC3-6318-8A78-DED43E9430C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49BACEE-7C3D-6841-9192-FEBDE6E9ED0E}"/>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8A26FBE2-D7F0-B6F2-C83F-83DDFDBD8EB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3AB626BD-9E42-CB2A-6EF8-7FA9B9E8D5B2}"/>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560128C7-680F-0A20-AF25-D189F0DC315B}"/>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AAC479E4-F048-7D56-AB0F-0D383F91C7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402E9BA5-E1F4-71F6-0C83-4AAE1583BDC4}"/>
              </a:ext>
            </a:extLst>
          </p:cNvPr>
          <p:cNvSpPr txBox="1"/>
          <p:nvPr/>
        </p:nvSpPr>
        <p:spPr>
          <a:xfrm>
            <a:off x="803997" y="87756"/>
            <a:ext cx="6493973" cy="646331"/>
          </a:xfrm>
          <a:prstGeom prst="rect">
            <a:avLst/>
          </a:prstGeom>
          <a:noFill/>
        </p:spPr>
        <p:txBody>
          <a:bodyPr wrap="square">
            <a:spAutoFit/>
          </a:bodyPr>
          <a:lstStyle/>
          <a:p>
            <a:pPr algn="ctr">
              <a:buNone/>
            </a:pPr>
            <a:r>
              <a:rPr lang="ru-RU" sz="1800" b="1" i="0" dirty="0">
                <a:solidFill>
                  <a:schemeClr val="bg1"/>
                </a:solidFill>
                <a:effectLst/>
                <a:latin typeface="pt_sans_bold"/>
              </a:rPr>
              <a:t>Международная специализированная выставка «Образование и карьера»</a:t>
            </a:r>
          </a:p>
        </p:txBody>
      </p:sp>
      <p:sp>
        <p:nvSpPr>
          <p:cNvPr id="5" name="TextBox 4">
            <a:extLst>
              <a:ext uri="{FF2B5EF4-FFF2-40B4-BE49-F238E27FC236}">
                <a16:creationId xmlns:a16="http://schemas.microsoft.com/office/drawing/2014/main" id="{C6819F9F-8572-1A36-5AE9-4DE1DF4D8BE1}"/>
              </a:ext>
            </a:extLst>
          </p:cNvPr>
          <p:cNvSpPr txBox="1"/>
          <p:nvPr/>
        </p:nvSpPr>
        <p:spPr>
          <a:xfrm>
            <a:off x="104876" y="920467"/>
            <a:ext cx="8931619" cy="2062103"/>
          </a:xfrm>
          <a:prstGeom prst="rect">
            <a:avLst/>
          </a:prstGeom>
          <a:noFill/>
        </p:spPr>
        <p:txBody>
          <a:bodyPr wrap="square">
            <a:spAutoFit/>
          </a:bodyPr>
          <a:lstStyle/>
          <a:p>
            <a:pPr indent="450215" algn="just">
              <a:lnSpc>
                <a:spcPts val="1800"/>
              </a:lnSpc>
              <a:buNone/>
            </a:pPr>
            <a:r>
              <a:rPr lang="ru-RU" sz="1400" i="0" dirty="0">
                <a:solidFill>
                  <a:srgbClr val="444444"/>
                </a:solidFill>
                <a:effectLst/>
                <a:latin typeface="pt_sans_bold"/>
              </a:rPr>
              <a:t>В столице Беларуси работала 21-я Международная специализированная выставка для школьников, абитуриентов, студентов, выпускников вузов, родителей «Образование и карьера».</a:t>
            </a:r>
            <a:endParaRPr lang="ru-RU" sz="1400" i="0" dirty="0">
              <a:solidFill>
                <a:srgbClr val="444444"/>
              </a:solidFill>
              <a:effectLst/>
              <a:latin typeface="Comic Sans MS" panose="030F0702030302020204" pitchFamily="66" charset="0"/>
            </a:endParaRPr>
          </a:p>
          <a:p>
            <a:pPr indent="450215" algn="just">
              <a:buNone/>
            </a:pPr>
            <a:r>
              <a:rPr lang="ru-RU" sz="1400" b="0" i="0" dirty="0">
                <a:solidFill>
                  <a:srgbClr val="333333"/>
                </a:solidFill>
                <a:effectLst/>
                <a:latin typeface="pt_sans_caption"/>
              </a:rPr>
              <a:t>В выставке принимали участие университеты, колледжи, лицеи, институты последипломного образования, образовательные центры, школы по изучению иностранных языков, зарубежные вузы.</a:t>
            </a:r>
          </a:p>
          <a:p>
            <a:pPr indent="450215" algn="just">
              <a:buNone/>
            </a:pPr>
            <a:r>
              <a:rPr lang="ru-RU" sz="1400" b="0" i="0" dirty="0">
                <a:solidFill>
                  <a:srgbClr val="333333"/>
                </a:solidFill>
                <a:effectLst/>
                <a:latin typeface="pt_sans_caption"/>
              </a:rPr>
              <a:t>Гродненский государственный университет имени Янки Купалы подготовил площадку, которая представлена несколькими локациями. Инженерный факультет подготовил мастер-класс по созданию чертежей с использованием IT-технологий. Участники мастер-класса получили возможность погрузиться в процесс создания чертежей, начиная с традиционного ручного рисунка и заканчивая использованием современных программных продуктов для проектирования.</a:t>
            </a:r>
          </a:p>
        </p:txBody>
      </p:sp>
      <p:pic>
        <p:nvPicPr>
          <p:cNvPr id="27650" name="Picture 2" descr="IMG 32180">
            <a:extLst>
              <a:ext uri="{FF2B5EF4-FFF2-40B4-BE49-F238E27FC236}">
                <a16:creationId xmlns:a16="http://schemas.microsoft.com/office/drawing/2014/main" id="{B6113830-BC38-8AC1-E4D9-46D435140C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5403" y="3099411"/>
            <a:ext cx="3176982" cy="28010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4D70194-CBF0-77E0-7C37-098132E74327}"/>
              </a:ext>
            </a:extLst>
          </p:cNvPr>
          <p:cNvSpPr txBox="1"/>
          <p:nvPr/>
        </p:nvSpPr>
        <p:spPr>
          <a:xfrm>
            <a:off x="-115200" y="6364251"/>
            <a:ext cx="9398189" cy="261610"/>
          </a:xfrm>
          <a:prstGeom prst="rect">
            <a:avLst/>
          </a:prstGeom>
          <a:noFill/>
        </p:spPr>
        <p:txBody>
          <a:bodyPr wrap="square">
            <a:spAutoFit/>
          </a:bodyPr>
          <a:lstStyle/>
          <a:p>
            <a:r>
              <a:rPr lang="ru-RU" sz="1100" dirty="0">
                <a:hlinkClick r:id="rId8"/>
              </a:rPr>
              <a:t>https://www.grsu.by/component/k2/item/49263-grgu-imeni-yanki-kupaly-vystupaet-na-mezhdunarodnoj-spetsializirovannoj-vystavke-obrazovanie-i-karera.html</a:t>
            </a:r>
            <a:r>
              <a:rPr lang="ru-RU" sz="1100" dirty="0"/>
              <a:t> </a:t>
            </a:r>
          </a:p>
        </p:txBody>
      </p:sp>
    </p:spTree>
    <p:extLst>
      <p:ext uri="{BB962C8B-B14F-4D97-AF65-F5344CB8AC3E}">
        <p14:creationId xmlns:p14="http://schemas.microsoft.com/office/powerpoint/2010/main" val="231704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54BF5-9042-5DE1-B7EE-0CDF7B4459CB}"/>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06328651-187F-FFBC-2350-C9B85E8FDF9E}"/>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F529076F-A7AF-B9C6-4BC4-8C3233AC7478}"/>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9893C47A-A081-57BB-C965-E88BB955A80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CA8690F8-D35B-A3ED-B94B-BE166AE643A6}"/>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DD4764FA-212C-79F1-4E23-72C43BE0435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E243933-64A7-FFB4-19B8-4A883E023B51}"/>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4E9702F3-AA0C-7D2C-2384-2DFA638C783F}"/>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E997D015-E9A5-D4DC-8517-89F350F6E51F}"/>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734E749E-C51F-D867-621E-373017BBEEE6}"/>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93557833-3A09-8725-276E-368FFEC549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97BC362E-B6A3-FFF7-9BEE-A68231365019}"/>
              </a:ext>
            </a:extLst>
          </p:cNvPr>
          <p:cNvSpPr txBox="1"/>
          <p:nvPr/>
        </p:nvSpPr>
        <p:spPr>
          <a:xfrm>
            <a:off x="911042" y="98614"/>
            <a:ext cx="6133933" cy="523220"/>
          </a:xfrm>
          <a:prstGeom prst="rect">
            <a:avLst/>
          </a:prstGeom>
          <a:noFill/>
        </p:spPr>
        <p:txBody>
          <a:bodyPr wrap="square">
            <a:spAutoFit/>
          </a:bodyPr>
          <a:lstStyle/>
          <a:p>
            <a:pPr algn="ctr">
              <a:buNone/>
            </a:pPr>
            <a:r>
              <a:rPr lang="ru-RU" sz="2800" b="1" i="0" dirty="0" err="1">
                <a:solidFill>
                  <a:schemeClr val="bg1"/>
                </a:solidFill>
                <a:effectLst/>
                <a:latin typeface="pt_sans_bold"/>
              </a:rPr>
              <a:t>Ресертификационный</a:t>
            </a:r>
            <a:r>
              <a:rPr lang="ru-RU" sz="2800" b="1" i="0" dirty="0">
                <a:solidFill>
                  <a:schemeClr val="bg1"/>
                </a:solidFill>
                <a:effectLst/>
                <a:latin typeface="pt_sans_bold"/>
              </a:rPr>
              <a:t> аудит</a:t>
            </a:r>
          </a:p>
        </p:txBody>
      </p:sp>
      <p:sp>
        <p:nvSpPr>
          <p:cNvPr id="5" name="TextBox 4">
            <a:extLst>
              <a:ext uri="{FF2B5EF4-FFF2-40B4-BE49-F238E27FC236}">
                <a16:creationId xmlns:a16="http://schemas.microsoft.com/office/drawing/2014/main" id="{F61E369C-89EF-3B37-55EC-E92F6BBBC865}"/>
              </a:ext>
            </a:extLst>
          </p:cNvPr>
          <p:cNvSpPr txBox="1"/>
          <p:nvPr/>
        </p:nvSpPr>
        <p:spPr>
          <a:xfrm>
            <a:off x="0" y="897310"/>
            <a:ext cx="6380280" cy="5416868"/>
          </a:xfrm>
          <a:prstGeom prst="rect">
            <a:avLst/>
          </a:prstGeom>
          <a:noFill/>
        </p:spPr>
        <p:txBody>
          <a:bodyPr wrap="square">
            <a:spAutoFit/>
          </a:bodyPr>
          <a:lstStyle/>
          <a:p>
            <a:pPr indent="450215" algn="just">
              <a:lnSpc>
                <a:spcPts val="1800"/>
              </a:lnSpc>
              <a:buNone/>
            </a:pPr>
            <a:r>
              <a:rPr lang="ru-RU" sz="1300" i="0" dirty="0" err="1">
                <a:solidFill>
                  <a:srgbClr val="444444"/>
                </a:solidFill>
                <a:effectLst/>
                <a:latin typeface="pt_sans_bold"/>
              </a:rPr>
              <a:t>Ресертификационный</a:t>
            </a:r>
            <a:r>
              <a:rPr lang="ru-RU" sz="1300" i="0" dirty="0">
                <a:solidFill>
                  <a:srgbClr val="444444"/>
                </a:solidFill>
                <a:effectLst/>
                <a:latin typeface="pt_sans_bold"/>
              </a:rPr>
              <a:t> аудит системы менеджмента качества на соответствие требованиям СТБ ISO 9001-2015, ISO 9001:2015 в Национальной системе подтверждения Республики Беларусь прошел в ГрГУ имени Янки Купалы.</a:t>
            </a:r>
            <a:endParaRPr lang="ru-RU" sz="1300" i="0" dirty="0">
              <a:solidFill>
                <a:srgbClr val="444444"/>
              </a:solidFill>
              <a:effectLst/>
              <a:latin typeface="Comic Sans MS" panose="030F0702030302020204" pitchFamily="66" charset="0"/>
            </a:endParaRPr>
          </a:p>
          <a:p>
            <a:pPr indent="450215" algn="just">
              <a:buNone/>
            </a:pPr>
            <a:r>
              <a:rPr lang="ru-RU" sz="1300" b="0" i="0" dirty="0">
                <a:solidFill>
                  <a:srgbClr val="333333"/>
                </a:solidFill>
                <a:effectLst/>
                <a:latin typeface="pt_sans_caption"/>
              </a:rPr>
              <a:t>Аудитором являлся сотрудник Белорусского государственного института стандартизации и сертификации Климович Валентин Яковлевич. Эксперт-аудитор провел аудит проректора по учебной работе, проректора по научной работе, проректора по воспитательной работе, отдела менеджмента качества, информационно-аналитического центра, учебно-методического управления, научно-исследовательской части, управления воспитательной работы с молодежью, центра интернационализации образования.</a:t>
            </a:r>
          </a:p>
          <a:p>
            <a:pPr indent="450215" algn="just">
              <a:buNone/>
            </a:pPr>
            <a:r>
              <a:rPr lang="ru-RU" sz="1300" b="0" i="0" dirty="0">
                <a:solidFill>
                  <a:srgbClr val="333333"/>
                </a:solidFill>
                <a:effectLst/>
                <a:latin typeface="pt_sans_caption"/>
              </a:rPr>
              <a:t>Среди структурных подразделений, в которых также был проведен аудит, – педагогический факультет, кафедра естественнонаучных и лингвистических дисциплин и методик их преподавания, кафедра теории и методики специального образования, факультет экономики и управления, кафедра экономики и управления на предприятии, кафедра математического и информационного обеспечения экономических систем, факультет психологии, кафедра возрастной и педагогической психологии, кафедра экспериментальной и прикладной психологии, факультет биологии и экологии, кафедра зоологии и физиологии человека и животных, кафедра технологии, физиологии и гигиены питания.</a:t>
            </a:r>
          </a:p>
          <a:p>
            <a:pPr indent="450215" algn="just">
              <a:buNone/>
            </a:pPr>
            <a:r>
              <a:rPr lang="ru-RU" sz="1300" b="0" i="0" dirty="0">
                <a:solidFill>
                  <a:srgbClr val="333333"/>
                </a:solidFill>
                <a:effectLst/>
                <a:latin typeface="pt_sans_caption"/>
              </a:rPr>
              <a:t>На заключительном совещании по итогам внешнего аудита эксперт отметил положительные стороны университета, среди которых увеличение количества белорусских и иностранных абитуриентов, высокий уровень развития международных отношений, профессионализм и мотивированность сотрудников, их вовлеченность в вопросы качества.</a:t>
            </a:r>
          </a:p>
        </p:txBody>
      </p:sp>
      <p:pic>
        <p:nvPicPr>
          <p:cNvPr id="17410" name="Picture 2" descr="IMG 7642">
            <a:extLst>
              <a:ext uri="{FF2B5EF4-FFF2-40B4-BE49-F238E27FC236}">
                <a16:creationId xmlns:a16="http://schemas.microsoft.com/office/drawing/2014/main" id="{21C33DF4-26BC-DA95-16A2-D4686299C0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1445" y="904157"/>
            <a:ext cx="2669998" cy="178092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G_7616">
            <a:extLst>
              <a:ext uri="{FF2B5EF4-FFF2-40B4-BE49-F238E27FC236}">
                <a16:creationId xmlns:a16="http://schemas.microsoft.com/office/drawing/2014/main" id="{B504AF20-BA5B-9DF8-909E-836E9D2C86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2641" y="2729313"/>
            <a:ext cx="2671390" cy="1780926"/>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MG_7640">
            <a:extLst>
              <a:ext uri="{FF2B5EF4-FFF2-40B4-BE49-F238E27FC236}">
                <a16:creationId xmlns:a16="http://schemas.microsoft.com/office/drawing/2014/main" id="{D0AEE82E-5F77-63AC-7E3F-71B956287F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9211" y="4565695"/>
            <a:ext cx="2664820" cy="17765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507194-82C4-559B-24AF-2ED4EA82B1DA}"/>
              </a:ext>
            </a:extLst>
          </p:cNvPr>
          <p:cNvSpPr txBox="1"/>
          <p:nvPr/>
        </p:nvSpPr>
        <p:spPr>
          <a:xfrm>
            <a:off x="20581" y="6386664"/>
            <a:ext cx="7934133" cy="261610"/>
          </a:xfrm>
          <a:prstGeom prst="rect">
            <a:avLst/>
          </a:prstGeom>
          <a:noFill/>
        </p:spPr>
        <p:txBody>
          <a:bodyPr wrap="square">
            <a:spAutoFit/>
          </a:bodyPr>
          <a:lstStyle/>
          <a:p>
            <a:r>
              <a:rPr lang="ru-RU" sz="1100" dirty="0">
                <a:hlinkClick r:id="rId10"/>
              </a:rPr>
              <a:t>https://www.grsu.by/component/k2/item/49918-v-grgu-imeni-yanki-kupaly-sostoyalsya-resertifikatsionny-audit.html</a:t>
            </a:r>
            <a:r>
              <a:rPr lang="ru-RU" sz="1100" dirty="0"/>
              <a:t> </a:t>
            </a:r>
          </a:p>
        </p:txBody>
      </p:sp>
    </p:spTree>
    <p:extLst>
      <p:ext uri="{BB962C8B-B14F-4D97-AF65-F5344CB8AC3E}">
        <p14:creationId xmlns:p14="http://schemas.microsoft.com/office/powerpoint/2010/main" val="3308970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2869D-9334-DE3D-08A5-01A4FFECE456}"/>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74C0ADF8-65C2-0E32-CE30-4278FE44B5C9}"/>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AFA56124-BD7A-6F7E-44C2-D70944F9F87F}"/>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1714454D-D422-678F-28BA-E8C7C46FAC0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542EFD63-FD87-058C-5C6B-31E93EAE567D}"/>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20BD35ED-033A-A2B7-3E57-F29B37B11A1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792D086-CDEB-640C-1D22-15FD12B6EB77}"/>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02FCFF13-89B5-68FE-42D7-C32350DB8BAC}"/>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48238E40-2565-CDB0-9F9C-31CD995EFB38}"/>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DB3F7FF7-ACF5-C1CA-5093-426B3A8C3596}"/>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7253EB1F-7A7E-E93B-8CE2-6240E6A455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C14CC2B7-9D20-23FB-659B-CDF0E129FE7C}"/>
              </a:ext>
            </a:extLst>
          </p:cNvPr>
          <p:cNvSpPr txBox="1"/>
          <p:nvPr/>
        </p:nvSpPr>
        <p:spPr>
          <a:xfrm>
            <a:off x="708324" y="67837"/>
            <a:ext cx="6521186" cy="707886"/>
          </a:xfrm>
          <a:prstGeom prst="rect">
            <a:avLst/>
          </a:prstGeom>
          <a:noFill/>
        </p:spPr>
        <p:txBody>
          <a:bodyPr wrap="square">
            <a:spAutoFit/>
          </a:bodyPr>
          <a:lstStyle/>
          <a:p>
            <a:pPr algn="ctr">
              <a:buNone/>
            </a:pPr>
            <a:r>
              <a:rPr lang="ru-RU" sz="2000" b="1" i="0" dirty="0">
                <a:solidFill>
                  <a:schemeClr val="bg1"/>
                </a:solidFill>
                <a:effectLst/>
                <a:latin typeface="pt_sans_bold"/>
              </a:rPr>
              <a:t>В ГрГУ имени Янки Купалы открыт первый докторский совет по защите диссертаций</a:t>
            </a:r>
          </a:p>
        </p:txBody>
      </p:sp>
      <p:sp>
        <p:nvSpPr>
          <p:cNvPr id="5" name="TextBox 4">
            <a:extLst>
              <a:ext uri="{FF2B5EF4-FFF2-40B4-BE49-F238E27FC236}">
                <a16:creationId xmlns:a16="http://schemas.microsoft.com/office/drawing/2014/main" id="{E145D72C-4E25-EEAA-3FC0-455F1A5AD00C}"/>
              </a:ext>
            </a:extLst>
          </p:cNvPr>
          <p:cNvSpPr txBox="1"/>
          <p:nvPr/>
        </p:nvSpPr>
        <p:spPr>
          <a:xfrm>
            <a:off x="154080" y="947159"/>
            <a:ext cx="8823678" cy="3631763"/>
          </a:xfrm>
          <a:prstGeom prst="rect">
            <a:avLst/>
          </a:prstGeom>
          <a:noFill/>
        </p:spPr>
        <p:txBody>
          <a:bodyPr wrap="square">
            <a:spAutoFit/>
          </a:bodyPr>
          <a:lstStyle/>
          <a:p>
            <a:pPr indent="450215" algn="just">
              <a:lnSpc>
                <a:spcPts val="1800"/>
              </a:lnSpc>
              <a:buNone/>
            </a:pPr>
            <a:r>
              <a:rPr lang="ru-RU" sz="1400" i="0" dirty="0">
                <a:solidFill>
                  <a:srgbClr val="444444"/>
                </a:solidFill>
                <a:effectLst/>
                <a:latin typeface="pt_sans_bold"/>
              </a:rPr>
              <a:t>29 апреля 2024 года состоялось заседание коллегии Высшей аттестационной комиссии, на котором было принято решение о создании совета по защите диссертаций  Д 02.14.01 при учреждении образования «Гродненский государственный университет имени Янки Купалы» (председатель – Мартынов И.П.; специальности: 01.01.01 – вещественный, комплексный и функциональный анализ; 01.01.02 – дифференциальные уравнения, динамические системы и оптимальное управление (физико-математические науки)).</a:t>
            </a:r>
            <a:endParaRPr lang="ru-RU" sz="1400" i="0" dirty="0">
              <a:solidFill>
                <a:srgbClr val="444444"/>
              </a:solidFill>
              <a:effectLst/>
              <a:latin typeface="Comic Sans MS" panose="030F0702030302020204" pitchFamily="66" charset="0"/>
            </a:endParaRPr>
          </a:p>
          <a:p>
            <a:pPr indent="450215" algn="just">
              <a:buNone/>
            </a:pPr>
            <a:r>
              <a:rPr lang="ru-RU" sz="1400" b="0" i="0" dirty="0">
                <a:solidFill>
                  <a:srgbClr val="333333"/>
                </a:solidFill>
                <a:effectLst/>
                <a:latin typeface="pt_sans_caption"/>
              </a:rPr>
              <a:t>Это первый докторский совет по защите диссертаций в </a:t>
            </a:r>
            <a:r>
              <a:rPr lang="ru-RU" sz="1400" b="0" i="0" dirty="0" err="1">
                <a:solidFill>
                  <a:srgbClr val="333333"/>
                </a:solidFill>
                <a:effectLst/>
                <a:latin typeface="pt_sans_caption"/>
              </a:rPr>
              <a:t>Купаловском</a:t>
            </a:r>
            <a:r>
              <a:rPr lang="ru-RU" sz="1400" b="0" i="0" dirty="0">
                <a:solidFill>
                  <a:srgbClr val="333333"/>
                </a:solidFill>
                <a:effectLst/>
                <a:latin typeface="pt_sans_caption"/>
              </a:rPr>
              <a:t> университете.</a:t>
            </a:r>
          </a:p>
          <a:p>
            <a:pPr indent="450215" algn="just">
              <a:buNone/>
            </a:pPr>
            <a:r>
              <a:rPr lang="ru-RU" sz="1400" b="0" i="0" dirty="0">
                <a:solidFill>
                  <a:srgbClr val="333333"/>
                </a:solidFill>
                <a:effectLst/>
                <a:latin typeface="pt_sans_caption"/>
              </a:rPr>
              <a:t>Советы по защите диссертаций создаются по решению ВАК при научных организациях, учреждениях высшего образования, учреждениях образования и организациях, реализующих образовательные программы научно-ориентированного образования, имеющих значительные научные достижения в соответствующей отрасли науки и обеспеченных необходимыми научными и научно-педагогическими работниками высшей квалификации.</a:t>
            </a:r>
          </a:p>
          <a:p>
            <a:pPr indent="450215" algn="just">
              <a:buNone/>
            </a:pPr>
            <a:r>
              <a:rPr lang="ru-RU" sz="1400" b="0" i="0" dirty="0">
                <a:solidFill>
                  <a:srgbClr val="333333"/>
                </a:solidFill>
                <a:effectLst/>
                <a:latin typeface="pt_sans_caption"/>
              </a:rPr>
              <a:t>Решение ВАК о создании совета по защите диссертаций принимается коллегией ВАК на основании ходатайства учреждения научно-ориентированного образования, при котором он создается, согласованного с вышестоящим органом, с учетом рекомендации экспертного совета ВАК по соответствующему научному направлению и оформляется приказом ВАК.</a:t>
            </a:r>
          </a:p>
        </p:txBody>
      </p:sp>
      <p:pic>
        <p:nvPicPr>
          <p:cNvPr id="35842" name="Picture 2" descr="вак">
            <a:extLst>
              <a:ext uri="{FF2B5EF4-FFF2-40B4-BE49-F238E27FC236}">
                <a16:creationId xmlns:a16="http://schemas.microsoft.com/office/drawing/2014/main" id="{1B4AE09A-D5C8-6FFD-18A5-3ADD26C9FF3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6896" y="4578922"/>
            <a:ext cx="2843808" cy="16119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5D8260-F1A9-1B79-38EA-94C6A593EC45}"/>
              </a:ext>
            </a:extLst>
          </p:cNvPr>
          <p:cNvSpPr txBox="1"/>
          <p:nvPr/>
        </p:nvSpPr>
        <p:spPr>
          <a:xfrm>
            <a:off x="310820" y="6271537"/>
            <a:ext cx="8510197" cy="261610"/>
          </a:xfrm>
          <a:prstGeom prst="rect">
            <a:avLst/>
          </a:prstGeom>
          <a:noFill/>
        </p:spPr>
        <p:txBody>
          <a:bodyPr wrap="square">
            <a:spAutoFit/>
          </a:bodyPr>
          <a:lstStyle/>
          <a:p>
            <a:r>
              <a:rPr lang="ru-RU" sz="1100" dirty="0">
                <a:hlinkClick r:id="rId8"/>
              </a:rPr>
              <a:t>https://www.grsu.by/component/k2/item/50140-v-grgu-imeni-yanki-kupaly-otkryt-pervyj-doktorskij-sovet-po-zashchite-dissertatsij.html</a:t>
            </a:r>
            <a:r>
              <a:rPr lang="ru-RU" sz="1100" dirty="0"/>
              <a:t> </a:t>
            </a:r>
          </a:p>
        </p:txBody>
      </p:sp>
    </p:spTree>
    <p:extLst>
      <p:ext uri="{BB962C8B-B14F-4D97-AF65-F5344CB8AC3E}">
        <p14:creationId xmlns:p14="http://schemas.microsoft.com/office/powerpoint/2010/main" val="1387869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2FCE0-8F58-88AC-CA5D-44ACE673873E}"/>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7849E484-D468-8A7F-FBFB-BDC2680DF435}"/>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111B53F4-1188-1CB9-6749-FDFAF6FC38DC}"/>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B61F8B57-D02B-BC13-2DF4-6FF854FEB0C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E2B4627D-C61C-3903-17F5-A3AE39E9B160}"/>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5445B0A5-093B-7C60-0136-034F5A0F071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514EBB5-4E73-3430-0ED8-869278074185}"/>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4339ADCC-12CE-16C7-7272-0339776BC21C}"/>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54A1ACB0-1F39-FAC9-D51C-FE6E8DA2B86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B23BCF42-D163-32FD-FC5E-990BDD3C2073}"/>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4AFCE155-3D57-96CB-97B0-6BC94ED900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DDF262BE-8CA4-1867-C27B-921BB848666C}"/>
              </a:ext>
            </a:extLst>
          </p:cNvPr>
          <p:cNvSpPr txBox="1"/>
          <p:nvPr/>
        </p:nvSpPr>
        <p:spPr>
          <a:xfrm>
            <a:off x="1117198" y="89767"/>
            <a:ext cx="5627939" cy="707886"/>
          </a:xfrm>
          <a:prstGeom prst="rect">
            <a:avLst/>
          </a:prstGeom>
          <a:noFill/>
        </p:spPr>
        <p:txBody>
          <a:bodyPr wrap="square">
            <a:spAutoFit/>
          </a:bodyPr>
          <a:lstStyle/>
          <a:p>
            <a:pPr algn="ctr">
              <a:buNone/>
            </a:pPr>
            <a:r>
              <a:rPr lang="ru-RU" sz="2000" b="1" i="0" dirty="0">
                <a:solidFill>
                  <a:schemeClr val="bg1"/>
                </a:solidFill>
                <a:effectLst/>
                <a:latin typeface="pt_sans_bold"/>
              </a:rPr>
              <a:t>Международная студенческая олимпиада по философии</a:t>
            </a:r>
          </a:p>
        </p:txBody>
      </p:sp>
      <p:sp>
        <p:nvSpPr>
          <p:cNvPr id="5" name="TextBox 4">
            <a:extLst>
              <a:ext uri="{FF2B5EF4-FFF2-40B4-BE49-F238E27FC236}">
                <a16:creationId xmlns:a16="http://schemas.microsoft.com/office/drawing/2014/main" id="{E08DC57A-7DD3-A034-D6D8-160F27DA6DBB}"/>
              </a:ext>
            </a:extLst>
          </p:cNvPr>
          <p:cNvSpPr txBox="1"/>
          <p:nvPr/>
        </p:nvSpPr>
        <p:spPr>
          <a:xfrm>
            <a:off x="154080" y="1103335"/>
            <a:ext cx="5076056" cy="4016484"/>
          </a:xfrm>
          <a:prstGeom prst="rect">
            <a:avLst/>
          </a:prstGeom>
          <a:noFill/>
        </p:spPr>
        <p:txBody>
          <a:bodyPr wrap="square">
            <a:spAutoFit/>
          </a:bodyPr>
          <a:lstStyle/>
          <a:p>
            <a:pPr indent="450215" algn="just">
              <a:lnSpc>
                <a:spcPts val="1800"/>
              </a:lnSpc>
              <a:buNone/>
            </a:pPr>
            <a:r>
              <a:rPr lang="ru-RU" sz="1400" i="0" dirty="0">
                <a:solidFill>
                  <a:srgbClr val="444444"/>
                </a:solidFill>
                <a:effectLst/>
                <a:latin typeface="pt_sans_bold"/>
              </a:rPr>
              <a:t>На площадке ГрГУ имени Янки Купалы состоялась II Международная студенческая олимпиада по философии «Белорусские и русские философы-юбиляры 2024 года».</a:t>
            </a:r>
            <a:endParaRPr lang="ru-RU" sz="1400" i="0" dirty="0">
              <a:solidFill>
                <a:srgbClr val="444444"/>
              </a:solidFill>
              <a:effectLst/>
              <a:latin typeface="Comic Sans MS" panose="030F0702030302020204" pitchFamily="66" charset="0"/>
            </a:endParaRPr>
          </a:p>
          <a:p>
            <a:pPr indent="450215" algn="just">
              <a:buNone/>
            </a:pPr>
            <a:r>
              <a:rPr lang="ru-RU" sz="1400" b="0" i="0" dirty="0">
                <a:solidFill>
                  <a:srgbClr val="333333"/>
                </a:solidFill>
                <a:effectLst/>
                <a:latin typeface="pt_sans_caption"/>
              </a:rPr>
              <a:t>Команда студентов ГрГУ имени Янки Купалы – студенты факультета математики и информатики 2 курса Юлия </a:t>
            </a:r>
            <a:r>
              <a:rPr lang="ru-RU" sz="1400" b="0" i="0" dirty="0" err="1">
                <a:solidFill>
                  <a:srgbClr val="333333"/>
                </a:solidFill>
                <a:effectLst/>
                <a:latin typeface="pt_sans_caption"/>
              </a:rPr>
              <a:t>Хваль</a:t>
            </a:r>
            <a:r>
              <a:rPr lang="ru-RU" sz="1400" b="0" i="0" dirty="0">
                <a:solidFill>
                  <a:srgbClr val="333333"/>
                </a:solidFill>
                <a:effectLst/>
                <a:latin typeface="pt_sans_caption"/>
              </a:rPr>
              <a:t>, Дарья Ермак; студенты филологического факультета 2 курса Мария </a:t>
            </a:r>
            <a:r>
              <a:rPr lang="ru-RU" sz="1400" b="0" i="0" dirty="0" err="1">
                <a:solidFill>
                  <a:srgbClr val="333333"/>
                </a:solidFill>
                <a:effectLst/>
                <a:latin typeface="pt_sans_caption"/>
              </a:rPr>
              <a:t>Краснюк</a:t>
            </a:r>
            <a:r>
              <a:rPr lang="ru-RU" sz="1400" b="0" i="0" dirty="0">
                <a:solidFill>
                  <a:srgbClr val="333333"/>
                </a:solidFill>
                <a:effectLst/>
                <a:latin typeface="pt_sans_caption"/>
              </a:rPr>
              <a:t>, Максим </a:t>
            </a:r>
            <a:r>
              <a:rPr lang="ru-RU" sz="1400" b="0" i="0" dirty="0" err="1">
                <a:solidFill>
                  <a:srgbClr val="333333"/>
                </a:solidFill>
                <a:effectLst/>
                <a:latin typeface="pt_sans_caption"/>
              </a:rPr>
              <a:t>Голышак</a:t>
            </a:r>
            <a:r>
              <a:rPr lang="ru-RU" sz="1400" b="0" i="0" dirty="0">
                <a:solidFill>
                  <a:srgbClr val="333333"/>
                </a:solidFill>
                <a:effectLst/>
                <a:latin typeface="pt_sans_caption"/>
              </a:rPr>
              <a:t> и студент факультета экономики и управления 2 курса Эмиль Бабаев – завоевала второе место в конкурсе видеороликов, проходившем в рамках олимпиады. Также ГрГУ имени Янки Купалы представили студент 2 курса юридического факультета Демид Орда и студенты факультета математики и информатики Кристина Гордей, Анастасия </a:t>
            </a:r>
            <a:r>
              <a:rPr lang="ru-RU" sz="1400" b="0" i="0" dirty="0" err="1">
                <a:solidFill>
                  <a:srgbClr val="333333"/>
                </a:solidFill>
                <a:effectLst/>
                <a:latin typeface="pt_sans_caption"/>
              </a:rPr>
              <a:t>Грабун</a:t>
            </a:r>
            <a:r>
              <a:rPr lang="ru-RU" sz="1400" b="0" i="0" dirty="0">
                <a:solidFill>
                  <a:srgbClr val="333333"/>
                </a:solidFill>
                <a:effectLst/>
                <a:latin typeface="pt_sans_caption"/>
              </a:rPr>
              <a:t>, Александра Василевич.</a:t>
            </a:r>
          </a:p>
          <a:p>
            <a:pPr indent="450215" algn="just">
              <a:buNone/>
            </a:pPr>
            <a:r>
              <a:rPr lang="ru-RU" sz="1400" b="0" i="0" dirty="0">
                <a:solidFill>
                  <a:srgbClr val="333333"/>
                </a:solidFill>
                <a:effectLst/>
                <a:latin typeface="pt_sans_caption"/>
              </a:rPr>
              <a:t>По общим итогам олимпиады студенты </a:t>
            </a:r>
            <a:r>
              <a:rPr lang="ru-RU" sz="1400" b="0" i="0" dirty="0" err="1">
                <a:solidFill>
                  <a:srgbClr val="333333"/>
                </a:solidFill>
                <a:effectLst/>
                <a:latin typeface="pt_sans_caption"/>
              </a:rPr>
              <a:t>Купаловского</a:t>
            </a:r>
            <a:r>
              <a:rPr lang="ru-RU" sz="1400" b="0" i="0" dirty="0">
                <a:solidFill>
                  <a:srgbClr val="333333"/>
                </a:solidFill>
                <a:effectLst/>
                <a:latin typeface="pt_sans_caption"/>
              </a:rPr>
              <a:t> университета заняли призовое третье место. Руководитель команд – доцент кафедры философии Александра </a:t>
            </a:r>
            <a:r>
              <a:rPr lang="ru-RU" sz="1400" b="0" i="0" dirty="0" err="1">
                <a:solidFill>
                  <a:srgbClr val="333333"/>
                </a:solidFill>
                <a:effectLst/>
                <a:latin typeface="pt_sans_caption"/>
              </a:rPr>
              <a:t>Дубравина</a:t>
            </a:r>
            <a:r>
              <a:rPr lang="ru-RU" sz="1400" b="0" i="0" dirty="0">
                <a:solidFill>
                  <a:srgbClr val="333333"/>
                </a:solidFill>
                <a:effectLst/>
                <a:latin typeface="pt_sans_caption"/>
              </a:rPr>
              <a:t>.</a:t>
            </a:r>
          </a:p>
        </p:txBody>
      </p:sp>
      <p:pic>
        <p:nvPicPr>
          <p:cNvPr id="36866" name="Picture 2" descr="44801 2">
            <a:extLst>
              <a:ext uri="{FF2B5EF4-FFF2-40B4-BE49-F238E27FC236}">
                <a16:creationId xmlns:a16="http://schemas.microsoft.com/office/drawing/2014/main" id="{66AD6333-7716-E24A-F27E-D3104A9EC4A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9309" y="989062"/>
            <a:ext cx="3203848" cy="2402886"/>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44801_5">
            <a:extLst>
              <a:ext uri="{FF2B5EF4-FFF2-40B4-BE49-F238E27FC236}">
                <a16:creationId xmlns:a16="http://schemas.microsoft.com/office/drawing/2014/main" id="{0796F716-34AF-769B-62E1-00032A7D08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9309" y="3523021"/>
            <a:ext cx="3203848" cy="21358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B1349F-C15D-A67B-A9B7-6C931979A3E8}"/>
              </a:ext>
            </a:extLst>
          </p:cNvPr>
          <p:cNvSpPr txBox="1"/>
          <p:nvPr/>
        </p:nvSpPr>
        <p:spPr>
          <a:xfrm>
            <a:off x="147673" y="6391907"/>
            <a:ext cx="9014253" cy="276999"/>
          </a:xfrm>
          <a:prstGeom prst="rect">
            <a:avLst/>
          </a:prstGeom>
          <a:noFill/>
        </p:spPr>
        <p:txBody>
          <a:bodyPr wrap="square">
            <a:spAutoFit/>
          </a:bodyPr>
          <a:lstStyle/>
          <a:p>
            <a:r>
              <a:rPr lang="ru-RU" sz="1200" dirty="0">
                <a:hlinkClick r:id="rId9"/>
              </a:rPr>
              <a:t>https://www.grsu.by/component/k2/item/50155-kupalovtsy-stali-prizerami-mezhdunarodnoj-studencheskoj-olimpiady-po-filosofii.html</a:t>
            </a:r>
            <a:r>
              <a:rPr lang="ru-RU" sz="1200" dirty="0"/>
              <a:t> </a:t>
            </a:r>
          </a:p>
        </p:txBody>
      </p:sp>
    </p:spTree>
    <p:extLst>
      <p:ext uri="{BB962C8B-B14F-4D97-AF65-F5344CB8AC3E}">
        <p14:creationId xmlns:p14="http://schemas.microsoft.com/office/powerpoint/2010/main" val="1860470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E4FEF-D9A5-6625-2DD1-231875316E10}"/>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2DB01206-CD40-9F4F-FDAB-2AB3519B51B9}"/>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B88E5B99-1125-41F7-4160-0F105785F0BF}"/>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F02DA738-68CC-4D03-0FBB-79C88540803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88E571C3-936B-F94B-9196-35EBF62141DD}"/>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3E5B9A58-C904-6B68-60AF-394FD0B2027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E853CC1-8263-FD7A-D3C7-CF9075B3E382}"/>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4066C668-A2B2-3A83-E0A2-0A8B0FBD269E}"/>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A79ABD57-5E26-13E8-52DC-2EC52E5DC58E}"/>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239E8437-B47D-BC88-BB5C-4DCB428D297E}"/>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A6E011ED-B235-EF7A-B569-21C8EC7381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0E4E042C-3BB4-B9CA-6A23-4B81AE2335ED}"/>
              </a:ext>
            </a:extLst>
          </p:cNvPr>
          <p:cNvSpPr txBox="1"/>
          <p:nvPr/>
        </p:nvSpPr>
        <p:spPr>
          <a:xfrm>
            <a:off x="535928" y="105253"/>
            <a:ext cx="6954716" cy="646331"/>
          </a:xfrm>
          <a:prstGeom prst="rect">
            <a:avLst/>
          </a:prstGeom>
          <a:noFill/>
        </p:spPr>
        <p:txBody>
          <a:bodyPr wrap="square">
            <a:spAutoFit/>
          </a:bodyPr>
          <a:lstStyle/>
          <a:p>
            <a:pPr algn="ctr">
              <a:buNone/>
            </a:pPr>
            <a:r>
              <a:rPr lang="ru-RU" sz="1800" b="1" i="0" dirty="0">
                <a:solidFill>
                  <a:schemeClr val="bg1"/>
                </a:solidFill>
                <a:effectLst/>
                <a:latin typeface="pt_sans_bold"/>
              </a:rPr>
              <a:t>Декан инженерного факультета </a:t>
            </a:r>
            <a:r>
              <a:rPr lang="ru-RU" sz="1800" b="1" i="0" dirty="0" err="1">
                <a:solidFill>
                  <a:schemeClr val="bg1"/>
                </a:solidFill>
                <a:effectLst/>
                <a:latin typeface="pt_sans_bold"/>
              </a:rPr>
              <a:t>Купаловского</a:t>
            </a:r>
            <a:r>
              <a:rPr lang="ru-RU" sz="1800" b="1" i="0" dirty="0">
                <a:solidFill>
                  <a:schemeClr val="bg1"/>
                </a:solidFill>
                <a:effectLst/>
                <a:latin typeface="pt_sans_bold"/>
              </a:rPr>
              <a:t> </a:t>
            </a:r>
            <a:r>
              <a:rPr lang="ru-RU" sz="1800" b="1" i="0" dirty="0" err="1">
                <a:solidFill>
                  <a:schemeClr val="bg1"/>
                </a:solidFill>
                <a:effectLst/>
                <a:latin typeface="pt_sans_bold"/>
              </a:rPr>
              <a:t>университа</a:t>
            </a:r>
            <a:r>
              <a:rPr lang="ru-RU" sz="1800" b="1" i="0" dirty="0">
                <a:solidFill>
                  <a:schemeClr val="bg1"/>
                </a:solidFill>
                <a:effectLst/>
                <a:latin typeface="pt_sans_bold"/>
              </a:rPr>
              <a:t> получил высокую награду от Президента Беларуси</a:t>
            </a:r>
          </a:p>
        </p:txBody>
      </p:sp>
      <p:sp>
        <p:nvSpPr>
          <p:cNvPr id="5" name="TextBox 4">
            <a:extLst>
              <a:ext uri="{FF2B5EF4-FFF2-40B4-BE49-F238E27FC236}">
                <a16:creationId xmlns:a16="http://schemas.microsoft.com/office/drawing/2014/main" id="{DF1B18BA-FDFF-6C3D-C48A-6DE56A2D574E}"/>
              </a:ext>
            </a:extLst>
          </p:cNvPr>
          <p:cNvSpPr txBox="1"/>
          <p:nvPr/>
        </p:nvSpPr>
        <p:spPr>
          <a:xfrm>
            <a:off x="103811" y="888167"/>
            <a:ext cx="8932685" cy="2492990"/>
          </a:xfrm>
          <a:prstGeom prst="rect">
            <a:avLst/>
          </a:prstGeom>
          <a:noFill/>
        </p:spPr>
        <p:txBody>
          <a:bodyPr wrap="square">
            <a:spAutoFit/>
          </a:bodyPr>
          <a:lstStyle/>
          <a:p>
            <a:pPr indent="450215" algn="just">
              <a:lnSpc>
                <a:spcPts val="1800"/>
              </a:lnSpc>
              <a:buNone/>
            </a:pPr>
            <a:r>
              <a:rPr lang="ru-RU" sz="1600" dirty="0">
                <a:solidFill>
                  <a:srgbClr val="444444"/>
                </a:solidFill>
                <a:effectLst/>
                <a:latin typeface="pt_sans_bold"/>
              </a:rPr>
              <a:t>Президент Беларуси Александр Лукашенко, накануне Дня Независимости и 80-летия освобождения страны от немецко-фашистских захватчиков, провел церемонию награждения выпускников и преподавателей учреждений высшего образования. Декана инженерного факультета ГрГУ имени Янки Купалы наградил Глава государства.</a:t>
            </a:r>
            <a:endParaRPr lang="ru-RU" sz="1600" dirty="0">
              <a:solidFill>
                <a:srgbClr val="444444"/>
              </a:solidFill>
              <a:effectLst/>
              <a:latin typeface="Comic Sans MS" panose="030F0702030302020204" pitchFamily="66" charset="0"/>
            </a:endParaRPr>
          </a:p>
          <a:p>
            <a:pPr indent="450215" algn="just">
              <a:buNone/>
            </a:pPr>
            <a:r>
              <a:rPr lang="ru-RU" sz="1600" b="0" i="0" dirty="0">
                <a:solidFill>
                  <a:srgbClr val="333333"/>
                </a:solidFill>
                <a:effectLst/>
                <a:latin typeface="pt_sans_caption"/>
              </a:rPr>
              <a:t>Декан инженерного факультета Гродненского государственного университета имени Янки Купалы Дмитрий Линник получил высокую награду из рук Главы государства. Это признание его профессионализма, преданности делу образования и вклада в подготовку квалифицированных специалистов. Награждение декана стало символом признания его значимой роли в развитии инженерного образования и формировании кадрового потенциала страны.</a:t>
            </a:r>
          </a:p>
        </p:txBody>
      </p:sp>
      <p:pic>
        <p:nvPicPr>
          <p:cNvPr id="4098" name="Picture 2" descr="photo 5474589534705540146 y">
            <a:extLst>
              <a:ext uri="{FF2B5EF4-FFF2-40B4-BE49-F238E27FC236}">
                <a16:creationId xmlns:a16="http://schemas.microsoft.com/office/drawing/2014/main" id="{E7CEFBEE-5B89-B08C-85B4-FE50A019139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2486" y="3212976"/>
            <a:ext cx="4263368" cy="28422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85A26AA-0423-624D-3EB2-A2377FD32595}"/>
              </a:ext>
            </a:extLst>
          </p:cNvPr>
          <p:cNvSpPr txBox="1"/>
          <p:nvPr/>
        </p:nvSpPr>
        <p:spPr>
          <a:xfrm>
            <a:off x="-79472" y="6318044"/>
            <a:ext cx="9468544" cy="261610"/>
          </a:xfrm>
          <a:prstGeom prst="rect">
            <a:avLst/>
          </a:prstGeom>
          <a:noFill/>
        </p:spPr>
        <p:txBody>
          <a:bodyPr wrap="square">
            <a:spAutoFit/>
          </a:bodyPr>
          <a:lstStyle/>
          <a:p>
            <a:r>
              <a:rPr lang="ru-RU" sz="1100" dirty="0">
                <a:hlinkClick r:id="rId8"/>
              </a:rPr>
              <a:t>https://www.grsu.by/component/k2/item/50930-dekan-inzhenernogo-fakulteta-kupalovskogo-universita-poluchil-vysokuyu-nagradu-ot-prezidenta-belarusi.html</a:t>
            </a:r>
            <a:r>
              <a:rPr lang="ru-RU" sz="1100" dirty="0"/>
              <a:t> </a:t>
            </a:r>
          </a:p>
        </p:txBody>
      </p:sp>
    </p:spTree>
    <p:extLst>
      <p:ext uri="{BB962C8B-B14F-4D97-AF65-F5344CB8AC3E}">
        <p14:creationId xmlns:p14="http://schemas.microsoft.com/office/powerpoint/2010/main" val="124368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F4199-669D-471A-7222-75BCDD9A2D35}"/>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EFC4233C-72BC-378E-58F9-C6C24DB4E539}"/>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662466FB-3064-1EA5-09A6-DE983523BE57}"/>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A9145EF6-F140-78E6-C556-2B2B33E1E4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2C335F8A-6408-92CA-68AC-7C32B072A7FF}"/>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F8E38331-824F-FAEE-D12E-C7258087FD7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99D5E20-AD81-95A8-41B8-E4003375E348}"/>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A91131D9-B149-8198-A26D-0E348BFC0F7D}"/>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5592D007-7474-858F-C870-F1C9EEBD751A}"/>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FB6AC536-8F6E-E6B3-3F3D-B32C88474078}"/>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65BD40AC-D1D8-131C-F501-A051BE853B2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8858C576-1A9B-5846-2065-3DFFFF44A9FE}"/>
              </a:ext>
            </a:extLst>
          </p:cNvPr>
          <p:cNvSpPr txBox="1"/>
          <p:nvPr/>
        </p:nvSpPr>
        <p:spPr>
          <a:xfrm>
            <a:off x="819513" y="237114"/>
            <a:ext cx="6246674" cy="369332"/>
          </a:xfrm>
          <a:prstGeom prst="rect">
            <a:avLst/>
          </a:prstGeom>
          <a:noFill/>
        </p:spPr>
        <p:txBody>
          <a:bodyPr wrap="square">
            <a:spAutoFit/>
          </a:bodyPr>
          <a:lstStyle/>
          <a:p>
            <a:pPr algn="ctr">
              <a:buNone/>
            </a:pPr>
            <a:r>
              <a:rPr lang="ru-RU" sz="1800" b="1" i="0" dirty="0">
                <a:solidFill>
                  <a:schemeClr val="bg1"/>
                </a:solidFill>
                <a:effectLst/>
                <a:latin typeface="pt_sans_bold"/>
              </a:rPr>
              <a:t>Вестник ГрГУ имени Янки Купалы – в базе </a:t>
            </a:r>
            <a:r>
              <a:rPr lang="ru-RU" sz="1800" b="1" i="0" dirty="0" err="1">
                <a:solidFill>
                  <a:schemeClr val="bg1"/>
                </a:solidFill>
                <a:effectLst/>
                <a:latin typeface="pt_sans_bold"/>
              </a:rPr>
              <a:t>Scopus</a:t>
            </a:r>
            <a:endParaRPr lang="ru-RU" sz="1800" b="1" i="0" dirty="0">
              <a:solidFill>
                <a:schemeClr val="bg1"/>
              </a:solidFill>
              <a:effectLst/>
              <a:latin typeface="pt_sans_bold"/>
            </a:endParaRPr>
          </a:p>
        </p:txBody>
      </p:sp>
      <p:sp>
        <p:nvSpPr>
          <p:cNvPr id="5" name="TextBox 4">
            <a:extLst>
              <a:ext uri="{FF2B5EF4-FFF2-40B4-BE49-F238E27FC236}">
                <a16:creationId xmlns:a16="http://schemas.microsoft.com/office/drawing/2014/main" id="{FA6798A7-5210-841B-5CDB-B8ECB330A73D}"/>
              </a:ext>
            </a:extLst>
          </p:cNvPr>
          <p:cNvSpPr txBox="1"/>
          <p:nvPr/>
        </p:nvSpPr>
        <p:spPr>
          <a:xfrm>
            <a:off x="62990" y="895957"/>
            <a:ext cx="8931620" cy="2539157"/>
          </a:xfrm>
          <a:prstGeom prst="rect">
            <a:avLst/>
          </a:prstGeom>
          <a:noFill/>
        </p:spPr>
        <p:txBody>
          <a:bodyPr wrap="square">
            <a:spAutoFit/>
          </a:bodyPr>
          <a:lstStyle/>
          <a:p>
            <a:pPr indent="450215" algn="just">
              <a:lnSpc>
                <a:spcPts val="1800"/>
              </a:lnSpc>
              <a:buNone/>
            </a:pPr>
            <a:r>
              <a:rPr lang="ru-RU" i="0" dirty="0">
                <a:solidFill>
                  <a:srgbClr val="444444"/>
                </a:solidFill>
                <a:effectLst/>
                <a:latin typeface="pt_sans_bold"/>
              </a:rPr>
              <a:t>На официальном сайте комплексной многопрофильной базы данных </a:t>
            </a:r>
            <a:r>
              <a:rPr lang="ru-RU" i="0" dirty="0" err="1">
                <a:solidFill>
                  <a:srgbClr val="444444"/>
                </a:solidFill>
                <a:effectLst/>
                <a:latin typeface="pt_sans_bold"/>
              </a:rPr>
              <a:t>Scopus</a:t>
            </a:r>
            <a:r>
              <a:rPr lang="ru-RU" i="0" dirty="0">
                <a:solidFill>
                  <a:srgbClr val="444444"/>
                </a:solidFill>
                <a:effectLst/>
                <a:latin typeface="pt_sans_bold"/>
              </a:rPr>
              <a:t> опубликован список включенных в нее изданий на август 2024 года. Среди журналов, принятых в июле 2024 года, указан </a:t>
            </a:r>
            <a:r>
              <a:rPr lang="ru-RU" i="0" dirty="0" err="1">
                <a:solidFill>
                  <a:srgbClr val="444444"/>
                </a:solidFill>
                <a:effectLst/>
                <a:latin typeface="pt_sans_bold"/>
              </a:rPr>
              <a:t>Vesnik</a:t>
            </a:r>
            <a:r>
              <a:rPr lang="ru-RU" i="0" dirty="0">
                <a:solidFill>
                  <a:srgbClr val="444444"/>
                </a:solidFill>
                <a:effectLst/>
                <a:latin typeface="pt_sans_bold"/>
              </a:rPr>
              <a:t> </a:t>
            </a:r>
            <a:r>
              <a:rPr lang="ru-RU" i="0" dirty="0" err="1">
                <a:solidFill>
                  <a:srgbClr val="444444"/>
                </a:solidFill>
                <a:effectLst/>
                <a:latin typeface="pt_sans_bold"/>
              </a:rPr>
              <a:t>of</a:t>
            </a:r>
            <a:r>
              <a:rPr lang="ru-RU" i="0" dirty="0">
                <a:solidFill>
                  <a:srgbClr val="444444"/>
                </a:solidFill>
                <a:effectLst/>
                <a:latin typeface="pt_sans_bold"/>
              </a:rPr>
              <a:t> </a:t>
            </a:r>
            <a:r>
              <a:rPr lang="ru-RU" i="0" dirty="0" err="1">
                <a:solidFill>
                  <a:srgbClr val="444444"/>
                </a:solidFill>
                <a:effectLst/>
                <a:latin typeface="pt_sans_bold"/>
              </a:rPr>
              <a:t>Yanka</a:t>
            </a:r>
            <a:r>
              <a:rPr lang="ru-RU" i="0" dirty="0">
                <a:solidFill>
                  <a:srgbClr val="444444"/>
                </a:solidFill>
                <a:effectLst/>
                <a:latin typeface="pt_sans_bold"/>
              </a:rPr>
              <a:t> </a:t>
            </a:r>
            <a:r>
              <a:rPr lang="ru-RU" i="0" dirty="0" err="1">
                <a:solidFill>
                  <a:srgbClr val="444444"/>
                </a:solidFill>
                <a:effectLst/>
                <a:latin typeface="pt_sans_bold"/>
              </a:rPr>
              <a:t>Kupala</a:t>
            </a:r>
            <a:r>
              <a:rPr lang="ru-RU" i="0" dirty="0">
                <a:solidFill>
                  <a:srgbClr val="444444"/>
                </a:solidFill>
                <a:effectLst/>
                <a:latin typeface="pt_sans_bold"/>
              </a:rPr>
              <a:t> State University </a:t>
            </a:r>
            <a:r>
              <a:rPr lang="ru-RU" i="0" dirty="0" err="1">
                <a:solidFill>
                  <a:srgbClr val="444444"/>
                </a:solidFill>
                <a:effectLst/>
                <a:latin typeface="pt_sans_bold"/>
              </a:rPr>
              <a:t>of</a:t>
            </a:r>
            <a:r>
              <a:rPr lang="ru-RU" i="0" dirty="0">
                <a:solidFill>
                  <a:srgbClr val="444444"/>
                </a:solidFill>
                <a:effectLst/>
                <a:latin typeface="pt_sans_bold"/>
              </a:rPr>
              <a:t> </a:t>
            </a:r>
            <a:r>
              <a:rPr lang="ru-RU" i="0" dirty="0" err="1">
                <a:solidFill>
                  <a:srgbClr val="444444"/>
                </a:solidFill>
                <a:effectLst/>
                <a:latin typeface="pt_sans_bold"/>
              </a:rPr>
              <a:t>Grodno</a:t>
            </a:r>
            <a:r>
              <a:rPr lang="ru-RU" i="0" dirty="0">
                <a:solidFill>
                  <a:srgbClr val="444444"/>
                </a:solidFill>
                <a:effectLst/>
                <a:latin typeface="pt_sans_bold"/>
              </a:rPr>
              <a:t>. Series 2. </a:t>
            </a:r>
            <a:r>
              <a:rPr lang="ru-RU" i="0" dirty="0" err="1">
                <a:solidFill>
                  <a:srgbClr val="444444"/>
                </a:solidFill>
                <a:effectLst/>
                <a:latin typeface="pt_sans_bold"/>
              </a:rPr>
              <a:t>Mathematics</a:t>
            </a:r>
            <a:r>
              <a:rPr lang="ru-RU" i="0" dirty="0">
                <a:solidFill>
                  <a:srgbClr val="444444"/>
                </a:solidFill>
                <a:effectLst/>
                <a:latin typeface="pt_sans_bold"/>
              </a:rPr>
              <a:t>. </a:t>
            </a:r>
            <a:r>
              <a:rPr lang="ru-RU" i="0" dirty="0" err="1">
                <a:solidFill>
                  <a:srgbClr val="444444"/>
                </a:solidFill>
                <a:effectLst/>
                <a:latin typeface="pt_sans_bold"/>
              </a:rPr>
              <a:t>Physics</a:t>
            </a:r>
            <a:r>
              <a:rPr lang="ru-RU" i="0" dirty="0">
                <a:solidFill>
                  <a:srgbClr val="444444"/>
                </a:solidFill>
                <a:effectLst/>
                <a:latin typeface="pt_sans_bold"/>
              </a:rPr>
              <a:t>. </a:t>
            </a:r>
            <a:r>
              <a:rPr lang="ru-RU" i="0" dirty="0" err="1">
                <a:solidFill>
                  <a:srgbClr val="444444"/>
                </a:solidFill>
                <a:effectLst/>
                <a:latin typeface="pt_sans_bold"/>
              </a:rPr>
              <a:t>Informatics</a:t>
            </a:r>
            <a:r>
              <a:rPr lang="ru-RU" i="0" dirty="0">
                <a:solidFill>
                  <a:srgbClr val="444444"/>
                </a:solidFill>
                <a:effectLst/>
                <a:latin typeface="pt_sans_bold"/>
              </a:rPr>
              <a:t>, </a:t>
            </a:r>
            <a:r>
              <a:rPr lang="ru-RU" i="0" dirty="0" err="1">
                <a:solidFill>
                  <a:srgbClr val="444444"/>
                </a:solidFill>
                <a:effectLst/>
                <a:latin typeface="pt_sans_bold"/>
              </a:rPr>
              <a:t>Сomputer</a:t>
            </a:r>
            <a:r>
              <a:rPr lang="ru-RU" i="0" dirty="0">
                <a:solidFill>
                  <a:srgbClr val="444444"/>
                </a:solidFill>
                <a:effectLst/>
                <a:latin typeface="pt_sans_bold"/>
              </a:rPr>
              <a:t> Technology </a:t>
            </a:r>
            <a:r>
              <a:rPr lang="ru-RU" i="0" dirty="0" err="1">
                <a:solidFill>
                  <a:srgbClr val="444444"/>
                </a:solidFill>
                <a:effectLst/>
                <a:latin typeface="pt_sans_bold"/>
              </a:rPr>
              <a:t>and</a:t>
            </a:r>
            <a:r>
              <a:rPr lang="ru-RU" i="0" dirty="0">
                <a:solidFill>
                  <a:srgbClr val="444444"/>
                </a:solidFill>
                <a:effectLst/>
                <a:latin typeface="pt_sans_bold"/>
              </a:rPr>
              <a:t> </a:t>
            </a:r>
            <a:r>
              <a:rPr lang="ru-RU" i="0" dirty="0" err="1">
                <a:solidFill>
                  <a:srgbClr val="444444"/>
                </a:solidFill>
                <a:effectLst/>
                <a:latin typeface="pt_sans_bold"/>
              </a:rPr>
              <a:t>Сontrol</a:t>
            </a:r>
            <a:r>
              <a:rPr lang="ru-RU" i="0" dirty="0">
                <a:solidFill>
                  <a:srgbClr val="444444"/>
                </a:solidFill>
                <a:effectLst/>
                <a:latin typeface="pt_sans_bold"/>
              </a:rPr>
              <a:t> / «</a:t>
            </a:r>
            <a:r>
              <a:rPr lang="ru-RU" i="0" dirty="0" err="1">
                <a:solidFill>
                  <a:srgbClr val="444444"/>
                </a:solidFill>
                <a:effectLst/>
                <a:latin typeface="pt_sans_bold"/>
              </a:rPr>
              <a:t>Веснік</a:t>
            </a:r>
            <a:r>
              <a:rPr lang="ru-RU" i="0" dirty="0">
                <a:solidFill>
                  <a:srgbClr val="444444"/>
                </a:solidFill>
                <a:effectLst/>
                <a:latin typeface="pt_sans_bold"/>
              </a:rPr>
              <a:t> </a:t>
            </a:r>
            <a:r>
              <a:rPr lang="ru-RU" i="0" dirty="0" err="1">
                <a:solidFill>
                  <a:srgbClr val="444444"/>
                </a:solidFill>
                <a:effectLst/>
                <a:latin typeface="pt_sans_bold"/>
              </a:rPr>
              <a:t>Гродзенскага</a:t>
            </a:r>
            <a:r>
              <a:rPr lang="ru-RU" i="0" dirty="0">
                <a:solidFill>
                  <a:srgbClr val="444444"/>
                </a:solidFill>
                <a:effectLst/>
                <a:latin typeface="pt_sans_bold"/>
              </a:rPr>
              <a:t> </a:t>
            </a:r>
            <a:r>
              <a:rPr lang="ru-RU" i="0" dirty="0" err="1">
                <a:solidFill>
                  <a:srgbClr val="444444"/>
                </a:solidFill>
                <a:effectLst/>
                <a:latin typeface="pt_sans_bold"/>
              </a:rPr>
              <a:t>дзяржаўнага</a:t>
            </a:r>
            <a:r>
              <a:rPr lang="ru-RU" i="0" dirty="0">
                <a:solidFill>
                  <a:srgbClr val="444444"/>
                </a:solidFill>
                <a:effectLst/>
                <a:latin typeface="pt_sans_bold"/>
              </a:rPr>
              <a:t> </a:t>
            </a:r>
            <a:r>
              <a:rPr lang="ru-RU" i="0" dirty="0" err="1">
                <a:solidFill>
                  <a:srgbClr val="444444"/>
                </a:solidFill>
                <a:effectLst/>
                <a:latin typeface="pt_sans_bold"/>
              </a:rPr>
              <a:t>ўніверсітэта</a:t>
            </a:r>
            <a:r>
              <a:rPr lang="ru-RU" i="0" dirty="0">
                <a:solidFill>
                  <a:srgbClr val="444444"/>
                </a:solidFill>
                <a:effectLst/>
                <a:latin typeface="pt_sans_bold"/>
              </a:rPr>
              <a:t> </a:t>
            </a:r>
            <a:r>
              <a:rPr lang="ru-RU" i="0" dirty="0" err="1">
                <a:solidFill>
                  <a:srgbClr val="444444"/>
                </a:solidFill>
                <a:effectLst/>
                <a:latin typeface="pt_sans_bold"/>
              </a:rPr>
              <a:t>імя</a:t>
            </a:r>
            <a:r>
              <a:rPr lang="ru-RU" i="0" dirty="0">
                <a:solidFill>
                  <a:srgbClr val="444444"/>
                </a:solidFill>
                <a:effectLst/>
                <a:latin typeface="pt_sans_bold"/>
              </a:rPr>
              <a:t> </a:t>
            </a:r>
            <a:r>
              <a:rPr lang="ru-RU" i="0" dirty="0" err="1">
                <a:solidFill>
                  <a:srgbClr val="444444"/>
                </a:solidFill>
                <a:effectLst/>
                <a:latin typeface="pt_sans_bold"/>
              </a:rPr>
              <a:t>Янкі</a:t>
            </a:r>
            <a:r>
              <a:rPr lang="ru-RU" i="0" dirty="0">
                <a:solidFill>
                  <a:srgbClr val="444444"/>
                </a:solidFill>
                <a:effectLst/>
                <a:latin typeface="pt_sans_bold"/>
              </a:rPr>
              <a:t> Купалы. </a:t>
            </a:r>
            <a:r>
              <a:rPr lang="ru-RU" i="0" dirty="0" err="1">
                <a:solidFill>
                  <a:srgbClr val="444444"/>
                </a:solidFill>
                <a:effectLst/>
                <a:latin typeface="pt_sans_bold"/>
              </a:rPr>
              <a:t>Серыя</a:t>
            </a:r>
            <a:r>
              <a:rPr lang="ru-RU" i="0" dirty="0">
                <a:solidFill>
                  <a:srgbClr val="444444"/>
                </a:solidFill>
                <a:effectLst/>
                <a:latin typeface="pt_sans_bold"/>
              </a:rPr>
              <a:t> 2. </a:t>
            </a:r>
            <a:r>
              <a:rPr lang="ru-RU" i="0" dirty="0" err="1">
                <a:solidFill>
                  <a:srgbClr val="444444"/>
                </a:solidFill>
                <a:effectLst/>
                <a:latin typeface="pt_sans_bold"/>
              </a:rPr>
              <a:t>Матэматыка</a:t>
            </a:r>
            <a:r>
              <a:rPr lang="ru-RU" i="0" dirty="0">
                <a:solidFill>
                  <a:srgbClr val="444444"/>
                </a:solidFill>
                <a:effectLst/>
                <a:latin typeface="pt_sans_bold"/>
              </a:rPr>
              <a:t>. </a:t>
            </a:r>
            <a:r>
              <a:rPr lang="ru-RU" i="0" dirty="0" err="1">
                <a:solidFill>
                  <a:srgbClr val="444444"/>
                </a:solidFill>
                <a:effectLst/>
                <a:latin typeface="pt_sans_bold"/>
              </a:rPr>
              <a:t>Фізіка</a:t>
            </a:r>
            <a:r>
              <a:rPr lang="ru-RU" i="0" dirty="0">
                <a:solidFill>
                  <a:srgbClr val="444444"/>
                </a:solidFill>
                <a:effectLst/>
                <a:latin typeface="pt_sans_bold"/>
              </a:rPr>
              <a:t>. </a:t>
            </a:r>
            <a:r>
              <a:rPr lang="ru-RU" i="0" dirty="0" err="1">
                <a:solidFill>
                  <a:srgbClr val="444444"/>
                </a:solidFill>
                <a:effectLst/>
                <a:latin typeface="pt_sans_bold"/>
              </a:rPr>
              <a:t>Інфарматыка</a:t>
            </a:r>
            <a:r>
              <a:rPr lang="ru-RU" i="0" dirty="0">
                <a:solidFill>
                  <a:srgbClr val="444444"/>
                </a:solidFill>
                <a:effectLst/>
                <a:latin typeface="pt_sans_bold"/>
              </a:rPr>
              <a:t>, </a:t>
            </a:r>
            <a:r>
              <a:rPr lang="ru-RU" i="0" dirty="0" err="1">
                <a:solidFill>
                  <a:srgbClr val="444444"/>
                </a:solidFill>
                <a:effectLst/>
                <a:latin typeface="pt_sans_bold"/>
              </a:rPr>
              <a:t>вылічальная</a:t>
            </a:r>
            <a:r>
              <a:rPr lang="ru-RU" i="0" dirty="0">
                <a:solidFill>
                  <a:srgbClr val="444444"/>
                </a:solidFill>
                <a:effectLst/>
                <a:latin typeface="pt_sans_bold"/>
              </a:rPr>
              <a:t> </a:t>
            </a:r>
            <a:r>
              <a:rPr lang="ru-RU" i="0" dirty="0" err="1">
                <a:solidFill>
                  <a:srgbClr val="444444"/>
                </a:solidFill>
                <a:effectLst/>
                <a:latin typeface="pt_sans_bold"/>
              </a:rPr>
              <a:t>тэхніка</a:t>
            </a:r>
            <a:r>
              <a:rPr lang="ru-RU" i="0" dirty="0">
                <a:solidFill>
                  <a:srgbClr val="444444"/>
                </a:solidFill>
                <a:effectLst/>
                <a:latin typeface="pt_sans_bold"/>
              </a:rPr>
              <a:t> і </a:t>
            </a:r>
            <a:r>
              <a:rPr lang="ru-RU" i="0" dirty="0" err="1">
                <a:solidFill>
                  <a:srgbClr val="444444"/>
                </a:solidFill>
                <a:effectLst/>
                <a:latin typeface="pt_sans_bold"/>
              </a:rPr>
              <a:t>кіраванне</a:t>
            </a:r>
            <a:r>
              <a:rPr lang="ru-RU" i="0" dirty="0">
                <a:solidFill>
                  <a:srgbClr val="444444"/>
                </a:solidFill>
                <a:effectLst/>
                <a:latin typeface="pt_sans_bold"/>
              </a:rPr>
              <a:t>».</a:t>
            </a:r>
            <a:endParaRPr lang="ru-RU" i="0" dirty="0">
              <a:solidFill>
                <a:srgbClr val="444444"/>
              </a:solidFill>
              <a:effectLst/>
              <a:latin typeface="Comic Sans MS" panose="030F0702030302020204" pitchFamily="66" charset="0"/>
            </a:endParaRPr>
          </a:p>
          <a:p>
            <a:pPr indent="450215" algn="just">
              <a:buNone/>
            </a:pPr>
            <a:r>
              <a:rPr lang="ru-RU" i="0" dirty="0" err="1">
                <a:solidFill>
                  <a:srgbClr val="333333"/>
                </a:solidFill>
                <a:effectLst/>
                <a:latin typeface="pt_sans_caption"/>
              </a:rPr>
              <a:t>Scopus</a:t>
            </a:r>
            <a:r>
              <a:rPr lang="ru-RU" i="0" dirty="0">
                <a:solidFill>
                  <a:srgbClr val="333333"/>
                </a:solidFill>
                <a:effectLst/>
                <a:latin typeface="pt_sans_caption"/>
              </a:rPr>
              <a:t> – одна из самых авторитетных баз данных, включение в которую требует от изданий соответствия высоким научным и публикационным стандартам.</a:t>
            </a:r>
          </a:p>
        </p:txBody>
      </p:sp>
      <p:pic>
        <p:nvPicPr>
          <p:cNvPr id="26626" name="Picture 2" descr="photo 2024 08 21 11 03 17">
            <a:extLst>
              <a:ext uri="{FF2B5EF4-FFF2-40B4-BE49-F238E27FC236}">
                <a16:creationId xmlns:a16="http://schemas.microsoft.com/office/drawing/2014/main" id="{583E9ADE-74D9-CED5-B286-D03DA54D39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808" y="3252363"/>
            <a:ext cx="3456384" cy="25949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912535-5908-3BC5-327D-5CB7DC5E8472}"/>
              </a:ext>
            </a:extLst>
          </p:cNvPr>
          <p:cNvSpPr txBox="1"/>
          <p:nvPr/>
        </p:nvSpPr>
        <p:spPr>
          <a:xfrm>
            <a:off x="104876" y="6239972"/>
            <a:ext cx="10678562" cy="276999"/>
          </a:xfrm>
          <a:prstGeom prst="rect">
            <a:avLst/>
          </a:prstGeom>
          <a:noFill/>
        </p:spPr>
        <p:txBody>
          <a:bodyPr wrap="square">
            <a:spAutoFit/>
          </a:bodyPr>
          <a:lstStyle/>
          <a:p>
            <a:r>
              <a:rPr lang="ru-RU" sz="1200" dirty="0">
                <a:hlinkClick r:id="rId8"/>
              </a:rPr>
              <a:t>https://www.grsu.by/component/k2/item/51525-vestnik-grgu-imeni-yanki-kupaly-v-baze-scopus.html</a:t>
            </a:r>
            <a:r>
              <a:rPr lang="ru-RU" sz="1200" dirty="0"/>
              <a:t> </a:t>
            </a:r>
          </a:p>
        </p:txBody>
      </p:sp>
    </p:spTree>
    <p:extLst>
      <p:ext uri="{BB962C8B-B14F-4D97-AF65-F5344CB8AC3E}">
        <p14:creationId xmlns:p14="http://schemas.microsoft.com/office/powerpoint/2010/main" val="302893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188215" y="141809"/>
            <a:ext cx="7470576" cy="523220"/>
          </a:xfrm>
          <a:prstGeom prst="rect">
            <a:avLst/>
          </a:prstGeom>
        </p:spPr>
        <p:txBody>
          <a:bodyPr wrap="square">
            <a:spAutoFit/>
          </a:bodyPr>
          <a:lstStyle/>
          <a:p>
            <a:pPr algn="ctr"/>
            <a:r>
              <a:rPr lang="ru-RU" sz="2800" b="1" dirty="0">
                <a:solidFill>
                  <a:schemeClr val="bg1"/>
                </a:solidFill>
                <a:latin typeface="pt_sans_bold"/>
              </a:rPr>
              <a:t>«PROF-каникулы»</a:t>
            </a:r>
          </a:p>
        </p:txBody>
      </p:sp>
      <p:sp>
        <p:nvSpPr>
          <p:cNvPr id="3" name="Прямоугольник 2"/>
          <p:cNvSpPr/>
          <p:nvPr/>
        </p:nvSpPr>
        <p:spPr>
          <a:xfrm>
            <a:off x="51933" y="1092301"/>
            <a:ext cx="5915524" cy="4832092"/>
          </a:xfrm>
          <a:prstGeom prst="rect">
            <a:avLst/>
          </a:prstGeom>
        </p:spPr>
        <p:txBody>
          <a:bodyPr wrap="square">
            <a:spAutoFit/>
          </a:bodyPr>
          <a:lstStyle/>
          <a:p>
            <a:pPr indent="450215" algn="just">
              <a:spcAft>
                <a:spcPts val="0"/>
              </a:spcAft>
            </a:pPr>
            <a:r>
              <a:rPr lang="ru-RU" sz="1400" dirty="0">
                <a:solidFill>
                  <a:srgbClr val="444444"/>
                </a:solidFill>
                <a:latin typeface="pt_sans_bold"/>
              </a:rPr>
              <a:t>В ГрГУ имени Янки Купалы в рамках проекта «PROF-каникулы» педагогический факультет провел профориентационное мероприятие для учащихся 10-11 классов педагогической направленности города Слонима. Мероприятие было организовано с целью помочь молодежи принять осознанное решение относительно своего будущего профессионального пути и познакомить их с различными аспектами педагогической деятельности.</a:t>
            </a:r>
            <a:endParaRPr lang="ru-RU" sz="1400" dirty="0">
              <a:solidFill>
                <a:srgbClr val="444444"/>
              </a:solidFill>
              <a:latin typeface="Comic Sans MS" panose="030F0702030302020204" pitchFamily="66" charset="0"/>
            </a:endParaRPr>
          </a:p>
          <a:p>
            <a:pPr indent="450215" algn="just">
              <a:spcAft>
                <a:spcPts val="0"/>
              </a:spcAft>
            </a:pPr>
            <a:r>
              <a:rPr lang="ru-RU" sz="1400" dirty="0">
                <a:solidFill>
                  <a:srgbClr val="333333"/>
                </a:solidFill>
                <a:latin typeface="pt_sans_caption"/>
              </a:rPr>
              <a:t>Участники мероприятия имели возможность пообщаться с преподавателями </a:t>
            </a:r>
            <a:r>
              <a:rPr lang="ru-RU" sz="1400" dirty="0" err="1">
                <a:solidFill>
                  <a:srgbClr val="333333"/>
                </a:solidFill>
                <a:latin typeface="pt_sans_caption"/>
              </a:rPr>
              <a:t>Купаловского</a:t>
            </a:r>
            <a:r>
              <a:rPr lang="ru-RU" sz="1400" dirty="0">
                <a:solidFill>
                  <a:srgbClr val="333333"/>
                </a:solidFill>
                <a:latin typeface="pt_sans_caption"/>
              </a:rPr>
              <a:t> университета, которые поделились своими знаниями и опытом работы в области образования. Они рассказали о своем профессиональном пути, о трудностях и радостях, с которыми они сталкиваются ежедневно. Кроме того, учащиеся получили информацию о различных специализациях в области педагогики, а также о возможностях обучения в университете.</a:t>
            </a:r>
          </a:p>
          <a:p>
            <a:pPr indent="450215" algn="just">
              <a:spcAft>
                <a:spcPts val="0"/>
              </a:spcAft>
            </a:pPr>
            <a:r>
              <a:rPr lang="ru-RU" sz="1400" dirty="0">
                <a:solidFill>
                  <a:srgbClr val="333333"/>
                </a:solidFill>
                <a:latin typeface="pt_sans_caption"/>
              </a:rPr>
              <a:t>В рамках мероприятия старшеклассники стали участниками экскурсии по главному корпусу университета, посетили научную библиотеку и Студенческий </a:t>
            </a:r>
            <a:r>
              <a:rPr lang="ru-RU" sz="1400" dirty="0" err="1">
                <a:solidFill>
                  <a:srgbClr val="333333"/>
                </a:solidFill>
                <a:latin typeface="pt_sans_caption"/>
              </a:rPr>
              <a:t>медиацентр</a:t>
            </a:r>
            <a:r>
              <a:rPr lang="ru-RU" sz="1400" dirty="0">
                <a:solidFill>
                  <a:srgbClr val="333333"/>
                </a:solidFill>
                <a:latin typeface="pt_sans_caption"/>
              </a:rPr>
              <a:t>.</a:t>
            </a:r>
          </a:p>
          <a:p>
            <a:pPr indent="450215" algn="just">
              <a:spcAft>
                <a:spcPts val="0"/>
              </a:spcAft>
            </a:pPr>
            <a:r>
              <a:rPr lang="ru-RU" sz="1400" dirty="0">
                <a:solidFill>
                  <a:srgbClr val="333333"/>
                </a:solidFill>
                <a:latin typeface="pt_sans_caption"/>
              </a:rPr>
              <a:t>Мероприятие завершилось открытым диалогом, где учащиеся могли задать вопросы педагогам и получить консультацию по вопросам выбора профессии.</a:t>
            </a:r>
          </a:p>
        </p:txBody>
      </p:sp>
      <p:pic>
        <p:nvPicPr>
          <p:cNvPr id="4098" name="Picture 2" descr="IMG 25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944595"/>
            <a:ext cx="2649075" cy="17669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G_25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9671" y="2771245"/>
            <a:ext cx="2645580" cy="17637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G_25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0593" y="4623329"/>
            <a:ext cx="2644658" cy="176310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4876" y="6358658"/>
            <a:ext cx="12441640" cy="261610"/>
          </a:xfrm>
          <a:prstGeom prst="rect">
            <a:avLst/>
          </a:prstGeom>
        </p:spPr>
        <p:txBody>
          <a:bodyPr wrap="square">
            <a:spAutoFit/>
          </a:bodyPr>
          <a:lstStyle/>
          <a:p>
            <a:r>
              <a:rPr lang="ru-RU" sz="1100" dirty="0">
                <a:hlinkClick r:id="rId10"/>
              </a:rPr>
              <a:t>https://www.grsu.by/component/k2/item/48623-shkolniki-iz-slonima-otkryvayut-mir-pedagogicheskikh-professij-v-grgu-imeni-yanki-kupaly.html</a:t>
            </a:r>
            <a:r>
              <a:rPr lang="ru-RU" sz="1100" dirty="0"/>
              <a:t> </a:t>
            </a:r>
          </a:p>
        </p:txBody>
      </p:sp>
    </p:spTree>
    <p:extLst>
      <p:ext uri="{BB962C8B-B14F-4D97-AF65-F5344CB8AC3E}">
        <p14:creationId xmlns:p14="http://schemas.microsoft.com/office/powerpoint/2010/main" val="2050123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FB655-6753-8B98-97B8-D325046C75EF}"/>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6C1D28F3-3028-1338-FE51-E36CAD72CC72}"/>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1D5AA9E3-95E6-1921-73EB-000F80D52621}"/>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7ADB9FB2-1A4F-E1E6-B85F-8DF2EBE828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15889AA5-8205-AA20-E008-778149257B27}"/>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F635B136-2793-FA25-2AC8-28471D330B6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563F255-30EF-360A-D327-79DB0749AAF9}"/>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312D834A-4DE9-10B1-F369-332F3A657964}"/>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CA3D460B-A5C3-55F8-58BC-795A9747B776}"/>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F258DDC3-880C-72B5-A515-AC7FAA03FD44}"/>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9E65EC4A-4756-E778-95C8-5EEF6C6BBA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85C46F56-A108-6B0B-3A85-05544840F18C}"/>
              </a:ext>
            </a:extLst>
          </p:cNvPr>
          <p:cNvSpPr txBox="1"/>
          <p:nvPr/>
        </p:nvSpPr>
        <p:spPr>
          <a:xfrm>
            <a:off x="489544" y="112064"/>
            <a:ext cx="6940099" cy="461665"/>
          </a:xfrm>
          <a:prstGeom prst="rect">
            <a:avLst/>
          </a:prstGeom>
          <a:noFill/>
        </p:spPr>
        <p:txBody>
          <a:bodyPr wrap="square">
            <a:spAutoFit/>
          </a:bodyPr>
          <a:lstStyle/>
          <a:p>
            <a:pPr algn="ctr">
              <a:buNone/>
            </a:pPr>
            <a:r>
              <a:rPr lang="ru-RU" sz="2400" b="1" i="0" dirty="0">
                <a:solidFill>
                  <a:schemeClr val="bg1"/>
                </a:solidFill>
                <a:effectLst/>
                <a:latin typeface="pt_sans_bold"/>
              </a:rPr>
              <a:t>Республиканский педагогический совет</a:t>
            </a:r>
          </a:p>
        </p:txBody>
      </p:sp>
      <p:sp>
        <p:nvSpPr>
          <p:cNvPr id="5" name="TextBox 4">
            <a:extLst>
              <a:ext uri="{FF2B5EF4-FFF2-40B4-BE49-F238E27FC236}">
                <a16:creationId xmlns:a16="http://schemas.microsoft.com/office/drawing/2014/main" id="{CBDA536F-6CDD-CCF8-4E70-656A8AF365DF}"/>
              </a:ext>
            </a:extLst>
          </p:cNvPr>
          <p:cNvSpPr txBox="1"/>
          <p:nvPr/>
        </p:nvSpPr>
        <p:spPr>
          <a:xfrm>
            <a:off x="94615" y="933866"/>
            <a:ext cx="5945193" cy="5047536"/>
          </a:xfrm>
          <a:prstGeom prst="rect">
            <a:avLst/>
          </a:prstGeom>
          <a:noFill/>
        </p:spPr>
        <p:txBody>
          <a:bodyPr wrap="square">
            <a:spAutoFit/>
          </a:bodyPr>
          <a:lstStyle/>
          <a:p>
            <a:pPr indent="450215" algn="just">
              <a:buNone/>
            </a:pPr>
            <a:r>
              <a:rPr lang="ru-RU" sz="1400" b="0" i="0" dirty="0">
                <a:solidFill>
                  <a:srgbClr val="333333"/>
                </a:solidFill>
                <a:effectLst/>
                <a:latin typeface="pt_sans_caption"/>
              </a:rPr>
              <a:t>В мероприятии во Дворце Республики приняли участие более 2,5 тыс. человек. Абсолютное большинство – представители делегаций областей, в числе которых руководители учреждений высшего образования, преподаватели, директоры школ и колледжей. В Республиканском педсовете также приняли участие руководители органов госуправления, республиканских общественных объединений и парламентарии.</a:t>
            </a:r>
          </a:p>
          <a:p>
            <a:pPr indent="450215" algn="just">
              <a:buNone/>
            </a:pPr>
            <a:r>
              <a:rPr lang="ru-RU" sz="1400" b="0" i="0" dirty="0">
                <a:solidFill>
                  <a:srgbClr val="333333"/>
                </a:solidFill>
                <a:effectLst/>
                <a:latin typeface="pt_sans_caption"/>
              </a:rPr>
              <a:t>Президент Беларуси Александр Лукашенко, выступая на Республиканском педагогическом совете, обозначил ключевые направления, по которым будет проводиться донастройка системы образования: престиж профессии; патриотизм – фундамент образования; таланты должны оставаться в стране; профессии будущего; экспорт услуг образования.</a:t>
            </a:r>
          </a:p>
          <a:p>
            <a:pPr indent="450215" algn="just">
              <a:buNone/>
            </a:pPr>
            <a:r>
              <a:rPr lang="ru-RU" sz="1400" b="0" i="0" dirty="0">
                <a:solidFill>
                  <a:srgbClr val="333333"/>
                </a:solidFill>
                <a:effectLst/>
                <a:latin typeface="pt_sans_caption"/>
              </a:rPr>
              <a:t>Гродненский государственный университет имени Янки Купалы в масштабном форуме представили Ирина </a:t>
            </a:r>
            <a:r>
              <a:rPr lang="ru-RU" sz="1400" b="0" i="0" dirty="0" err="1">
                <a:solidFill>
                  <a:srgbClr val="333333"/>
                </a:solidFill>
                <a:effectLst/>
                <a:latin typeface="pt_sans_caption"/>
              </a:rPr>
              <a:t>Китурко</a:t>
            </a:r>
            <a:r>
              <a:rPr lang="ru-RU" sz="1400" b="0" i="0" dirty="0">
                <a:solidFill>
                  <a:srgbClr val="333333"/>
                </a:solidFill>
                <a:effectLst/>
                <a:latin typeface="pt_sans_caption"/>
              </a:rPr>
              <a:t>, ректор </a:t>
            </a:r>
            <a:r>
              <a:rPr lang="ru-RU" sz="1400" b="0" i="0" dirty="0" err="1">
                <a:solidFill>
                  <a:srgbClr val="333333"/>
                </a:solidFill>
                <a:effectLst/>
                <a:latin typeface="pt_sans_caption"/>
              </a:rPr>
              <a:t>Купаловского</a:t>
            </a:r>
            <a:r>
              <a:rPr lang="ru-RU" sz="1400" b="0" i="0" dirty="0">
                <a:solidFill>
                  <a:srgbClr val="333333"/>
                </a:solidFill>
                <a:effectLst/>
                <a:latin typeface="pt_sans_caption"/>
              </a:rPr>
              <a:t> университета, Василий Сенько, проректор по идеологической и воспитательной работе, Виктор </a:t>
            </a:r>
            <a:r>
              <a:rPr lang="ru-RU" sz="1400" b="0" i="0" dirty="0" err="1">
                <a:solidFill>
                  <a:srgbClr val="333333"/>
                </a:solidFill>
                <a:effectLst/>
                <a:latin typeface="pt_sans_caption"/>
              </a:rPr>
              <a:t>Ватыль</a:t>
            </a:r>
            <a:r>
              <a:rPr lang="ru-RU" sz="1400" b="0" i="0" dirty="0">
                <a:solidFill>
                  <a:srgbClr val="333333"/>
                </a:solidFill>
                <a:effectLst/>
                <a:latin typeface="pt_sans_caption"/>
              </a:rPr>
              <a:t>, заведующий кафедрой политологии и социологии факультета истории, коммуникации и туризма, Ирина Моисеева, доцент кафедры уголовного права, уголовного процесса и криминалистики юридического факультета и Ольга </a:t>
            </a:r>
            <a:r>
              <a:rPr lang="ru-RU" sz="1400" b="0" i="0" dirty="0" err="1">
                <a:solidFill>
                  <a:srgbClr val="333333"/>
                </a:solidFill>
                <a:effectLst/>
                <a:latin typeface="pt_sans_caption"/>
              </a:rPr>
              <a:t>Буденис</a:t>
            </a:r>
            <a:r>
              <a:rPr lang="ru-RU" sz="1400" b="0" i="0" dirty="0">
                <a:solidFill>
                  <a:srgbClr val="333333"/>
                </a:solidFill>
                <a:effectLst/>
                <a:latin typeface="pt_sans_caption"/>
              </a:rPr>
              <a:t>, заместитель декана по идеологической и воспитательной работе филологического факультета.</a:t>
            </a:r>
          </a:p>
        </p:txBody>
      </p:sp>
      <p:pic>
        <p:nvPicPr>
          <p:cNvPr id="31746" name="Picture 2" descr="IMG 4589">
            <a:extLst>
              <a:ext uri="{FF2B5EF4-FFF2-40B4-BE49-F238E27FC236}">
                <a16:creationId xmlns:a16="http://schemas.microsoft.com/office/drawing/2014/main" id="{069A552E-E898-4645-1212-B546979AF5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1387" y="1193063"/>
            <a:ext cx="2915816" cy="2023353"/>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IMG_4591">
            <a:extLst>
              <a:ext uri="{FF2B5EF4-FFF2-40B4-BE49-F238E27FC236}">
                <a16:creationId xmlns:a16="http://schemas.microsoft.com/office/drawing/2014/main" id="{DB8D5144-9695-7BAE-17C5-890EA4A689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1387" y="3512169"/>
            <a:ext cx="2891028" cy="1927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43DE1A-5F8F-BD2E-4CE9-89173775C9F8}"/>
              </a:ext>
            </a:extLst>
          </p:cNvPr>
          <p:cNvSpPr txBox="1"/>
          <p:nvPr/>
        </p:nvSpPr>
        <p:spPr>
          <a:xfrm>
            <a:off x="23613" y="6167045"/>
            <a:ext cx="9137615" cy="430887"/>
          </a:xfrm>
          <a:prstGeom prst="rect">
            <a:avLst/>
          </a:prstGeom>
          <a:noFill/>
        </p:spPr>
        <p:txBody>
          <a:bodyPr wrap="square">
            <a:spAutoFit/>
          </a:bodyPr>
          <a:lstStyle/>
          <a:p>
            <a:r>
              <a:rPr lang="ru-RU" sz="1100" dirty="0">
                <a:hlinkClick r:id="rId9"/>
              </a:rPr>
              <a:t>https://www.grsu.by/component/k2/item/51572-kachestvennoe-obrazovanie-silnoe-gosudarstvo-delegatsiya-kupalovskogo-universiteta-vo-glave-s-rektorom-irinoj-kiturko-prinyala-uchastie-v-respublikanskom-pedagogicheskom-sovete.html</a:t>
            </a:r>
            <a:r>
              <a:rPr lang="ru-RU" sz="1100" dirty="0"/>
              <a:t> </a:t>
            </a:r>
          </a:p>
        </p:txBody>
      </p:sp>
    </p:spTree>
    <p:extLst>
      <p:ext uri="{BB962C8B-B14F-4D97-AF65-F5344CB8AC3E}">
        <p14:creationId xmlns:p14="http://schemas.microsoft.com/office/powerpoint/2010/main" val="2086262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6C3FA-5A2C-CE0B-E98A-4E24A18DC94F}"/>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9673E91D-0179-59D5-686E-8A121E29CD45}"/>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9FA2073F-EBCD-B941-3793-ABF2C677B5F3}"/>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3B4A03E2-FADA-71C8-CF7F-ADC44473B23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5790F949-96B5-56B4-DFC0-553AD31BA9DE}"/>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B5C162AB-9BA3-C0F3-EAEC-65EF68ED203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4D19216-B989-8B5A-3DE4-459FFD678390}"/>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056BED51-DEA5-BE60-3669-D1C6610BA9AD}"/>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DE03AF72-EC61-05EE-6595-D68CAEEFDF29}"/>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FE3F8E1A-7356-0C13-EEEF-62FC8BA95DD8}"/>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1E9B463B-2D26-F789-B893-728C3CD467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D8B32701-8841-42FF-1113-44412DEACEA6}"/>
              </a:ext>
            </a:extLst>
          </p:cNvPr>
          <p:cNvSpPr txBox="1"/>
          <p:nvPr/>
        </p:nvSpPr>
        <p:spPr>
          <a:xfrm>
            <a:off x="538561" y="138629"/>
            <a:ext cx="6840760" cy="646331"/>
          </a:xfrm>
          <a:prstGeom prst="rect">
            <a:avLst/>
          </a:prstGeom>
          <a:noFill/>
        </p:spPr>
        <p:txBody>
          <a:bodyPr wrap="square">
            <a:spAutoFit/>
          </a:bodyPr>
          <a:lstStyle/>
          <a:p>
            <a:pPr algn="ctr">
              <a:buNone/>
            </a:pPr>
            <a:r>
              <a:rPr lang="ru-RU" sz="1800" b="1" i="0" dirty="0">
                <a:solidFill>
                  <a:schemeClr val="bg1"/>
                </a:solidFill>
                <a:effectLst/>
                <a:latin typeface="pt_sans_bold"/>
              </a:rPr>
              <a:t>Студентка </a:t>
            </a:r>
            <a:r>
              <a:rPr lang="ru-RU" sz="1800" b="1" i="0" dirty="0" err="1">
                <a:solidFill>
                  <a:schemeClr val="bg1"/>
                </a:solidFill>
                <a:effectLst/>
                <a:latin typeface="pt_sans_bold"/>
              </a:rPr>
              <a:t>Купаловского</a:t>
            </a:r>
            <a:r>
              <a:rPr lang="ru-RU" sz="1800" b="1" i="0" dirty="0">
                <a:solidFill>
                  <a:schemeClr val="bg1"/>
                </a:solidFill>
                <a:effectLst/>
                <a:latin typeface="pt_sans_bold"/>
              </a:rPr>
              <a:t> университета стала призером «</a:t>
            </a:r>
            <a:r>
              <a:rPr lang="en-US" sz="1800" b="1" i="0" dirty="0">
                <a:solidFill>
                  <a:schemeClr val="bg1"/>
                </a:solidFill>
                <a:effectLst/>
                <a:latin typeface="pt_sans_bold"/>
              </a:rPr>
              <a:t>BRICS+ Future Skills and Tech Challenge 2024»</a:t>
            </a:r>
          </a:p>
        </p:txBody>
      </p:sp>
      <p:sp>
        <p:nvSpPr>
          <p:cNvPr id="5" name="TextBox 4">
            <a:extLst>
              <a:ext uri="{FF2B5EF4-FFF2-40B4-BE49-F238E27FC236}">
                <a16:creationId xmlns:a16="http://schemas.microsoft.com/office/drawing/2014/main" id="{B7FFEE2A-E3ED-8E09-E701-804E575A99DB}"/>
              </a:ext>
            </a:extLst>
          </p:cNvPr>
          <p:cNvSpPr txBox="1"/>
          <p:nvPr/>
        </p:nvSpPr>
        <p:spPr>
          <a:xfrm>
            <a:off x="77039" y="923588"/>
            <a:ext cx="8989919" cy="1769715"/>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В Казани на Чемпионате профмастерства </a:t>
            </a:r>
            <a:r>
              <a:rPr lang="ru-RU" sz="1600" dirty="0">
                <a:solidFill>
                  <a:srgbClr val="333333"/>
                </a:solidFill>
                <a:latin typeface="pt_sans_caption"/>
                <a:hlinkClick r:id="rId7">
                  <a:extLst>
                    <a:ext uri="{A12FA001-AC4F-418D-AE19-62706E023703}">
                      <ahyp:hlinkClr xmlns:ahyp="http://schemas.microsoft.com/office/drawing/2018/hyperlinkcolor" val="tx"/>
                    </a:ext>
                  </a:extLst>
                </a:hlinkClick>
              </a:rPr>
              <a:t>«BRICS+ Future </a:t>
            </a:r>
            <a:r>
              <a:rPr lang="ru-RU" sz="1600" dirty="0" err="1">
                <a:solidFill>
                  <a:srgbClr val="333333"/>
                </a:solidFill>
                <a:latin typeface="pt_sans_caption"/>
                <a:hlinkClick r:id="rId7">
                  <a:extLst>
                    <a:ext uri="{A12FA001-AC4F-418D-AE19-62706E023703}">
                      <ahyp:hlinkClr xmlns:ahyp="http://schemas.microsoft.com/office/drawing/2018/hyperlinkcolor" val="tx"/>
                    </a:ext>
                  </a:extLst>
                </a:hlinkClick>
              </a:rPr>
              <a:t>Skills</a:t>
            </a:r>
            <a:r>
              <a:rPr lang="ru-RU" sz="1600" dirty="0">
                <a:solidFill>
                  <a:srgbClr val="333333"/>
                </a:solidFill>
                <a:latin typeface="pt_sans_caption"/>
                <a:hlinkClick r:id="rId7">
                  <a:extLst>
                    <a:ext uri="{A12FA001-AC4F-418D-AE19-62706E023703}">
                      <ahyp:hlinkClr xmlns:ahyp="http://schemas.microsoft.com/office/drawing/2018/hyperlinkcolor" val="tx"/>
                    </a:ext>
                  </a:extLst>
                </a:hlinkClick>
              </a:rPr>
              <a:t> </a:t>
            </a:r>
            <a:r>
              <a:rPr lang="ru-RU" sz="1600" dirty="0" err="1">
                <a:solidFill>
                  <a:srgbClr val="333333"/>
                </a:solidFill>
                <a:latin typeface="pt_sans_caption"/>
                <a:hlinkClick r:id="rId7">
                  <a:extLst>
                    <a:ext uri="{A12FA001-AC4F-418D-AE19-62706E023703}">
                      <ahyp:hlinkClr xmlns:ahyp="http://schemas.microsoft.com/office/drawing/2018/hyperlinkcolor" val="tx"/>
                    </a:ext>
                  </a:extLst>
                </a:hlinkClick>
              </a:rPr>
              <a:t>and</a:t>
            </a:r>
            <a:r>
              <a:rPr lang="ru-RU" sz="1600" dirty="0">
                <a:solidFill>
                  <a:srgbClr val="333333"/>
                </a:solidFill>
                <a:latin typeface="pt_sans_caption"/>
                <a:hlinkClick r:id="rId7">
                  <a:extLst>
                    <a:ext uri="{A12FA001-AC4F-418D-AE19-62706E023703}">
                      <ahyp:hlinkClr xmlns:ahyp="http://schemas.microsoft.com/office/drawing/2018/hyperlinkcolor" val="tx"/>
                    </a:ext>
                  </a:extLst>
                </a:hlinkClick>
              </a:rPr>
              <a:t> Tech Challenge 2024»</a:t>
            </a:r>
            <a:r>
              <a:rPr lang="ru-RU" sz="1600" dirty="0">
                <a:solidFill>
                  <a:srgbClr val="333333"/>
                </a:solidFill>
                <a:latin typeface="pt_sans_caption"/>
              </a:rPr>
              <a:t> </a:t>
            </a:r>
            <a:r>
              <a:rPr lang="ru-RU" sz="1600" i="0" dirty="0">
                <a:solidFill>
                  <a:srgbClr val="444444"/>
                </a:solidFill>
                <a:effectLst/>
                <a:latin typeface="pt_sans_bold"/>
              </a:rPr>
              <a:t>состоялась торжественная церемония награждения. Серебряную медаль получила студентка ГрГУ имени Янки Купалы Дарья </a:t>
            </a:r>
            <a:r>
              <a:rPr lang="ru-RU" sz="1600" i="0" dirty="0" err="1">
                <a:solidFill>
                  <a:srgbClr val="444444"/>
                </a:solidFill>
                <a:effectLst/>
                <a:latin typeface="pt_sans_bold"/>
              </a:rPr>
              <a:t>Перелайко</a:t>
            </a:r>
            <a:r>
              <a:rPr lang="ru-RU" sz="1600" i="0" dirty="0">
                <a:solidFill>
                  <a:srgbClr val="444444"/>
                </a:solidFill>
                <a:effectLst/>
                <a:latin typeface="pt_sans_bold"/>
              </a:rPr>
              <a:t>.</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Дарья соревновалась в компетенции «Графический дизайн» и стала серебряным призером. Талант, усердие и профессионализм позволили ей выделиться среди участников и завоевать заслуженное признание экспертов и коллег. Соревнования объединили более 500 экспертов и участников из 16 стран.</a:t>
            </a:r>
          </a:p>
        </p:txBody>
      </p:sp>
      <p:pic>
        <p:nvPicPr>
          <p:cNvPr id="61442" name="Picture 2" descr="photo 5456619876870384386 y">
            <a:extLst>
              <a:ext uri="{FF2B5EF4-FFF2-40B4-BE49-F238E27FC236}">
                <a16:creationId xmlns:a16="http://schemas.microsoft.com/office/drawing/2014/main" id="{46EA5A50-FFF4-672C-5C14-1CBD5D1801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772" y="2828388"/>
            <a:ext cx="3950368" cy="2856161"/>
          </a:xfrm>
          <a:prstGeom prst="rect">
            <a:avLst/>
          </a:prstGeom>
          <a:noFill/>
          <a:extLst>
            <a:ext uri="{909E8E84-426E-40DD-AFC4-6F175D3DCCD1}">
              <a14:hiddenFill xmlns:a14="http://schemas.microsoft.com/office/drawing/2010/main">
                <a:solidFill>
                  <a:srgbClr val="FFFFFF"/>
                </a:solidFill>
              </a14:hiddenFill>
            </a:ext>
          </a:extLst>
        </p:spPr>
      </p:pic>
      <p:pic>
        <p:nvPicPr>
          <p:cNvPr id="61444" name="Picture 4" descr="photo_5463208665940091246_y">
            <a:extLst>
              <a:ext uri="{FF2B5EF4-FFF2-40B4-BE49-F238E27FC236}">
                <a16:creationId xmlns:a16="http://schemas.microsoft.com/office/drawing/2014/main" id="{A9966F4F-4EE6-ED38-1584-ECD44EB164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4959" y="2825893"/>
            <a:ext cx="4284242" cy="28561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ED9116-64AC-F169-72CC-28EE25CA0929}"/>
              </a:ext>
            </a:extLst>
          </p:cNvPr>
          <p:cNvSpPr txBox="1"/>
          <p:nvPr/>
        </p:nvSpPr>
        <p:spPr>
          <a:xfrm>
            <a:off x="102970" y="6052463"/>
            <a:ext cx="9221558" cy="261610"/>
          </a:xfrm>
          <a:prstGeom prst="rect">
            <a:avLst/>
          </a:prstGeom>
          <a:noFill/>
        </p:spPr>
        <p:txBody>
          <a:bodyPr wrap="square">
            <a:spAutoFit/>
          </a:bodyPr>
          <a:lstStyle/>
          <a:p>
            <a:r>
              <a:rPr lang="ru-RU" sz="1100" dirty="0">
                <a:hlinkClick r:id="rId10"/>
              </a:rPr>
              <a:t>https://www.grsu.by/component/k2/item/52035-studentka-kupalovskogo-universiteta-stala-prizerom-brics-future-skills-and-tech-challenge-2024.html</a:t>
            </a:r>
            <a:r>
              <a:rPr lang="ru-RU" sz="1100" dirty="0"/>
              <a:t> </a:t>
            </a:r>
          </a:p>
        </p:txBody>
      </p:sp>
    </p:spTree>
    <p:extLst>
      <p:ext uri="{BB962C8B-B14F-4D97-AF65-F5344CB8AC3E}">
        <p14:creationId xmlns:p14="http://schemas.microsoft.com/office/powerpoint/2010/main" val="1877766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12662-9E7D-2B49-1E7D-B34094DBD7AF}"/>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A4A901F6-7E8B-B56A-73B7-891D0B255409}"/>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A327D7F4-1E7B-2B1F-E69D-8127578BF98C}"/>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59BF97A1-B8B3-5A34-C4B6-E4988141C0F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9CEE19BE-FB07-B8A0-2672-DDC30209989F}"/>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CB7EA19D-C057-8122-E7F0-C94A2D5A780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D9B0353-B40F-C118-73C3-BDFC04447B42}"/>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05FB6F61-D152-8126-B42E-D83A473BD5B6}"/>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EC257143-E3FD-D897-DCB0-91941F7BB05D}"/>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9B677694-0D84-56D7-A846-84D742BE7A93}"/>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9A735BF7-39E0-6C9A-0199-EA5D238E02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CDFA623B-7BC5-C140-6414-AC9D2CD0998B}"/>
              </a:ext>
            </a:extLst>
          </p:cNvPr>
          <p:cNvSpPr txBox="1"/>
          <p:nvPr/>
        </p:nvSpPr>
        <p:spPr>
          <a:xfrm>
            <a:off x="1014085" y="209746"/>
            <a:ext cx="6030890" cy="461665"/>
          </a:xfrm>
          <a:prstGeom prst="rect">
            <a:avLst/>
          </a:prstGeom>
          <a:noFill/>
        </p:spPr>
        <p:txBody>
          <a:bodyPr wrap="square">
            <a:spAutoFit/>
          </a:bodyPr>
          <a:lstStyle/>
          <a:p>
            <a:pPr algn="ctr">
              <a:buNone/>
            </a:pPr>
            <a:r>
              <a:rPr lang="ru-RU" sz="2400" b="1" i="0" dirty="0">
                <a:solidFill>
                  <a:schemeClr val="bg1"/>
                </a:solidFill>
                <a:effectLst/>
                <a:latin typeface="pt_sans_bold"/>
              </a:rPr>
              <a:t>Фестиваль авторской песни и поэзии</a:t>
            </a:r>
          </a:p>
        </p:txBody>
      </p:sp>
      <p:sp>
        <p:nvSpPr>
          <p:cNvPr id="5" name="TextBox 4">
            <a:extLst>
              <a:ext uri="{FF2B5EF4-FFF2-40B4-BE49-F238E27FC236}">
                <a16:creationId xmlns:a16="http://schemas.microsoft.com/office/drawing/2014/main" id="{28497374-CB9B-9FAD-6ADF-BEFE2B7CC1CF}"/>
              </a:ext>
            </a:extLst>
          </p:cNvPr>
          <p:cNvSpPr txBox="1"/>
          <p:nvPr/>
        </p:nvSpPr>
        <p:spPr>
          <a:xfrm>
            <a:off x="104876" y="929634"/>
            <a:ext cx="8784976" cy="3016210"/>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Студентка факультета искусств и дизайна стала лауреатом II степени в конкурсе «Витебский листопад», который прошел в г. Витебск.</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В 2024 году фестиваль проходит в гибридном формате: участники могли прислать свои работы заочно либо выступить на открытой конкурсной площадке. Цикл мероприятий включал в себя конкурс авторской песни, поэзии и визуальных искусств, экскурсию по памятным местам Витебска, турнир поэтов, а также гала-концерт с участниками конкурса.</a:t>
            </a:r>
          </a:p>
          <a:p>
            <a:pPr indent="450215" algn="just">
              <a:buNone/>
            </a:pPr>
            <a:r>
              <a:rPr lang="ru-RU" sz="1600" i="0" dirty="0">
                <a:solidFill>
                  <a:srgbClr val="333333"/>
                </a:solidFill>
                <a:effectLst/>
                <a:latin typeface="pt_sans_caption"/>
              </a:rPr>
              <a:t>Студентка 1 курса факультета искусств и дизайна </a:t>
            </a:r>
            <a:r>
              <a:rPr lang="ru-RU" sz="1600" i="0" dirty="0" err="1">
                <a:solidFill>
                  <a:srgbClr val="333333"/>
                </a:solidFill>
                <a:effectLst/>
                <a:latin typeface="pt_sans_caption"/>
              </a:rPr>
              <a:t>Купаловского</a:t>
            </a:r>
            <a:r>
              <a:rPr lang="ru-RU" sz="1600" i="0" dirty="0">
                <a:solidFill>
                  <a:srgbClr val="333333"/>
                </a:solidFill>
                <a:effectLst/>
                <a:latin typeface="pt_sans_caption"/>
              </a:rPr>
              <a:t> университета Анастасия </a:t>
            </a:r>
            <a:r>
              <a:rPr lang="ru-RU" sz="1600" i="0" dirty="0" err="1">
                <a:solidFill>
                  <a:srgbClr val="333333"/>
                </a:solidFill>
                <a:effectLst/>
                <a:latin typeface="pt_sans_caption"/>
              </a:rPr>
              <a:t>Кривчикова</a:t>
            </a:r>
            <a:r>
              <a:rPr lang="ru-RU" sz="1600" i="0" dirty="0">
                <a:solidFill>
                  <a:srgbClr val="333333"/>
                </a:solidFill>
                <a:effectLst/>
                <a:latin typeface="pt_sans_caption"/>
              </a:rPr>
              <a:t> стала лауреатом II степени в номинации «Визуальное искусство. Живопись» в возрастной категории 13-17 лет. Девушка проиллюстрировала самую яркую и творческую из своих задумок, чем сразу привлекла внимание жюри.</a:t>
            </a:r>
          </a:p>
        </p:txBody>
      </p:sp>
      <p:pic>
        <p:nvPicPr>
          <p:cNvPr id="45058" name="Picture 2" descr="image   2024 11 04T120009.457">
            <a:extLst>
              <a:ext uri="{FF2B5EF4-FFF2-40B4-BE49-F238E27FC236}">
                <a16:creationId xmlns:a16="http://schemas.microsoft.com/office/drawing/2014/main" id="{6004FAC2-9FB9-FBAB-2291-36CF0C277DA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0988" y="3861048"/>
            <a:ext cx="1906216" cy="2558997"/>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фотка">
            <a:extLst>
              <a:ext uri="{FF2B5EF4-FFF2-40B4-BE49-F238E27FC236}">
                <a16:creationId xmlns:a16="http://schemas.microsoft.com/office/drawing/2014/main" id="{B6ADE8DC-4220-AB78-DA8B-80E11D60675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9639" y="3972221"/>
            <a:ext cx="4067944" cy="22882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110E64-F5E0-92E9-5B0C-91279E65D6EF}"/>
              </a:ext>
            </a:extLst>
          </p:cNvPr>
          <p:cNvSpPr txBox="1"/>
          <p:nvPr/>
        </p:nvSpPr>
        <p:spPr>
          <a:xfrm>
            <a:off x="244772" y="6394338"/>
            <a:ext cx="8784976" cy="253916"/>
          </a:xfrm>
          <a:prstGeom prst="rect">
            <a:avLst/>
          </a:prstGeom>
          <a:noFill/>
        </p:spPr>
        <p:txBody>
          <a:bodyPr wrap="square">
            <a:spAutoFit/>
          </a:bodyPr>
          <a:lstStyle/>
          <a:p>
            <a:r>
              <a:rPr lang="ru-RU" sz="1050" dirty="0">
                <a:hlinkClick r:id="rId9"/>
              </a:rPr>
              <a:t>https://www.grsu.by/component/k2/item/52651-zakruzhilis-v-listopade-tvorchestva-kupalovets-stal-laureatom-festivalya-avtorskoj-pesni-i-poezii.html</a:t>
            </a:r>
            <a:r>
              <a:rPr lang="ru-RU" sz="1050" dirty="0"/>
              <a:t> </a:t>
            </a:r>
          </a:p>
        </p:txBody>
      </p:sp>
    </p:spTree>
    <p:extLst>
      <p:ext uri="{BB962C8B-B14F-4D97-AF65-F5344CB8AC3E}">
        <p14:creationId xmlns:p14="http://schemas.microsoft.com/office/powerpoint/2010/main" val="2245697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84649-4F1E-7F7E-28F9-E24ECFF8FC8B}"/>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13B4A2E5-DB0A-5B37-38D9-EECE91510B9C}"/>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59E620CB-43F2-7EC5-11D7-163BFB56DCAF}"/>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83E4FA4F-D1CD-1B4D-937B-75B5DFA3CBE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B1169F17-3FE6-C742-1A97-34C039AD6526}"/>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3FAC15C8-9812-022B-09BF-9C676DCB696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2B06699-B7E3-FA67-011E-146D6AA98D00}"/>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6FC1FBF6-B796-3355-DA5C-F8E9DC420B4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56580394-8F20-1584-AAC2-81CBEE6AC4BE}"/>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EFD5DE16-6AA2-C372-9BA2-AA8240ECC0F4}"/>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EDBAA81F-5526-F3D8-A628-ABF3C235D8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822C0132-E092-6CC1-D665-F228CF0C4666}"/>
              </a:ext>
            </a:extLst>
          </p:cNvPr>
          <p:cNvSpPr txBox="1"/>
          <p:nvPr/>
        </p:nvSpPr>
        <p:spPr>
          <a:xfrm>
            <a:off x="1034580" y="67837"/>
            <a:ext cx="6091916" cy="707886"/>
          </a:xfrm>
          <a:prstGeom prst="rect">
            <a:avLst/>
          </a:prstGeom>
          <a:noFill/>
        </p:spPr>
        <p:txBody>
          <a:bodyPr wrap="square">
            <a:spAutoFit/>
          </a:bodyPr>
          <a:lstStyle/>
          <a:p>
            <a:pPr algn="ctr">
              <a:buNone/>
            </a:pPr>
            <a:r>
              <a:rPr lang="ru-RU" sz="2000" b="1" i="0" dirty="0">
                <a:solidFill>
                  <a:schemeClr val="bg1"/>
                </a:solidFill>
                <a:effectLst/>
                <a:latin typeface="pt_sans_bold"/>
              </a:rPr>
              <a:t>Военный факультет </a:t>
            </a:r>
            <a:r>
              <a:rPr lang="ru-RU" sz="2000" b="1" i="0" dirty="0" err="1">
                <a:solidFill>
                  <a:schemeClr val="bg1"/>
                </a:solidFill>
                <a:effectLst/>
                <a:latin typeface="pt_sans_bold"/>
              </a:rPr>
              <a:t>Купаловского</a:t>
            </a:r>
            <a:r>
              <a:rPr lang="ru-RU" sz="2000" b="1" i="0" dirty="0">
                <a:solidFill>
                  <a:schemeClr val="bg1"/>
                </a:solidFill>
                <a:effectLst/>
                <a:latin typeface="pt_sans_bold"/>
              </a:rPr>
              <a:t> университета признан лучшим</a:t>
            </a:r>
          </a:p>
        </p:txBody>
      </p:sp>
      <p:sp>
        <p:nvSpPr>
          <p:cNvPr id="5" name="TextBox 4">
            <a:extLst>
              <a:ext uri="{FF2B5EF4-FFF2-40B4-BE49-F238E27FC236}">
                <a16:creationId xmlns:a16="http://schemas.microsoft.com/office/drawing/2014/main" id="{125AD74C-1F58-2A60-EC92-87FB5A37FE31}"/>
              </a:ext>
            </a:extLst>
          </p:cNvPr>
          <p:cNvSpPr txBox="1"/>
          <p:nvPr/>
        </p:nvSpPr>
        <p:spPr>
          <a:xfrm>
            <a:off x="121987" y="880115"/>
            <a:ext cx="8900023" cy="3216265"/>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Ежегодно управление военного образования Вооруженных Сил Республики Беларусь подводит итоги деятельности военных факультетов за учебный год. Военный факультет </a:t>
            </a:r>
            <a:r>
              <a:rPr lang="ru-RU" sz="1600" i="0" dirty="0" err="1">
                <a:solidFill>
                  <a:srgbClr val="444444"/>
                </a:solidFill>
                <a:effectLst/>
                <a:latin typeface="pt_sans_bold"/>
              </a:rPr>
              <a:t>Купаловского</a:t>
            </a:r>
            <a:r>
              <a:rPr lang="ru-RU" sz="1600" i="0" dirty="0">
                <a:solidFill>
                  <a:srgbClr val="444444"/>
                </a:solidFill>
                <a:effectLst/>
                <a:latin typeface="pt_sans_bold"/>
              </a:rPr>
              <a:t> университета продолжил череду головокружительных побед и стал лучшим по ключевым показателям среди военных факультетов учреждений высшего образования Беларуси.</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По итогам работы за 2023/2024 год военный факультет Гродненского государственного университета имени Янки Купалы занял I место среди военных факультетов учреждений высшего образования Республики Беларусь.</a:t>
            </a:r>
          </a:p>
          <a:p>
            <a:pPr indent="450215" algn="just">
              <a:buNone/>
            </a:pPr>
            <a:r>
              <a:rPr lang="ru-RU" sz="1600" i="0" dirty="0">
                <a:solidFill>
                  <a:srgbClr val="333333"/>
                </a:solidFill>
                <a:effectLst/>
                <a:latin typeface="pt_sans_caption"/>
              </a:rPr>
              <a:t>Среди всех кафедр и военных факультетов лучшей стала кафедра теории и организации физической подготовки военнослужащих военного факультета ГрГУ имени Янки Купалы, которая заняла I место.</a:t>
            </a:r>
          </a:p>
          <a:p>
            <a:pPr indent="450215" algn="just">
              <a:buNone/>
            </a:pPr>
            <a:r>
              <a:rPr lang="ru-RU" sz="1600" i="0" dirty="0">
                <a:solidFill>
                  <a:srgbClr val="333333"/>
                </a:solidFill>
                <a:effectLst/>
                <a:latin typeface="pt_sans_caption"/>
              </a:rPr>
              <a:t>Лучшие преподаватели и курсанты военного факультета были отмечены грамотами и ценными подарками. </a:t>
            </a:r>
          </a:p>
        </p:txBody>
      </p:sp>
      <p:pic>
        <p:nvPicPr>
          <p:cNvPr id="27650" name="Picture 2" descr="photo 5355123902675807154 y">
            <a:extLst>
              <a:ext uri="{FF2B5EF4-FFF2-40B4-BE49-F238E27FC236}">
                <a16:creationId xmlns:a16="http://schemas.microsoft.com/office/drawing/2014/main" id="{BD01C46B-79CD-7CF4-3EE7-07D9D151B0A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4096380"/>
            <a:ext cx="2915816" cy="2186862"/>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photo 5355123902675807153 y">
            <a:extLst>
              <a:ext uri="{FF2B5EF4-FFF2-40B4-BE49-F238E27FC236}">
                <a16:creationId xmlns:a16="http://schemas.microsoft.com/office/drawing/2014/main" id="{F5B94024-81AE-F9CA-F5F2-C9E317ECE6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1998" y="4127375"/>
            <a:ext cx="2880322" cy="21602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8B3B3F-E008-1B2E-2A13-C788D5F077CE}"/>
              </a:ext>
            </a:extLst>
          </p:cNvPr>
          <p:cNvSpPr txBox="1"/>
          <p:nvPr/>
        </p:nvSpPr>
        <p:spPr>
          <a:xfrm>
            <a:off x="243977" y="6332296"/>
            <a:ext cx="8900022" cy="261610"/>
          </a:xfrm>
          <a:prstGeom prst="rect">
            <a:avLst/>
          </a:prstGeom>
          <a:noFill/>
        </p:spPr>
        <p:txBody>
          <a:bodyPr wrap="square">
            <a:spAutoFit/>
          </a:bodyPr>
          <a:lstStyle/>
          <a:p>
            <a:r>
              <a:rPr lang="ru-RU" sz="1100" dirty="0">
                <a:hlinkClick r:id="rId9"/>
              </a:rPr>
              <a:t>https://www.grsu.by/component/k2/item/53074-luchshij-v-strane-voennyj-fakultet-kupalovskogo-universiteta-priznan-luchshim.html</a:t>
            </a:r>
            <a:r>
              <a:rPr lang="ru-RU" sz="1100" dirty="0"/>
              <a:t> </a:t>
            </a:r>
          </a:p>
        </p:txBody>
      </p:sp>
    </p:spTree>
    <p:extLst>
      <p:ext uri="{BB962C8B-B14F-4D97-AF65-F5344CB8AC3E}">
        <p14:creationId xmlns:p14="http://schemas.microsoft.com/office/powerpoint/2010/main" val="2325471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C7179-370B-76BA-242E-405B5941F3B0}"/>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5BDFF784-9CA7-4F19-0506-7450DEDEEF01}"/>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A923E561-8D98-47D0-EEF5-093C22A9782F}"/>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14B8055B-DFD4-F4E2-2DD2-C525C09BC9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41276770-EF33-31D4-51DE-DC487B220EED}"/>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478CE7E5-2FED-8407-9923-30E61A8187A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6E0D55D-1F7E-2CB1-A14A-31B8D1C04F6E}"/>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836C08A8-B172-5739-5744-DBEED63FA726}"/>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39E28F59-C0DB-435A-07FE-801560DA303D}"/>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0D19FD87-7A81-C107-6833-25684BDEC3FF}"/>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EF8D93B6-BCBE-9205-9B95-B96E20396D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C3B88961-4F95-75C0-BE28-86DAE2C0EDB2}"/>
              </a:ext>
            </a:extLst>
          </p:cNvPr>
          <p:cNvSpPr txBox="1"/>
          <p:nvPr/>
        </p:nvSpPr>
        <p:spPr>
          <a:xfrm>
            <a:off x="419258" y="0"/>
            <a:ext cx="6840759" cy="830997"/>
          </a:xfrm>
          <a:prstGeom prst="rect">
            <a:avLst/>
          </a:prstGeom>
          <a:noFill/>
        </p:spPr>
        <p:txBody>
          <a:bodyPr wrap="square">
            <a:spAutoFit/>
          </a:bodyPr>
          <a:lstStyle/>
          <a:p>
            <a:pPr algn="ctr">
              <a:buNone/>
            </a:pPr>
            <a:r>
              <a:rPr lang="ru-RU" sz="2400" b="1" i="0" dirty="0">
                <a:solidFill>
                  <a:schemeClr val="bg1"/>
                </a:solidFill>
                <a:effectLst/>
                <a:latin typeface="pt_sans_bold"/>
              </a:rPr>
              <a:t>Премия Правительства за достижения в области качества</a:t>
            </a:r>
          </a:p>
        </p:txBody>
      </p:sp>
      <p:sp>
        <p:nvSpPr>
          <p:cNvPr id="5" name="TextBox 4">
            <a:extLst>
              <a:ext uri="{FF2B5EF4-FFF2-40B4-BE49-F238E27FC236}">
                <a16:creationId xmlns:a16="http://schemas.microsoft.com/office/drawing/2014/main" id="{094A5B83-B1EA-B032-9749-2415C0EEC136}"/>
              </a:ext>
            </a:extLst>
          </p:cNvPr>
          <p:cNvSpPr txBox="1"/>
          <p:nvPr/>
        </p:nvSpPr>
        <p:spPr>
          <a:xfrm>
            <a:off x="30505" y="845183"/>
            <a:ext cx="9113493" cy="1769715"/>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5 декабря в Гродненском государственном университете имени Янки Купалы работала комиссия по подтверждению Премии Правительства Республики Беларусь за достижения в области качества.</a:t>
            </a:r>
            <a:endParaRPr lang="ru-RU" sz="1600" i="0" dirty="0">
              <a:solidFill>
                <a:srgbClr val="444444"/>
              </a:solidFill>
              <a:effectLst/>
              <a:latin typeface="Comic Sans MS" panose="030F0702030302020204" pitchFamily="66" charset="0"/>
            </a:endParaRPr>
          </a:p>
          <a:p>
            <a:pPr indent="450215" algn="just">
              <a:buNone/>
            </a:pPr>
            <a:r>
              <a:rPr lang="ru-RU" sz="1600" i="0" dirty="0">
                <a:solidFill>
                  <a:srgbClr val="333333"/>
                </a:solidFill>
                <a:effectLst/>
                <a:latin typeface="pt_sans_caption"/>
              </a:rPr>
              <a:t>Данная комиссия осуществляет важную задачу – оценку деятельности образовательных учреждений на предмет соответствия установленным критериям Премии Правительства. В этом году </a:t>
            </a:r>
            <a:r>
              <a:rPr lang="ru-RU" sz="1600" i="0" dirty="0" err="1">
                <a:solidFill>
                  <a:srgbClr val="333333"/>
                </a:solidFill>
                <a:effectLst/>
                <a:latin typeface="pt_sans_caption"/>
              </a:rPr>
              <a:t>Купаловский</a:t>
            </a:r>
            <a:r>
              <a:rPr lang="ru-RU" sz="1600" i="0" dirty="0">
                <a:solidFill>
                  <a:srgbClr val="333333"/>
                </a:solidFill>
                <a:effectLst/>
                <a:latin typeface="pt_sans_caption"/>
              </a:rPr>
              <a:t> университет стал площадкой для проведения оценки уже в пятый раз, что свидетельствует о высоком уровне доверия к учебному заведению и его достижениям.</a:t>
            </a:r>
          </a:p>
        </p:txBody>
      </p:sp>
      <p:pic>
        <p:nvPicPr>
          <p:cNvPr id="32770" name="Picture 2" descr="IMG_9972">
            <a:extLst>
              <a:ext uri="{FF2B5EF4-FFF2-40B4-BE49-F238E27FC236}">
                <a16:creationId xmlns:a16="http://schemas.microsoft.com/office/drawing/2014/main" id="{EDA1AE1E-A09C-6DD0-5559-D488E35826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240" y="2556668"/>
            <a:ext cx="2749488" cy="1832992"/>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IMG_9928">
            <a:extLst>
              <a:ext uri="{FF2B5EF4-FFF2-40B4-BE49-F238E27FC236}">
                <a16:creationId xmlns:a16="http://schemas.microsoft.com/office/drawing/2014/main" id="{3F4C6DD6-E43A-C05E-DC5C-9B1EB3402D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7463" y="2556668"/>
            <a:ext cx="2749488" cy="1832992"/>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IMG_9931">
            <a:extLst>
              <a:ext uri="{FF2B5EF4-FFF2-40B4-BE49-F238E27FC236}">
                <a16:creationId xmlns:a16="http://schemas.microsoft.com/office/drawing/2014/main" id="{AC7CA69E-6916-EAEC-C500-621B2C1198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3375" y="2556668"/>
            <a:ext cx="2749488" cy="1832992"/>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IMG_9938">
            <a:extLst>
              <a:ext uri="{FF2B5EF4-FFF2-40B4-BE49-F238E27FC236}">
                <a16:creationId xmlns:a16="http://schemas.microsoft.com/office/drawing/2014/main" id="{1824F534-58DA-D867-532E-27FFD6C2A6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304" y="4439941"/>
            <a:ext cx="2728424" cy="1818949"/>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IMG_9942">
            <a:extLst>
              <a:ext uri="{FF2B5EF4-FFF2-40B4-BE49-F238E27FC236}">
                <a16:creationId xmlns:a16="http://schemas.microsoft.com/office/drawing/2014/main" id="{E03B7488-09D4-4A2E-CFDB-AE1C85BF75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2507" y="4439941"/>
            <a:ext cx="2749488" cy="1832992"/>
          </a:xfrm>
          <a:prstGeom prst="rect">
            <a:avLst/>
          </a:prstGeom>
          <a:noFill/>
          <a:extLst>
            <a:ext uri="{909E8E84-426E-40DD-AFC4-6F175D3DCCD1}">
              <a14:hiddenFill xmlns:a14="http://schemas.microsoft.com/office/drawing/2010/main">
                <a:solidFill>
                  <a:srgbClr val="FFFFFF"/>
                </a:solidFill>
              </a14:hiddenFill>
            </a:ext>
          </a:extLst>
        </p:spPr>
      </p:pic>
      <p:pic>
        <p:nvPicPr>
          <p:cNvPr id="32780" name="Picture 12" descr="IMG_9953">
            <a:extLst>
              <a:ext uri="{FF2B5EF4-FFF2-40B4-BE49-F238E27FC236}">
                <a16:creationId xmlns:a16="http://schemas.microsoft.com/office/drawing/2014/main" id="{8E6257DB-BE1A-DE73-8C52-4462ED9D36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3375" y="4436995"/>
            <a:ext cx="2749488" cy="18329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778BC2E-55A9-0B86-5616-FD402DBEB791}"/>
              </a:ext>
            </a:extLst>
          </p:cNvPr>
          <p:cNvSpPr txBox="1"/>
          <p:nvPr/>
        </p:nvSpPr>
        <p:spPr>
          <a:xfrm>
            <a:off x="0" y="6306543"/>
            <a:ext cx="9113493" cy="430887"/>
          </a:xfrm>
          <a:prstGeom prst="rect">
            <a:avLst/>
          </a:prstGeom>
          <a:noFill/>
        </p:spPr>
        <p:txBody>
          <a:bodyPr wrap="square">
            <a:spAutoFit/>
          </a:bodyPr>
          <a:lstStyle/>
          <a:p>
            <a:r>
              <a:rPr lang="ru-RU" sz="1100" dirty="0">
                <a:hlinkClick r:id="rId13"/>
              </a:rPr>
              <a:t>https://www.grsu.by/component/k2/item/53181-v-grgu-imeni-yanki-kupaly-zavershila-rabotu-komissiya-po-podtverzhdeniyu-premii-pravitelstva-za-dostizheniya-v-oblasti-kachestva.html</a:t>
            </a:r>
            <a:r>
              <a:rPr lang="ru-RU" sz="1100" dirty="0"/>
              <a:t> </a:t>
            </a:r>
          </a:p>
        </p:txBody>
      </p:sp>
    </p:spTree>
    <p:extLst>
      <p:ext uri="{BB962C8B-B14F-4D97-AF65-F5344CB8AC3E}">
        <p14:creationId xmlns:p14="http://schemas.microsoft.com/office/powerpoint/2010/main" val="642019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73726" y="-1"/>
            <a:ext cx="9217727" cy="6858001"/>
            <a:chOff x="-73726" y="-1"/>
            <a:chExt cx="9217727" cy="6858001"/>
          </a:xfrm>
        </p:grpSpPr>
        <p:sp>
          <p:nvSpPr>
            <p:cNvPr id="5" name="Прямоугольник 4"/>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6" name="Picture 18" descr="https://i.ya-webdesign.com/images/light-burst-png-2.pn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8346395">
              <a:off x="6047700" y="5661067"/>
              <a:ext cx="2360899" cy="84236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101615" y="-1"/>
              <a:ext cx="8042385" cy="3027857"/>
            </a:xfrm>
            <a:custGeom>
              <a:avLst/>
              <a:gdLst>
                <a:gd name="connsiteX0" fmla="*/ 0 w 10566400"/>
                <a:gd name="connsiteY0" fmla="*/ 0 h 3979152"/>
                <a:gd name="connsiteX1" fmla="*/ 10566400 w 10566400"/>
                <a:gd name="connsiteY1" fmla="*/ 0 h 3979152"/>
                <a:gd name="connsiteX2" fmla="*/ 10566400 w 10566400"/>
                <a:gd name="connsiteY2" fmla="*/ 2957997 h 3979152"/>
                <a:gd name="connsiteX3" fmla="*/ 10517638 w 10566400"/>
                <a:gd name="connsiteY3" fmla="*/ 3003043 h 3979152"/>
                <a:gd name="connsiteX4" fmla="*/ 6185301 w 10566400"/>
                <a:gd name="connsiteY4" fmla="*/ 3626174 h 3979152"/>
                <a:gd name="connsiteX5" fmla="*/ 0 w 10566400"/>
                <a:gd name="connsiteY5" fmla="*/ 0 h 397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6400" h="3979152">
                  <a:moveTo>
                    <a:pt x="0" y="0"/>
                  </a:moveTo>
                  <a:lnTo>
                    <a:pt x="10566400" y="0"/>
                  </a:lnTo>
                  <a:cubicBezTo>
                    <a:pt x="10566400" y="0"/>
                    <a:pt x="10566400" y="0"/>
                    <a:pt x="10566400" y="2957997"/>
                  </a:cubicBezTo>
                  <a:cubicBezTo>
                    <a:pt x="10551396" y="2973012"/>
                    <a:pt x="10536392" y="2988028"/>
                    <a:pt x="10517638" y="3003043"/>
                  </a:cubicBezTo>
                  <a:cubicBezTo>
                    <a:pt x="10232566" y="3273317"/>
                    <a:pt x="8649669" y="4602163"/>
                    <a:pt x="6185301" y="3626174"/>
                  </a:cubicBezTo>
                  <a:cubicBezTo>
                    <a:pt x="4051016" y="2781568"/>
                    <a:pt x="2093025" y="792053"/>
                    <a:pt x="0" y="0"/>
                  </a:cubicBezTo>
                  <a:close/>
                </a:path>
              </a:pathLst>
            </a:custGeom>
          </p:spPr>
        </p:pic>
        <p:sp>
          <p:nvSpPr>
            <p:cNvPr id="8" name="Freeform 7">
              <a:extLst>
                <a:ext uri="{FF2B5EF4-FFF2-40B4-BE49-F238E27FC236}">
                  <a16:creationId xmlns:a16="http://schemas.microsoft.com/office/drawing/2014/main" id="{7B6D73C7-1FE5-4E73-9D4F-C59DB1A1DC90}"/>
                </a:ext>
              </a:extLst>
            </p:cNvPr>
            <p:cNvSpPr>
              <a:spLocks/>
            </p:cNvSpPr>
            <p:nvPr/>
          </p:nvSpPr>
          <p:spPr bwMode="auto">
            <a:xfrm>
              <a:off x="-73726" y="1"/>
              <a:ext cx="9217726" cy="3451622"/>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gradFill flip="none" rotWithShape="1">
                <a:gsLst>
                  <a:gs pos="0">
                    <a:schemeClr val="accent1">
                      <a:tint val="66000"/>
                      <a:satMod val="160000"/>
                    </a:schemeClr>
                  </a:gs>
                  <a:gs pos="81000">
                    <a:schemeClr val="accent1">
                      <a:tint val="44500"/>
                      <a:satMod val="160000"/>
                    </a:schemeClr>
                  </a:gs>
                  <a:gs pos="100000">
                    <a:schemeClr val="bg1"/>
                  </a:gs>
                </a:gsLst>
                <a:lin ang="5400000" scaled="1"/>
                <a:tileRect/>
              </a:grad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9" name="Picture 3"/>
            <p:cNvPicPr>
              <a:picLocks noChangeArrowheads="1"/>
            </p:cNvPicPr>
            <p:nvPr/>
          </p:nvPicPr>
          <p:blipFill rotWithShape="1">
            <a:blip r:embed="rId6" cstate="print">
              <a:extLst>
                <a:ext uri="{BEBA8EAE-BF5A-486C-A8C5-ECC9F3942E4B}">
                  <a14:imgProps xmlns:a14="http://schemas.microsoft.com/office/drawing/2010/main">
                    <a14:imgLayer r:embed="rId7">
                      <a14:imgEffect>
                        <a14:backgroundRemoval t="855" b="99145" l="0" r="94737"/>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04"/>
            <a:stretch/>
          </p:blipFill>
          <p:spPr bwMode="auto">
            <a:xfrm>
              <a:off x="8002184" y="1239300"/>
              <a:ext cx="243063" cy="48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descr="https://i.ya-webdesign.com/images/light-burst-png-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327023" y="1483370"/>
              <a:ext cx="1816978" cy="181170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7">
              <a:extLst>
                <a:ext uri="{FF2B5EF4-FFF2-40B4-BE49-F238E27FC236}">
                  <a16:creationId xmlns:a16="http://schemas.microsoft.com/office/drawing/2014/main" id="{7B6D73C7-1FE5-4E73-9D4F-C59DB1A1DC90}"/>
                </a:ext>
              </a:extLst>
            </p:cNvPr>
            <p:cNvSpPr>
              <a:spLocks/>
            </p:cNvSpPr>
            <p:nvPr/>
          </p:nvSpPr>
          <p:spPr bwMode="auto">
            <a:xfrm>
              <a:off x="-73725" y="1"/>
              <a:ext cx="9129391" cy="3377078"/>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no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1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3725" y="-1"/>
              <a:ext cx="2081366" cy="162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297909" y="5661248"/>
              <a:ext cx="2846091"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1259632" y="3027856"/>
            <a:ext cx="2592288" cy="1631216"/>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Гродненский государственный университет имени </a:t>
            </a:r>
          </a:p>
          <a:p>
            <a:pPr algn="ctr"/>
            <a:r>
              <a:rPr lang="ru-RU" sz="2000" b="1" dirty="0">
                <a:latin typeface="Arial" panose="020B0604020202020204" pitchFamily="34" charset="0"/>
                <a:cs typeface="Arial" panose="020B0604020202020204" pitchFamily="34" charset="0"/>
              </a:rPr>
              <a:t>Янки Купалы</a:t>
            </a:r>
          </a:p>
        </p:txBody>
      </p:sp>
      <p:pic>
        <p:nvPicPr>
          <p:cNvPr id="18" name="Рисунок 17"/>
          <p:cNvPicPr>
            <a:picLocks noChangeAspect="1"/>
          </p:cNvPicPr>
          <p:nvPr/>
        </p:nvPicPr>
        <p:blipFill>
          <a:blip r:embed="rId11">
            <a:extLst>
              <a:ext uri="{BEBA8EAE-BF5A-486C-A8C5-ECC9F3942E4B}">
                <a14:imgProps xmlns:a14="http://schemas.microsoft.com/office/drawing/2010/main">
                  <a14:imgLayer r:embed="rId12">
                    <a14:imgEffect>
                      <a14:backgroundRemoval t="0" b="99429" l="0" r="100000">
                        <a14:foregroundMark x1="93574" y1="2429" x2="93708" y2="4000"/>
                        <a14:foregroundMark x1="72557" y1="13000" x2="72557" y2="13000"/>
                        <a14:foregroundMark x1="76841" y1="16286" x2="76841" y2="16286"/>
                        <a14:foregroundMark x1="76037" y1="14714" x2="76037" y2="14714"/>
                        <a14:foregroundMark x1="76037" y1="14714" x2="76037" y2="14714"/>
                        <a14:foregroundMark x1="73360" y1="14286" x2="79384" y2="11000"/>
                        <a14:foregroundMark x1="74565" y1="9000" x2="59438" y2="27714"/>
                        <a14:foregroundMark x1="70013" y1="18143" x2="72691" y2="18429"/>
                        <a14:foregroundMark x1="69612" y1="31286" x2="90763" y2="26286"/>
                        <a14:foregroundMark x1="74565" y1="39714" x2="96252" y2="43571"/>
                        <a14:foregroundMark x1="76171" y1="49429" x2="96921" y2="58714"/>
                        <a14:foregroundMark x1="75636" y1="60143" x2="91834" y2="69429"/>
                        <a14:foregroundMark x1="71218" y1="70286" x2="76037" y2="91714"/>
                        <a14:foregroundMark x1="63052" y1="75857" x2="61580" y2="98857"/>
                        <a14:foregroundMark x1="53012" y1="79143" x2="45382" y2="99429"/>
                        <a14:foregroundMark x1="44712" y1="77857" x2="28246" y2="93714"/>
                        <a14:foregroundMark x1="35341" y1="73429" x2="14859" y2="80857"/>
                        <a14:foregroundMark x1="28514" y1="65857" x2="7631" y2="64857"/>
                        <a14:foregroundMark x1="24364" y1="55429" x2="4819" y2="47714"/>
                        <a14:foregroundMark x1="24498" y1="45857" x2="10040" y2="29286"/>
                        <a14:foregroundMark x1="27443" y1="36286" x2="19277" y2="14571"/>
                        <a14:foregroundMark x1="34672" y1="28571" x2="32129" y2="4143"/>
                        <a14:foregroundMark x1="42303" y1="23571" x2="49398" y2="714"/>
                        <a14:foregroundMark x1="16198" y1="26143" x2="16198" y2="26143"/>
                        <a14:foregroundMark x1="11379" y1="55714" x2="11379" y2="55714"/>
                        <a14:foregroundMark x1="52878" y1="1857" x2="57697" y2="24286"/>
                        <a14:foregroundMark x1="83400" y1="68286" x2="83400" y2="68286"/>
                        <a14:backgroundMark x1="32798" y1="43143" x2="32798" y2="43143"/>
                        <a14:backgroundMark x1="48862" y1="34857" x2="48862" y2="34857"/>
                        <a14:backgroundMark x1="48059" y1="32571" x2="36814" y2="46143"/>
                        <a14:backgroundMark x1="51272" y1="34714" x2="51004" y2="51571"/>
                        <a14:backgroundMark x1="55288" y1="39429" x2="55556" y2="45000"/>
                        <a14:backgroundMark x1="58233" y1="40714" x2="60910" y2="47429"/>
                        <a14:backgroundMark x1="57965" y1="41143" x2="59170" y2="33429"/>
                        <a14:backgroundMark x1="56359" y1="33143" x2="54618" y2="31143"/>
                        <a14:backgroundMark x1="44311" y1="39571" x2="45114" y2="44286"/>
                        <a14:backgroundMark x1="40964" y1="49286" x2="48728" y2="49143"/>
                        <a14:backgroundMark x1="45515" y1="41429" x2="42972" y2="44714"/>
                        <a14:backgroundMark x1="41098" y1="48857" x2="43775" y2="43143"/>
                        <a14:backgroundMark x1="41098" y1="45429" x2="43106" y2="44143"/>
                        <a14:backgroundMark x1="41098" y1="44286" x2="41633" y2="44143"/>
                        <a14:backgroundMark x1="50870" y1="46429" x2="53681" y2="48571"/>
                        <a14:backgroundMark x1="52477" y1="47857" x2="56225" y2="52571"/>
                        <a14:backgroundMark x1="58233" y1="48143" x2="58233" y2="52286"/>
                        <a14:backgroundMark x1="49799" y1="46857" x2="48996" y2="50429"/>
                        <a14:backgroundMark x1="51272" y1="50429" x2="51539" y2="53429"/>
                        <a14:backgroundMark x1="63855" y1="57571" x2="70549" y2="61857"/>
                        <a14:backgroundMark x1="66934" y1="61857" x2="66934" y2="61857"/>
                        <a14:backgroundMark x1="63454" y1="41000" x2="63454" y2="41000"/>
                        <a14:backgroundMark x1="62383" y1="36286" x2="62383" y2="36286"/>
                        <a14:backgroundMark x1="61580" y1="32429" x2="61580" y2="32429"/>
                        <a14:backgroundMark x1="60643" y1="30714" x2="60643" y2="30714"/>
                        <a14:backgroundMark x1="59973" y1="24714" x2="59973" y2="24714"/>
                        <a14:backgroundMark x1="60643" y1="21571" x2="60643" y2="21571"/>
                        <a14:backgroundMark x1="59036" y1="24143" x2="59036" y2="24143"/>
                        <a14:backgroundMark x1="45114" y1="47429" x2="45114" y2="47429"/>
                        <a14:backgroundMark x1="45248" y1="45286" x2="53414" y2="51714"/>
                        <a14:backgroundMark x1="53146" y1="53000" x2="48059" y2="47857"/>
                        <a14:backgroundMark x1="49398" y1="50429" x2="51539" y2="50429"/>
                        <a14:backgroundMark x1="53280" y1="52571" x2="51406" y2="50429"/>
                        <a14:backgroundMark x1="41232" y1="42857" x2="42704" y2="44143"/>
                        <a14:backgroundMark x1="44043" y1="45857" x2="43775" y2="44714"/>
                        <a14:backgroundMark x1="46319" y1="47000" x2="47791" y2="47000"/>
                      </a14:backgroundRemoval>
                    </a14:imgEffect>
                  </a14:imgLayer>
                </a14:imgProps>
              </a:ext>
              <a:ext uri="{28A0092B-C50C-407E-A947-70E740481C1C}">
                <a14:useLocalDpi xmlns:a14="http://schemas.microsoft.com/office/drawing/2010/main" val="0"/>
              </a:ext>
            </a:extLst>
          </a:blip>
          <a:stretch>
            <a:fillRect/>
          </a:stretch>
        </p:blipFill>
        <p:spPr>
          <a:xfrm>
            <a:off x="-73726" y="1483369"/>
            <a:ext cx="5184576" cy="4858370"/>
          </a:xfrm>
          <a:prstGeom prst="rect">
            <a:avLst/>
          </a:prstGeom>
        </p:spPr>
      </p:pic>
    </p:spTree>
    <p:extLst>
      <p:ext uri="{BB962C8B-B14F-4D97-AF65-F5344CB8AC3E}">
        <p14:creationId xmlns:p14="http://schemas.microsoft.com/office/powerpoint/2010/main" val="396249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423361" y="98614"/>
            <a:ext cx="6871140" cy="646331"/>
          </a:xfrm>
          <a:prstGeom prst="rect">
            <a:avLst/>
          </a:prstGeom>
        </p:spPr>
        <p:txBody>
          <a:bodyPr wrap="square">
            <a:spAutoFit/>
          </a:bodyPr>
          <a:lstStyle/>
          <a:p>
            <a:pPr algn="ctr"/>
            <a:r>
              <a:rPr lang="ru-RU" b="1" dirty="0">
                <a:solidFill>
                  <a:schemeClr val="bg1"/>
                </a:solidFill>
                <a:latin typeface="pt_sans_bold"/>
              </a:rPr>
              <a:t>Грант Президента Республики Беларусь: поддержка Проекта «Дорогами Победы»</a:t>
            </a:r>
          </a:p>
        </p:txBody>
      </p:sp>
      <p:sp>
        <p:nvSpPr>
          <p:cNvPr id="3" name="Прямоугольник 2"/>
          <p:cNvSpPr/>
          <p:nvPr/>
        </p:nvSpPr>
        <p:spPr>
          <a:xfrm>
            <a:off x="27334" y="897310"/>
            <a:ext cx="9037389" cy="3231654"/>
          </a:xfrm>
          <a:prstGeom prst="rect">
            <a:avLst/>
          </a:prstGeom>
        </p:spPr>
        <p:txBody>
          <a:bodyPr wrap="square">
            <a:spAutoFit/>
          </a:bodyPr>
          <a:lstStyle/>
          <a:p>
            <a:pPr indent="450215" algn="just">
              <a:spcAft>
                <a:spcPts val="0"/>
              </a:spcAft>
            </a:pPr>
            <a:r>
              <a:rPr lang="ru-RU" sz="1200" dirty="0">
                <a:solidFill>
                  <a:srgbClr val="333333"/>
                </a:solidFill>
                <a:latin typeface="pt_sans_caption"/>
              </a:rPr>
              <a:t>Гражданско-патриотический </a:t>
            </a:r>
            <a:r>
              <a:rPr lang="ru-RU" sz="1200" b="1" dirty="0">
                <a:solidFill>
                  <a:srgbClr val="333333"/>
                </a:solidFill>
                <a:latin typeface="pt_sans_caption"/>
                <a:hlinkClick r:id="rId7">
                  <a:extLst>
                    <a:ext uri="{A12FA001-AC4F-418D-AE19-62706E023703}">
                      <ahyp:hlinkClr xmlns:ahyp="http://schemas.microsoft.com/office/drawing/2018/hyperlinkcolor" val="tx"/>
                    </a:ext>
                  </a:extLst>
                </a:hlinkClick>
              </a:rPr>
              <a:t>проект «Дорогами Победы»</a:t>
            </a:r>
            <a:r>
              <a:rPr lang="ru-RU" sz="1200" b="1" dirty="0">
                <a:solidFill>
                  <a:srgbClr val="333333"/>
                </a:solidFill>
                <a:latin typeface="pt_sans_caption"/>
              </a:rPr>
              <a:t>, </a:t>
            </a:r>
            <a:r>
              <a:rPr lang="ru-RU" sz="1200" dirty="0">
                <a:solidFill>
                  <a:srgbClr val="333333"/>
                </a:solidFill>
                <a:latin typeface="pt_sans_caption"/>
              </a:rPr>
              <a:t>реализуемый в </a:t>
            </a:r>
            <a:r>
              <a:rPr lang="ru-RU" sz="1200" dirty="0" err="1">
                <a:solidFill>
                  <a:srgbClr val="333333"/>
                </a:solidFill>
                <a:latin typeface="pt_sans_caption"/>
              </a:rPr>
              <a:t>ГрГУ</a:t>
            </a:r>
            <a:r>
              <a:rPr lang="ru-RU" sz="1200" dirty="0">
                <a:solidFill>
                  <a:srgbClr val="333333"/>
                </a:solidFill>
                <a:latin typeface="pt_sans_caption"/>
              </a:rPr>
              <a:t> имени Янки Купалы, удостоен гранта Президента Республики Беларусь в сфере молодежной политики.</a:t>
            </a:r>
          </a:p>
          <a:p>
            <a:pPr indent="450215" algn="just">
              <a:spcAft>
                <a:spcPts val="0"/>
              </a:spcAft>
            </a:pPr>
            <a:r>
              <a:rPr lang="ru-RU" sz="1200" dirty="0">
                <a:solidFill>
                  <a:srgbClr val="333333"/>
                </a:solidFill>
                <a:latin typeface="pt_sans_caption"/>
              </a:rPr>
              <a:t>Цель проекта – формирование у студенческой и учащейся молодежи активной гражданской позиции, патриотизма, раскрытие их творческого потенциала; уважения к историко-культурному и духовному наследию, повышение уровня ценностных представлений молодежи об исторической памяти; сохранение исторической памяти о героях Великой Отечественной войны, хронике освобождения Гродненской области от немецко-фашистских захватчиков; создание информационной среды для развития гражданских и патриотических качеств у молодежи; поддержка молодежных инициатив.</a:t>
            </a:r>
          </a:p>
          <a:p>
            <a:pPr indent="450215" algn="just">
              <a:spcAft>
                <a:spcPts val="0"/>
              </a:spcAft>
            </a:pPr>
            <a:r>
              <a:rPr lang="ru-RU" sz="1200" dirty="0">
                <a:solidFill>
                  <a:srgbClr val="333333"/>
                </a:solidFill>
                <a:latin typeface="pt_sans_caption"/>
              </a:rPr>
              <a:t>Проект предполагает работу по двум направлениям – выступление творческого коллектива студентов Гродненского государственного университета имени Янки Купалы с литературно-музыкальной постановкой в сочетании с историческими фактами, посвященными Великой Отечественной войне, в городах, районных центрах Гродненской области в порядке их освобождения от немецко-фашистских захватчиков, а также съемка учащейся молодежью учреждений образования Гродненской области кратких видеороликов о памятных местах городов с информацией о ходе их освобождения.</a:t>
            </a:r>
          </a:p>
          <a:p>
            <a:pPr indent="450215" algn="just">
              <a:spcAft>
                <a:spcPts val="0"/>
              </a:spcAft>
            </a:pPr>
            <a:r>
              <a:rPr lang="ru-RU" sz="1200" dirty="0">
                <a:solidFill>
                  <a:srgbClr val="333333"/>
                </a:solidFill>
                <a:latin typeface="pt_sans_caption"/>
              </a:rPr>
              <a:t>Грант Президента Республики Беларусь в сфере молодежной политики стал подтверждением важности и актуальности данного проекта для общества. Его реализация способствует формированию патриотического сознания и гражданской активности у молодежи, а также способствует укреплению единства нации и сохранению исторической памяти о подвиге предков.</a:t>
            </a:r>
          </a:p>
        </p:txBody>
      </p:sp>
      <p:pic>
        <p:nvPicPr>
          <p:cNvPr id="5122" name="Picture 2" descr="IMG 019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9357" y="4128964"/>
            <a:ext cx="3153341" cy="210327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rot="10800000" flipV="1">
            <a:off x="5718" y="6393924"/>
            <a:ext cx="9521726" cy="261610"/>
          </a:xfrm>
          <a:prstGeom prst="rect">
            <a:avLst/>
          </a:prstGeom>
        </p:spPr>
        <p:txBody>
          <a:bodyPr wrap="square">
            <a:spAutoFit/>
          </a:bodyPr>
          <a:lstStyle/>
          <a:p>
            <a:r>
              <a:rPr lang="ru-RU" sz="1100" dirty="0">
                <a:hlinkClick r:id="rId9"/>
              </a:rPr>
              <a:t>https://www.grsu.by/component/k2/item/48629-grant-prezidenta-respubliki-belarus-podderzhka-proekta-dorogami-pobedy.html</a:t>
            </a:r>
            <a:r>
              <a:rPr lang="ru-RU" sz="1100" dirty="0"/>
              <a:t> </a:t>
            </a:r>
          </a:p>
        </p:txBody>
      </p:sp>
    </p:spTree>
    <p:extLst>
      <p:ext uri="{BB962C8B-B14F-4D97-AF65-F5344CB8AC3E}">
        <p14:creationId xmlns:p14="http://schemas.microsoft.com/office/powerpoint/2010/main" val="269856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821213" y="70551"/>
            <a:ext cx="5991660" cy="707886"/>
          </a:xfrm>
          <a:prstGeom prst="rect">
            <a:avLst/>
          </a:prstGeom>
        </p:spPr>
        <p:txBody>
          <a:bodyPr wrap="square">
            <a:spAutoFit/>
          </a:bodyPr>
          <a:lstStyle/>
          <a:p>
            <a:pPr algn="ctr"/>
            <a:r>
              <a:rPr lang="ru-RU" sz="2000" b="1" dirty="0">
                <a:solidFill>
                  <a:schemeClr val="bg1"/>
                </a:solidFill>
                <a:latin typeface="pt_sans_bold"/>
              </a:rPr>
              <a:t>Тур-практикум для учащихся </a:t>
            </a:r>
            <a:r>
              <a:rPr lang="ru-RU" sz="2000" b="1" dirty="0" err="1">
                <a:solidFill>
                  <a:schemeClr val="bg1"/>
                </a:solidFill>
                <a:latin typeface="pt_sans_bold"/>
              </a:rPr>
              <a:t>Козловщинской</a:t>
            </a:r>
            <a:r>
              <a:rPr lang="ru-RU" sz="2000" b="1" dirty="0">
                <a:solidFill>
                  <a:schemeClr val="bg1"/>
                </a:solidFill>
                <a:latin typeface="pt_sans_bold"/>
              </a:rPr>
              <a:t> средней школы</a:t>
            </a:r>
          </a:p>
        </p:txBody>
      </p:sp>
      <p:sp>
        <p:nvSpPr>
          <p:cNvPr id="3" name="Прямоугольник 2"/>
          <p:cNvSpPr/>
          <p:nvPr/>
        </p:nvSpPr>
        <p:spPr>
          <a:xfrm>
            <a:off x="72134" y="933865"/>
            <a:ext cx="6084042" cy="4832092"/>
          </a:xfrm>
          <a:prstGeom prst="rect">
            <a:avLst/>
          </a:prstGeom>
        </p:spPr>
        <p:txBody>
          <a:bodyPr wrap="square">
            <a:spAutoFit/>
          </a:bodyPr>
          <a:lstStyle/>
          <a:p>
            <a:pPr indent="450215" algn="just">
              <a:spcAft>
                <a:spcPts val="0"/>
              </a:spcAft>
            </a:pPr>
            <a:r>
              <a:rPr lang="ru-RU" sz="1400" dirty="0">
                <a:solidFill>
                  <a:srgbClr val="444444"/>
                </a:solidFill>
                <a:latin typeface="pt_sans_bold"/>
              </a:rPr>
              <a:t>Во время зимних каникул для учащихся 9-11 классов </a:t>
            </a:r>
            <a:r>
              <a:rPr lang="ru-RU" sz="1400" dirty="0" err="1">
                <a:solidFill>
                  <a:srgbClr val="444444"/>
                </a:solidFill>
                <a:latin typeface="pt_sans_bold"/>
              </a:rPr>
              <a:t>Козловщинской</a:t>
            </a:r>
            <a:r>
              <a:rPr lang="ru-RU" sz="1400" dirty="0">
                <a:solidFill>
                  <a:srgbClr val="444444"/>
                </a:solidFill>
                <a:latin typeface="pt_sans_bold"/>
              </a:rPr>
              <a:t> средней школы Дятловского района был организован тур-практикум на площадке УНПО «Студенческий медиацентр» при кафедре журналистики факультета истории, коммуникации и туризма.</a:t>
            </a:r>
            <a:endParaRPr lang="ru-RU" sz="1400" dirty="0">
              <a:solidFill>
                <a:srgbClr val="444444"/>
              </a:solidFill>
              <a:latin typeface="Comic Sans MS" panose="030F0702030302020204" pitchFamily="66" charset="0"/>
            </a:endParaRPr>
          </a:p>
          <a:p>
            <a:pPr indent="450215" algn="just">
              <a:spcAft>
                <a:spcPts val="0"/>
              </a:spcAft>
            </a:pPr>
            <a:r>
              <a:rPr lang="ru-RU" sz="1400" dirty="0">
                <a:solidFill>
                  <a:srgbClr val="333333"/>
                </a:solidFill>
                <a:latin typeface="pt_sans_caption"/>
              </a:rPr>
              <a:t>Тур-практикум начался с небольшой экскурсии по студенческому медиацентру, которую для гостей провела заведующий кафедрой журналистики, выпускница </a:t>
            </a:r>
            <a:r>
              <a:rPr lang="ru-RU" sz="1400" dirty="0" err="1">
                <a:solidFill>
                  <a:srgbClr val="333333"/>
                </a:solidFill>
                <a:latin typeface="pt_sans_caption"/>
              </a:rPr>
              <a:t>Козловщинской</a:t>
            </a:r>
            <a:r>
              <a:rPr lang="ru-RU" sz="1400" dirty="0">
                <a:solidFill>
                  <a:srgbClr val="333333"/>
                </a:solidFill>
                <a:latin typeface="pt_sans_caption"/>
              </a:rPr>
              <a:t> средней школы Инна Минчук. Гости познакомились со специальностями кафедры журналистики, с направлениями деятельности медиацентра, с ключевыми проектами, которые реализуются студентами, а также узнали, что девиз кафедры журналистики и студенческого медиацентра – «В профессии – с первого курса!».</a:t>
            </a:r>
          </a:p>
          <a:p>
            <a:pPr indent="450215" algn="just">
              <a:spcAft>
                <a:spcPts val="0"/>
              </a:spcAft>
            </a:pPr>
            <a:r>
              <a:rPr lang="ru-RU" sz="1400" dirty="0">
                <a:solidFill>
                  <a:srgbClr val="333333"/>
                </a:solidFill>
                <a:latin typeface="pt_sans_caption"/>
              </a:rPr>
              <a:t>Развивая идею погружения в профессию, заведующий кафедрой провела мастер-класс по основам журналистики. Гости медиацентра узнали о технологии подготовки информационных материалов, подготовили текст заметки о туре-практикуме, а также взяли друг у друга интервью, чтобы дополнить свой первый журналистский материал. Во время мастер-класса заведующий кафедрой пояснила гостям, что хороший журналистский текст обязательно дополнен иллюстрирующими фотографиями. Их для материала подготовила Анна </a:t>
            </a:r>
            <a:r>
              <a:rPr lang="ru-RU" sz="1400" dirty="0" err="1">
                <a:solidFill>
                  <a:srgbClr val="333333"/>
                </a:solidFill>
                <a:latin typeface="pt_sans_caption"/>
              </a:rPr>
              <a:t>Карпинчик</a:t>
            </a:r>
            <a:r>
              <a:rPr lang="ru-RU" sz="1400" dirty="0">
                <a:solidFill>
                  <a:srgbClr val="333333"/>
                </a:solidFill>
                <a:latin typeface="pt_sans_caption"/>
              </a:rPr>
              <a:t>, студентка 4 курса специальности «Журналистика» и сотрудник студенческого </a:t>
            </a:r>
            <a:r>
              <a:rPr lang="ru-RU" sz="1400" dirty="0" err="1">
                <a:solidFill>
                  <a:srgbClr val="333333"/>
                </a:solidFill>
                <a:latin typeface="pt_sans_caption"/>
              </a:rPr>
              <a:t>медиацентра</a:t>
            </a:r>
            <a:r>
              <a:rPr lang="ru-RU" sz="1400" dirty="0">
                <a:solidFill>
                  <a:srgbClr val="333333"/>
                </a:solidFill>
                <a:latin typeface="pt_sans_caption"/>
              </a:rPr>
              <a:t>.</a:t>
            </a:r>
          </a:p>
        </p:txBody>
      </p:sp>
      <p:pic>
        <p:nvPicPr>
          <p:cNvPr id="9218" name="Picture 2" descr="80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3864" y="985130"/>
            <a:ext cx="2669799" cy="177986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80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5547" y="2831550"/>
            <a:ext cx="2693378" cy="179558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806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1387" y="4705512"/>
            <a:ext cx="2638156" cy="175877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56015" y="6471932"/>
            <a:ext cx="9630816" cy="430887"/>
          </a:xfrm>
          <a:prstGeom prst="rect">
            <a:avLst/>
          </a:prstGeom>
        </p:spPr>
        <p:txBody>
          <a:bodyPr wrap="square">
            <a:spAutoFit/>
          </a:bodyPr>
          <a:lstStyle/>
          <a:p>
            <a:r>
              <a:rPr lang="ru-RU" sz="1100" dirty="0">
                <a:hlinkClick r:id="rId10"/>
              </a:rPr>
              <a:t>https://www.grsu.by/component/k2/item/48666-v-studencheskom-mediatsentre-grgu-imeni-yanki-kupaly-sostoyalsya-tur-praktikum-dlya-uchashchikhsya-kozlovshchinskoj-srednej-shkoly.html</a:t>
            </a:r>
            <a:r>
              <a:rPr lang="ru-RU" sz="1100" dirty="0"/>
              <a:t> </a:t>
            </a:r>
          </a:p>
        </p:txBody>
      </p:sp>
    </p:spTree>
    <p:extLst>
      <p:ext uri="{BB962C8B-B14F-4D97-AF65-F5344CB8AC3E}">
        <p14:creationId xmlns:p14="http://schemas.microsoft.com/office/powerpoint/2010/main" val="330719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384668" y="139931"/>
            <a:ext cx="7398568" cy="461665"/>
          </a:xfrm>
          <a:prstGeom prst="rect">
            <a:avLst/>
          </a:prstGeom>
        </p:spPr>
        <p:txBody>
          <a:bodyPr wrap="square">
            <a:spAutoFit/>
          </a:bodyPr>
          <a:lstStyle/>
          <a:p>
            <a:pPr algn="ctr"/>
            <a:r>
              <a:rPr lang="ru-RU" sz="2400" b="1" dirty="0">
                <a:solidFill>
                  <a:schemeClr val="bg1"/>
                </a:solidFill>
                <a:latin typeface="pt_sans_bold"/>
              </a:rPr>
              <a:t>Фестиваль педагогических классов</a:t>
            </a:r>
          </a:p>
        </p:txBody>
      </p:sp>
      <p:sp>
        <p:nvSpPr>
          <p:cNvPr id="3" name="Прямоугольник 2"/>
          <p:cNvSpPr/>
          <p:nvPr/>
        </p:nvSpPr>
        <p:spPr>
          <a:xfrm>
            <a:off x="104876" y="978693"/>
            <a:ext cx="5607386" cy="4401205"/>
          </a:xfrm>
          <a:prstGeom prst="rect">
            <a:avLst/>
          </a:prstGeom>
        </p:spPr>
        <p:txBody>
          <a:bodyPr wrap="square">
            <a:spAutoFit/>
          </a:bodyPr>
          <a:lstStyle/>
          <a:p>
            <a:pPr indent="450215" algn="just">
              <a:spcAft>
                <a:spcPts val="0"/>
              </a:spcAft>
            </a:pPr>
            <a:r>
              <a:rPr lang="ru-RU" sz="1400" dirty="0">
                <a:solidFill>
                  <a:srgbClr val="444444"/>
                </a:solidFill>
                <a:latin typeface="pt_sans_bold"/>
              </a:rPr>
              <a:t>Фестиваль состоялся уже в шестой раз и собрал 56 команд из школ всей области, которые принимали в нем участие в несколько этапов и прошли немало интересных испытаний. Финальным аккордом этого большого события стал праздничный презентационный концерт, на котором выступили 13 лучших команд-участниц.</a:t>
            </a:r>
            <a:endParaRPr lang="ru-RU" sz="1400" dirty="0">
              <a:solidFill>
                <a:srgbClr val="444444"/>
              </a:solidFill>
              <a:latin typeface="Comic Sans MS" panose="030F0702030302020204" pitchFamily="66" charset="0"/>
            </a:endParaRPr>
          </a:p>
          <a:p>
            <a:pPr indent="450215" algn="just">
              <a:spcAft>
                <a:spcPts val="0"/>
              </a:spcAft>
            </a:pPr>
            <a:r>
              <a:rPr lang="ru-RU" sz="1400" dirty="0">
                <a:solidFill>
                  <a:srgbClr val="333333"/>
                </a:solidFill>
                <a:latin typeface="pt_sans_caption"/>
              </a:rPr>
              <a:t>Из года в год Фестиваль растет, интерес к нему увеличивается, например, в официальной группе Фестиваля уже более 20 000 участников. Организаторы отметили, что профессия педагога всегда будет востребована. Мир меняется, века сменяют друг друга, но всегда нужны будут люди, которые смогут передать знания и подготовить будущих врачей, экономистов, юристов, строителей и учителей.</a:t>
            </a:r>
          </a:p>
          <a:p>
            <a:pPr indent="450215" algn="just">
              <a:spcAft>
                <a:spcPts val="0"/>
              </a:spcAft>
            </a:pPr>
            <a:r>
              <a:rPr lang="ru-RU" sz="1400" dirty="0">
                <a:solidFill>
                  <a:srgbClr val="333333"/>
                </a:solidFill>
                <a:latin typeface="pt_sans_caption"/>
              </a:rPr>
              <a:t>Каждый класс представляла команда из 3‒6 человек под руководством педагогического работника, ведущего факультативное занятие «Введение в педагогическую профессию». Связь участники традиционно поддерживали при помощи социальной сети «</a:t>
            </a:r>
            <a:r>
              <a:rPr lang="ru-RU" sz="1400" dirty="0" err="1">
                <a:solidFill>
                  <a:srgbClr val="333333"/>
                </a:solidFill>
                <a:latin typeface="pt_sans_caption"/>
              </a:rPr>
              <a:t>Вконтакте</a:t>
            </a:r>
            <a:r>
              <a:rPr lang="ru-RU" sz="1400" dirty="0">
                <a:solidFill>
                  <a:srgbClr val="333333"/>
                </a:solidFill>
                <a:latin typeface="pt_sans_caption"/>
              </a:rPr>
              <a:t>» в группе «Фестиваль педагогических классов», где размещались материалы, представленные командами на конкурс.</a:t>
            </a:r>
          </a:p>
        </p:txBody>
      </p:sp>
      <p:pic>
        <p:nvPicPr>
          <p:cNvPr id="21506" name="Picture 2" descr="IMG 43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3829" y="901317"/>
            <a:ext cx="2820178" cy="188105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IMG_43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160" y="2824865"/>
            <a:ext cx="2840308" cy="1893539"/>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IMG_43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0" y="4765841"/>
            <a:ext cx="2820178" cy="188011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4876" y="6319662"/>
            <a:ext cx="6055420" cy="461665"/>
          </a:xfrm>
          <a:prstGeom prst="rect">
            <a:avLst/>
          </a:prstGeom>
        </p:spPr>
        <p:txBody>
          <a:bodyPr wrap="square">
            <a:spAutoFit/>
          </a:bodyPr>
          <a:lstStyle/>
          <a:p>
            <a:r>
              <a:rPr lang="ru-RU" sz="1200" dirty="0">
                <a:hlinkClick r:id="rId10"/>
              </a:rPr>
              <a:t>https://www.grsu.by/component/k2/item/48753-v-grgu-imeni-yanki-kupaly-zavershilsya-festival-pedagogicheskikh-klassov.html</a:t>
            </a:r>
            <a:r>
              <a:rPr lang="en-US" sz="1200" dirty="0"/>
              <a:t> </a:t>
            </a:r>
            <a:endParaRPr lang="ru-RU" sz="1200" dirty="0"/>
          </a:p>
        </p:txBody>
      </p:sp>
    </p:spTree>
    <p:extLst>
      <p:ext uri="{BB962C8B-B14F-4D97-AF65-F5344CB8AC3E}">
        <p14:creationId xmlns:p14="http://schemas.microsoft.com/office/powerpoint/2010/main" val="380412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9458E293-AD90-C595-C1A9-C598FF2F7489}"/>
              </a:ext>
            </a:extLst>
          </p:cNvPr>
          <p:cNvSpPr txBox="1"/>
          <p:nvPr/>
        </p:nvSpPr>
        <p:spPr>
          <a:xfrm>
            <a:off x="499868" y="58988"/>
            <a:ext cx="6709997" cy="707886"/>
          </a:xfrm>
          <a:prstGeom prst="rect">
            <a:avLst/>
          </a:prstGeom>
          <a:noFill/>
        </p:spPr>
        <p:txBody>
          <a:bodyPr wrap="square">
            <a:spAutoFit/>
          </a:bodyPr>
          <a:lstStyle/>
          <a:p>
            <a:pPr algn="ctr">
              <a:buNone/>
            </a:pPr>
            <a:r>
              <a:rPr lang="ru-RU" sz="2000" b="1" i="0" dirty="0">
                <a:solidFill>
                  <a:schemeClr val="bg1"/>
                </a:solidFill>
                <a:effectLst/>
                <a:latin typeface="pt_sans_bold"/>
              </a:rPr>
              <a:t>Выставка научных достижений, приуроченная ко Дню белорусской науки</a:t>
            </a:r>
          </a:p>
        </p:txBody>
      </p:sp>
      <p:sp>
        <p:nvSpPr>
          <p:cNvPr id="5" name="TextBox 4">
            <a:extLst>
              <a:ext uri="{FF2B5EF4-FFF2-40B4-BE49-F238E27FC236}">
                <a16:creationId xmlns:a16="http://schemas.microsoft.com/office/drawing/2014/main" id="{14B9482C-2DC2-5151-FB8C-7D5D8CFB10F6}"/>
              </a:ext>
            </a:extLst>
          </p:cNvPr>
          <p:cNvSpPr txBox="1"/>
          <p:nvPr/>
        </p:nvSpPr>
        <p:spPr>
          <a:xfrm>
            <a:off x="154080" y="1007422"/>
            <a:ext cx="5260032" cy="4278094"/>
          </a:xfrm>
          <a:prstGeom prst="rect">
            <a:avLst/>
          </a:prstGeom>
          <a:noFill/>
        </p:spPr>
        <p:txBody>
          <a:bodyPr wrap="square">
            <a:spAutoFit/>
          </a:bodyPr>
          <a:lstStyle/>
          <a:p>
            <a:pPr indent="450215" algn="just">
              <a:buNone/>
            </a:pPr>
            <a:r>
              <a:rPr lang="ru-RU" sz="1600" b="0" i="0" dirty="0">
                <a:solidFill>
                  <a:srgbClr val="333333"/>
                </a:solidFill>
                <a:effectLst/>
                <a:latin typeface="pt_sans_caption"/>
              </a:rPr>
              <a:t>На выставке экспонируются инновационные, наукоемкие разработки, созданные учеными инженерного факультета, факультета математики и информатики и физико-технического факультета </a:t>
            </a:r>
            <a:r>
              <a:rPr lang="ru-RU" sz="1600" b="0" i="0" dirty="0" err="1">
                <a:solidFill>
                  <a:srgbClr val="333333"/>
                </a:solidFill>
                <a:effectLst/>
                <a:latin typeface="pt_sans_caption"/>
              </a:rPr>
              <a:t>Купаловского</a:t>
            </a:r>
            <a:r>
              <a:rPr lang="ru-RU" sz="1600" b="0" i="0" dirty="0">
                <a:solidFill>
                  <a:srgbClr val="333333"/>
                </a:solidFill>
                <a:effectLst/>
                <a:latin typeface="pt_sans_caption"/>
              </a:rPr>
              <a:t> университета и отобранные комиссией Министерства образования Республики Беларусь для представления научных достижений университетской науки Беларуси.</a:t>
            </a:r>
          </a:p>
          <a:p>
            <a:pPr indent="450215" algn="just">
              <a:buNone/>
            </a:pPr>
            <a:r>
              <a:rPr lang="ru-RU" sz="1600" b="0" i="0" dirty="0">
                <a:solidFill>
                  <a:srgbClr val="333333"/>
                </a:solidFill>
                <a:effectLst/>
                <a:latin typeface="pt_sans_caption"/>
              </a:rPr>
              <a:t>Среди разработок «Виртуальные тренажеры военного вооружения», «Новые твердотельные лазерные среды», «Аддитивные </a:t>
            </a:r>
            <a:r>
              <a:rPr lang="ru-RU" sz="1600" b="0" i="0" dirty="0" err="1">
                <a:solidFill>
                  <a:srgbClr val="333333"/>
                </a:solidFill>
                <a:effectLst/>
                <a:latin typeface="pt_sans_caption"/>
              </a:rPr>
              <a:t>нанокомпозиционные</a:t>
            </a:r>
            <a:r>
              <a:rPr lang="ru-RU" sz="1600" b="0" i="0" dirty="0">
                <a:solidFill>
                  <a:srgbClr val="333333"/>
                </a:solidFill>
                <a:effectLst/>
                <a:latin typeface="pt_sans_caption"/>
              </a:rPr>
              <a:t> вакуумные покрытия на основе легированных кремнием соединений циркония, алюминия-титана-азота», «Регенерированные полимерные материалы на основе полиолефинов для производства изделий строительного назначения».</a:t>
            </a:r>
          </a:p>
        </p:txBody>
      </p:sp>
      <p:pic>
        <p:nvPicPr>
          <p:cNvPr id="1026" name="Picture 2" descr="главная">
            <a:extLst>
              <a:ext uri="{FF2B5EF4-FFF2-40B4-BE49-F238E27FC236}">
                <a16:creationId xmlns:a16="http://schemas.microsoft.com/office/drawing/2014/main" id="{76405408-B0D6-1798-0F63-87D9970A0A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76006" y="1033630"/>
            <a:ext cx="3333114" cy="21289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вторая">
            <a:extLst>
              <a:ext uri="{FF2B5EF4-FFF2-40B4-BE49-F238E27FC236}">
                <a16:creationId xmlns:a16="http://schemas.microsoft.com/office/drawing/2014/main" id="{684A86BD-6D25-F9B0-D675-766040860F7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1826" y="3243011"/>
            <a:ext cx="3397294" cy="20425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508B3F-B127-7948-34A6-7BB6B9D9751C}"/>
              </a:ext>
            </a:extLst>
          </p:cNvPr>
          <p:cNvSpPr txBox="1"/>
          <p:nvPr/>
        </p:nvSpPr>
        <p:spPr>
          <a:xfrm>
            <a:off x="-1" y="6239049"/>
            <a:ext cx="9143999" cy="461665"/>
          </a:xfrm>
          <a:prstGeom prst="rect">
            <a:avLst/>
          </a:prstGeom>
          <a:noFill/>
        </p:spPr>
        <p:txBody>
          <a:bodyPr wrap="square">
            <a:spAutoFit/>
          </a:bodyPr>
          <a:lstStyle/>
          <a:p>
            <a:r>
              <a:rPr lang="ru-RU" sz="1200" dirty="0">
                <a:hlinkClick r:id="rId9"/>
              </a:rPr>
              <a:t>https://www.grsu.by/component/k2/item/48796-kupalovtsy-prinimayut-uchastie-v-vystavke-nauchnykh-dostizhenij-priurochennoj-ko-dnyu-belorusskoj-nauki.html</a:t>
            </a:r>
            <a:r>
              <a:rPr lang="ru-RU" sz="1200" dirty="0"/>
              <a:t> </a:t>
            </a:r>
          </a:p>
        </p:txBody>
      </p:sp>
    </p:spTree>
    <p:extLst>
      <p:ext uri="{BB962C8B-B14F-4D97-AF65-F5344CB8AC3E}">
        <p14:creationId xmlns:p14="http://schemas.microsoft.com/office/powerpoint/2010/main" val="157249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EC0CA-BA62-21D1-C72C-43AC22029932}"/>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5D5048F7-7ADC-ADB0-8345-DA40C70BEABF}"/>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1FA98D11-0DDF-2A97-B471-2C6180E924EA}"/>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C658B6FB-1156-ECFB-9415-2C98AD871AB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27FD7CF6-AA79-8EC5-2EB6-55C48A9CDFCE}"/>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B3747F9E-8B20-4A83-C045-9DBD7B16E5B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35A655-5657-FEF3-9B18-93C48DFE86ED}"/>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ED96F919-6FD5-10F2-9290-E921AB52DE48}"/>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74B24492-93C4-B186-6787-AEE116F93035}"/>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E2777E9E-A14C-675F-FE3F-F2AB657D77D5}"/>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CC7C282C-10ED-67B9-2F9D-4DE9ECDCB7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4CC20066-054F-6016-F89E-40EF58358519}"/>
              </a:ext>
            </a:extLst>
          </p:cNvPr>
          <p:cNvSpPr txBox="1"/>
          <p:nvPr/>
        </p:nvSpPr>
        <p:spPr>
          <a:xfrm>
            <a:off x="841951" y="135219"/>
            <a:ext cx="6421965" cy="646331"/>
          </a:xfrm>
          <a:prstGeom prst="rect">
            <a:avLst/>
          </a:prstGeom>
          <a:noFill/>
        </p:spPr>
        <p:txBody>
          <a:bodyPr wrap="square">
            <a:spAutoFit/>
          </a:bodyPr>
          <a:lstStyle/>
          <a:p>
            <a:pPr algn="ctr">
              <a:buNone/>
            </a:pPr>
            <a:r>
              <a:rPr lang="ru-RU" sz="1800" b="1" i="0" dirty="0">
                <a:solidFill>
                  <a:schemeClr val="bg1"/>
                </a:solidFill>
                <a:effectLst/>
                <a:latin typeface="pt_sans_bold"/>
              </a:rPr>
              <a:t>Благодарность Министерства образования Республики Беларусь</a:t>
            </a:r>
          </a:p>
        </p:txBody>
      </p:sp>
      <p:sp>
        <p:nvSpPr>
          <p:cNvPr id="5" name="TextBox 4">
            <a:extLst>
              <a:ext uri="{FF2B5EF4-FFF2-40B4-BE49-F238E27FC236}">
                <a16:creationId xmlns:a16="http://schemas.microsoft.com/office/drawing/2014/main" id="{1A9F6EEF-D150-11DC-D67C-5B04A285E53C}"/>
              </a:ext>
            </a:extLst>
          </p:cNvPr>
          <p:cNvSpPr txBox="1"/>
          <p:nvPr/>
        </p:nvSpPr>
        <p:spPr>
          <a:xfrm>
            <a:off x="80443" y="897310"/>
            <a:ext cx="8983112" cy="2262158"/>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Студенты отмечены за высокие достижения в V Международном чемпионате в сфере цифровых технологий «Digital </a:t>
            </a:r>
            <a:r>
              <a:rPr lang="ru-RU" sz="1600" i="0" dirty="0" err="1">
                <a:solidFill>
                  <a:srgbClr val="444444"/>
                </a:solidFill>
                <a:effectLst/>
                <a:latin typeface="pt_sans_bold"/>
              </a:rPr>
              <a:t>Skills</a:t>
            </a:r>
            <a:r>
              <a:rPr lang="ru-RU" sz="1600" i="0" dirty="0">
                <a:solidFill>
                  <a:srgbClr val="444444"/>
                </a:solidFill>
                <a:effectLst/>
                <a:latin typeface="pt_sans_bold"/>
              </a:rPr>
              <a:t> 2023», в котором приняли участие конкурсанты из 14 стран. Чемпионат состоялся в сентябре прошлого года в Казани.</a:t>
            </a:r>
            <a:endParaRPr lang="ru-RU" sz="1600" i="0" dirty="0">
              <a:solidFill>
                <a:srgbClr val="444444"/>
              </a:solidFill>
              <a:effectLst/>
              <a:latin typeface="Comic Sans MS" panose="030F0702030302020204" pitchFamily="66" charset="0"/>
            </a:endParaRPr>
          </a:p>
          <a:p>
            <a:pPr indent="450215" algn="just">
              <a:buNone/>
            </a:pPr>
            <a:r>
              <a:rPr lang="ru-RU" sz="1600" b="0" i="0" dirty="0">
                <a:solidFill>
                  <a:srgbClr val="333333"/>
                </a:solidFill>
                <a:effectLst/>
                <a:latin typeface="pt_sans_caption"/>
              </a:rPr>
              <a:t>Благодарность объявлена студентам 4 курса факультета математики и информатики Григорию </a:t>
            </a:r>
            <a:r>
              <a:rPr lang="ru-RU" sz="1600" b="0" i="0" dirty="0" err="1">
                <a:solidFill>
                  <a:srgbClr val="333333"/>
                </a:solidFill>
                <a:effectLst/>
                <a:latin typeface="pt_sans_caption"/>
              </a:rPr>
              <a:t>Беззубику</a:t>
            </a:r>
            <a:r>
              <a:rPr lang="ru-RU" sz="1600" b="0" i="0" dirty="0">
                <a:solidFill>
                  <a:srgbClr val="333333"/>
                </a:solidFill>
                <a:effectLst/>
                <a:latin typeface="pt_sans_caption"/>
              </a:rPr>
              <a:t> и Ярославу Драчеву, а также студентке 1 курса факультета искусств и дизайна Дарье </a:t>
            </a:r>
            <a:r>
              <a:rPr lang="ru-RU" sz="1600" b="0" i="0" dirty="0" err="1">
                <a:solidFill>
                  <a:srgbClr val="333333"/>
                </a:solidFill>
                <a:effectLst/>
                <a:latin typeface="pt_sans_caption"/>
              </a:rPr>
              <a:t>Перелайко</a:t>
            </a:r>
            <a:r>
              <a:rPr lang="ru-RU" sz="1600" b="0" i="0" dirty="0">
                <a:solidFill>
                  <a:srgbClr val="333333"/>
                </a:solidFill>
                <a:effectLst/>
                <a:latin typeface="pt_sans_caption"/>
              </a:rPr>
              <a:t>.</a:t>
            </a:r>
          </a:p>
          <a:p>
            <a:pPr indent="450215" algn="just">
              <a:buNone/>
            </a:pPr>
            <a:r>
              <a:rPr lang="ru-RU" sz="1600" b="0" i="0" dirty="0">
                <a:solidFill>
                  <a:srgbClr val="333333"/>
                </a:solidFill>
                <a:effectLst/>
                <a:latin typeface="pt_sans_caption"/>
              </a:rPr>
              <a:t>Победителей по 30 компетенциям определили в 3 зачетах: общем российском, международном с участием иностранных и российских конкурсантов по соответствующим компетенциям, а также зачете для участников дистанционных соревнований.</a:t>
            </a:r>
          </a:p>
        </p:txBody>
      </p:sp>
      <p:pic>
        <p:nvPicPr>
          <p:cNvPr id="3074" name="Picture 2" descr="photo 5314619745439437446 y">
            <a:extLst>
              <a:ext uri="{FF2B5EF4-FFF2-40B4-BE49-F238E27FC236}">
                <a16:creationId xmlns:a16="http://schemas.microsoft.com/office/drawing/2014/main" id="{E932F1E7-25CA-A000-EEAA-94C232D068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5776" y="3270991"/>
            <a:ext cx="4032448" cy="26896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D754B1-5FEB-155A-BE46-7ABC7EA7B44B}"/>
              </a:ext>
            </a:extLst>
          </p:cNvPr>
          <p:cNvSpPr txBox="1"/>
          <p:nvPr/>
        </p:nvSpPr>
        <p:spPr>
          <a:xfrm>
            <a:off x="154080" y="6350898"/>
            <a:ext cx="9295780" cy="276999"/>
          </a:xfrm>
          <a:prstGeom prst="rect">
            <a:avLst/>
          </a:prstGeom>
          <a:noFill/>
        </p:spPr>
        <p:txBody>
          <a:bodyPr wrap="square">
            <a:spAutoFit/>
          </a:bodyPr>
          <a:lstStyle/>
          <a:p>
            <a:r>
              <a:rPr lang="ru-RU" sz="1200" dirty="0">
                <a:hlinkClick r:id="rId8"/>
              </a:rPr>
              <a:t>https://www.grsu.by/component/k2/item/48813-kupalovtsam-obyavlena-blagodarnost-ministerstva-obrazovaniya-respubliki-belarus.html</a:t>
            </a:r>
            <a:r>
              <a:rPr lang="ru-RU" sz="1200" dirty="0"/>
              <a:t> </a:t>
            </a:r>
          </a:p>
        </p:txBody>
      </p:sp>
    </p:spTree>
    <p:extLst>
      <p:ext uri="{BB962C8B-B14F-4D97-AF65-F5344CB8AC3E}">
        <p14:creationId xmlns:p14="http://schemas.microsoft.com/office/powerpoint/2010/main" val="416764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DB5D06D5-871B-6FF4-DD9A-F6F57102A828}"/>
              </a:ext>
            </a:extLst>
          </p:cNvPr>
          <p:cNvSpPr txBox="1"/>
          <p:nvPr/>
        </p:nvSpPr>
        <p:spPr>
          <a:xfrm>
            <a:off x="423361" y="67837"/>
            <a:ext cx="7189350" cy="707886"/>
          </a:xfrm>
          <a:prstGeom prst="rect">
            <a:avLst/>
          </a:prstGeom>
          <a:noFill/>
        </p:spPr>
        <p:txBody>
          <a:bodyPr wrap="square">
            <a:spAutoFit/>
          </a:bodyPr>
          <a:lstStyle/>
          <a:p>
            <a:pPr algn="ctr">
              <a:buNone/>
            </a:pPr>
            <a:r>
              <a:rPr lang="ru-RU" sz="2000" b="1" i="0" dirty="0">
                <a:solidFill>
                  <a:schemeClr val="bg1"/>
                </a:solidFill>
                <a:effectLst/>
                <a:latin typeface="pt_sans_bold"/>
              </a:rPr>
              <a:t>Победа в IV Международной научно-исследовательской олимпиаде</a:t>
            </a:r>
          </a:p>
        </p:txBody>
      </p:sp>
      <p:sp>
        <p:nvSpPr>
          <p:cNvPr id="5" name="TextBox 4">
            <a:extLst>
              <a:ext uri="{FF2B5EF4-FFF2-40B4-BE49-F238E27FC236}">
                <a16:creationId xmlns:a16="http://schemas.microsoft.com/office/drawing/2014/main" id="{FB420291-7863-34E8-73D7-D32902BE236B}"/>
              </a:ext>
            </a:extLst>
          </p:cNvPr>
          <p:cNvSpPr txBox="1"/>
          <p:nvPr/>
        </p:nvSpPr>
        <p:spPr>
          <a:xfrm>
            <a:off x="0" y="847043"/>
            <a:ext cx="8967580" cy="3801041"/>
          </a:xfrm>
          <a:prstGeom prst="rect">
            <a:avLst/>
          </a:prstGeom>
          <a:noFill/>
        </p:spPr>
        <p:txBody>
          <a:bodyPr wrap="square">
            <a:spAutoFit/>
          </a:bodyPr>
          <a:lstStyle/>
          <a:p>
            <a:pPr indent="450215" algn="just">
              <a:lnSpc>
                <a:spcPts val="1800"/>
              </a:lnSpc>
              <a:buNone/>
            </a:pPr>
            <a:r>
              <a:rPr lang="ru-RU" sz="1400" i="0" dirty="0">
                <a:solidFill>
                  <a:srgbClr val="444444"/>
                </a:solidFill>
                <a:effectLst/>
                <a:latin typeface="pt_sans_bold"/>
              </a:rPr>
              <a:t>В научно-исследовательской олимпиаде по проектированию предприятий общественного питания приняли участие студенты из пяти стран, среди которых Российская Федерация, Казахстан, Республика Беларусь.</a:t>
            </a:r>
            <a:endParaRPr lang="ru-RU" sz="1400" i="0" dirty="0">
              <a:solidFill>
                <a:srgbClr val="444444"/>
              </a:solidFill>
              <a:effectLst/>
              <a:latin typeface="Comic Sans MS" panose="030F0702030302020204" pitchFamily="66" charset="0"/>
            </a:endParaRPr>
          </a:p>
          <a:p>
            <a:pPr indent="450215" algn="just">
              <a:buNone/>
            </a:pPr>
            <a:r>
              <a:rPr lang="ru-RU" sz="1400" b="0" i="0" dirty="0">
                <a:solidFill>
                  <a:srgbClr val="333333"/>
                </a:solidFill>
                <a:effectLst/>
                <a:latin typeface="pt_sans_caption"/>
              </a:rPr>
              <a:t>Международная научно-исследовательская олимпиада прошла на базе Института торговли и сферы услуг Сибирского федерального университета в дистанционном формате: тестирование и презентация научно-исследовательских проектов.</a:t>
            </a:r>
          </a:p>
          <a:p>
            <a:pPr indent="450215" algn="just">
              <a:buNone/>
            </a:pPr>
            <a:r>
              <a:rPr lang="ru-RU" sz="1400" b="0" i="0" dirty="0">
                <a:solidFill>
                  <a:srgbClr val="333333"/>
                </a:solidFill>
                <a:effectLst/>
                <a:latin typeface="pt_sans_caption"/>
              </a:rPr>
              <a:t>Студенты 4 курса специальности «Производство продукции и организация общественного питания» факультета биологии и экологии достойно представили </a:t>
            </a:r>
            <a:r>
              <a:rPr lang="ru-RU" sz="1400" b="0" i="0" dirty="0" err="1">
                <a:solidFill>
                  <a:srgbClr val="333333"/>
                </a:solidFill>
                <a:effectLst/>
                <a:latin typeface="pt_sans_caption"/>
              </a:rPr>
              <a:t>Купаловский</a:t>
            </a:r>
            <a:r>
              <a:rPr lang="ru-RU" sz="1400" b="0" i="0" dirty="0">
                <a:solidFill>
                  <a:srgbClr val="333333"/>
                </a:solidFill>
                <a:effectLst/>
                <a:latin typeface="pt_sans_caption"/>
              </a:rPr>
              <a:t> университет и одержали достойную победу в IV Международной научно-исследовательской олимпиаде по проектированию предприятий общественного питания.</a:t>
            </a:r>
          </a:p>
          <a:p>
            <a:pPr indent="450215" algn="just">
              <a:buNone/>
            </a:pPr>
            <a:r>
              <a:rPr lang="ru-RU" sz="1400" b="0" i="0" dirty="0">
                <a:solidFill>
                  <a:srgbClr val="333333"/>
                </a:solidFill>
                <a:effectLst/>
                <a:latin typeface="pt_sans_caption"/>
              </a:rPr>
              <a:t>Дипломом I степени в номинации «Проект предприятия питания, адаптированного к городской среде» отмечена </a:t>
            </a:r>
            <a:r>
              <a:rPr lang="ru-RU" sz="1400" i="0" dirty="0">
                <a:solidFill>
                  <a:srgbClr val="333333"/>
                </a:solidFill>
                <a:effectLst/>
                <a:latin typeface="pt_sans_caption"/>
              </a:rPr>
              <a:t>Дарья </a:t>
            </a:r>
            <a:r>
              <a:rPr lang="ru-RU" sz="1400" i="0" dirty="0" err="1">
                <a:solidFill>
                  <a:srgbClr val="333333"/>
                </a:solidFill>
                <a:effectLst/>
                <a:latin typeface="pt_sans_caption"/>
              </a:rPr>
              <a:t>Гриц</a:t>
            </a:r>
            <a:r>
              <a:rPr lang="ru-RU" sz="1400" i="0" dirty="0">
                <a:solidFill>
                  <a:srgbClr val="333333"/>
                </a:solidFill>
                <a:effectLst/>
                <a:latin typeface="pt_sans_caption"/>
              </a:rPr>
              <a:t>; Диплом I степени в номинации «Проект предприятия питания, специализирующегося на национальной кухне» заслужил Александр </a:t>
            </a:r>
            <a:r>
              <a:rPr lang="ru-RU" sz="1400" i="0" dirty="0" err="1">
                <a:solidFill>
                  <a:srgbClr val="333333"/>
                </a:solidFill>
                <a:effectLst/>
                <a:latin typeface="pt_sans_caption"/>
              </a:rPr>
              <a:t>Парахневич</a:t>
            </a:r>
            <a:r>
              <a:rPr lang="ru-RU" sz="1400" i="0" dirty="0">
                <a:solidFill>
                  <a:srgbClr val="333333"/>
                </a:solidFill>
                <a:effectLst/>
                <a:latin typeface="pt_sans_caption"/>
              </a:rPr>
              <a:t>; Диплом II степени в номинации «Проект предприятия питания, специализирующегося на национальной кухне» получила Екатерина Швецова; Диплом III степени в номинации «Проект предприятия питания социального значения» получил Иван Кузьмич; Дипломом III степени в номинации «Проект предприятия питания, специализирующегося на национальной кухне» отмечена Анна </a:t>
            </a:r>
            <a:r>
              <a:rPr lang="ru-RU" sz="1400" i="0" dirty="0" err="1">
                <a:solidFill>
                  <a:srgbClr val="333333"/>
                </a:solidFill>
                <a:effectLst/>
                <a:latin typeface="pt_sans_caption"/>
              </a:rPr>
              <a:t>Жолнерчик</a:t>
            </a:r>
            <a:r>
              <a:rPr lang="ru-RU" sz="1400" i="0" dirty="0">
                <a:solidFill>
                  <a:srgbClr val="333333"/>
                </a:solidFill>
                <a:effectLst/>
                <a:latin typeface="pt_sans_caption"/>
              </a:rPr>
              <a:t>.</a:t>
            </a:r>
          </a:p>
        </p:txBody>
      </p:sp>
      <p:pic>
        <p:nvPicPr>
          <p:cNvPr id="13314" name="Picture 2" descr="photo 5318909180817561239 x">
            <a:extLst>
              <a:ext uri="{FF2B5EF4-FFF2-40B4-BE49-F238E27FC236}">
                <a16:creationId xmlns:a16="http://schemas.microsoft.com/office/drawing/2014/main" id="{39267C19-E404-257B-2518-7A9607F57F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6648" y="4614745"/>
            <a:ext cx="2424304" cy="16796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73A5728-C2E6-19A7-CBEF-DF9B1F15EC14}"/>
              </a:ext>
            </a:extLst>
          </p:cNvPr>
          <p:cNvSpPr txBox="1"/>
          <p:nvPr/>
        </p:nvSpPr>
        <p:spPr>
          <a:xfrm>
            <a:off x="-89860" y="6407296"/>
            <a:ext cx="9616284" cy="261610"/>
          </a:xfrm>
          <a:prstGeom prst="rect">
            <a:avLst/>
          </a:prstGeom>
          <a:noFill/>
        </p:spPr>
        <p:txBody>
          <a:bodyPr wrap="square">
            <a:spAutoFit/>
          </a:bodyPr>
          <a:lstStyle/>
          <a:p>
            <a:r>
              <a:rPr lang="ru-RU" sz="1100" dirty="0">
                <a:hlinkClick r:id="rId8"/>
              </a:rPr>
              <a:t>https://www.grsu.by/component/k2/item/48845-kalejdoskop-pobed-kupalovtsy-oderzhali-pobedu-v-iv-mezhdunarodnoj-nauchno-issledovatelskoj-olimpiade.html</a:t>
            </a:r>
            <a:r>
              <a:rPr lang="ru-RU" sz="1100" dirty="0"/>
              <a:t> </a:t>
            </a:r>
          </a:p>
        </p:txBody>
      </p:sp>
    </p:spTree>
    <p:extLst>
      <p:ext uri="{BB962C8B-B14F-4D97-AF65-F5344CB8AC3E}">
        <p14:creationId xmlns:p14="http://schemas.microsoft.com/office/powerpoint/2010/main" val="3031066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B9B87-DCD4-36DC-74D5-C98CFF4FFB67}"/>
            </a:ext>
          </a:extLst>
        </p:cNvPr>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68A03F07-8E47-A348-4022-95E582BBF239}"/>
              </a:ext>
            </a:extLst>
          </p:cNvPr>
          <p:cNvGrpSpPr/>
          <p:nvPr/>
        </p:nvGrpSpPr>
        <p:grpSpPr>
          <a:xfrm>
            <a:off x="-115200" y="-92546"/>
            <a:ext cx="9259200" cy="6905922"/>
            <a:chOff x="-115200" y="-92546"/>
            <a:chExt cx="9259200" cy="6905922"/>
          </a:xfrm>
        </p:grpSpPr>
        <p:sp>
          <p:nvSpPr>
            <p:cNvPr id="15" name="Прямоугольник 14">
              <a:extLst>
                <a:ext uri="{FF2B5EF4-FFF2-40B4-BE49-F238E27FC236}">
                  <a16:creationId xmlns:a16="http://schemas.microsoft.com/office/drawing/2014/main" id="{441965B8-7FB3-0DFF-94FE-5BD036713EC0}"/>
                </a:ext>
              </a:extLst>
            </p:cNvPr>
            <p:cNvSpPr/>
            <p:nvPr/>
          </p:nvSpPr>
          <p:spPr>
            <a:xfrm>
              <a:off x="0" y="0"/>
              <a:ext cx="9144000" cy="897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a:extLst>
                <a:ext uri="{FF2B5EF4-FFF2-40B4-BE49-F238E27FC236}">
                  <a16:creationId xmlns:a16="http://schemas.microsoft.com/office/drawing/2014/main" id="{E734C871-1328-B5D2-044A-D2A2B193220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a:extLst>
                <a:ext uri="{FF2B5EF4-FFF2-40B4-BE49-F238E27FC236}">
                  <a16:creationId xmlns:a16="http://schemas.microsoft.com/office/drawing/2014/main" id="{52244567-930F-C5EA-DFE5-BA8830D2F1E6}"/>
                </a:ext>
              </a:extLst>
            </p:cNvPr>
            <p:cNvGrpSpPr/>
            <p:nvPr/>
          </p:nvGrpSpPr>
          <p:grpSpPr>
            <a:xfrm>
              <a:off x="0" y="6561376"/>
              <a:ext cx="9143999" cy="252000"/>
              <a:chOff x="0" y="6561376"/>
              <a:chExt cx="9143999" cy="252000"/>
            </a:xfrm>
          </p:grpSpPr>
          <p:pic>
            <p:nvPicPr>
              <p:cNvPr id="22" name="Picture 2" descr="Купить Расписание ГРГУ — Microsoft Store (ru-BY)">
                <a:extLst>
                  <a:ext uri="{FF2B5EF4-FFF2-40B4-BE49-F238E27FC236}">
                    <a16:creationId xmlns:a16="http://schemas.microsoft.com/office/drawing/2014/main" id="{9BF0C829-C2BA-E6EC-8FA8-58696237FFB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8B40250-3044-BCBA-18A4-432B42BD92D2}"/>
                  </a:ext>
                </a:extLst>
              </p:cNvPr>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id="{635E6143-13DB-C2C7-8087-0BE853A272CD}"/>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id="{D8E4F739-DB3C-7568-C58D-19C7D81079E3}"/>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id="{6CE1A153-FD0A-0CBB-4E35-60CC0288D1B6}"/>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a:extLst>
                <a:ext uri="{FF2B5EF4-FFF2-40B4-BE49-F238E27FC236}">
                  <a16:creationId xmlns:a16="http://schemas.microsoft.com/office/drawing/2014/main" id="{33F2BFFA-5619-7826-BDF2-3080FB2EEF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a:extLst>
              <a:ext uri="{FF2B5EF4-FFF2-40B4-BE49-F238E27FC236}">
                <a16:creationId xmlns:a16="http://schemas.microsoft.com/office/drawing/2014/main" id="{42009795-8825-C743-3C0F-AFC538090413}"/>
              </a:ext>
            </a:extLst>
          </p:cNvPr>
          <p:cNvSpPr txBox="1"/>
          <p:nvPr/>
        </p:nvSpPr>
        <p:spPr>
          <a:xfrm>
            <a:off x="489544" y="83063"/>
            <a:ext cx="6660392" cy="707886"/>
          </a:xfrm>
          <a:prstGeom prst="rect">
            <a:avLst/>
          </a:prstGeom>
          <a:noFill/>
        </p:spPr>
        <p:txBody>
          <a:bodyPr wrap="square">
            <a:spAutoFit/>
          </a:bodyPr>
          <a:lstStyle/>
          <a:p>
            <a:pPr algn="ctr">
              <a:buNone/>
            </a:pPr>
            <a:r>
              <a:rPr lang="ru-RU" sz="2000" b="1" i="0" dirty="0">
                <a:solidFill>
                  <a:schemeClr val="bg1"/>
                </a:solidFill>
                <a:effectLst/>
                <a:latin typeface="pt_sans_bold"/>
              </a:rPr>
              <a:t>Конкурс на лучшую работу в сфере защиты персональных данных</a:t>
            </a:r>
          </a:p>
        </p:txBody>
      </p:sp>
      <p:sp>
        <p:nvSpPr>
          <p:cNvPr id="5" name="TextBox 4">
            <a:extLst>
              <a:ext uri="{FF2B5EF4-FFF2-40B4-BE49-F238E27FC236}">
                <a16:creationId xmlns:a16="http://schemas.microsoft.com/office/drawing/2014/main" id="{23BA7D24-7D1A-370F-9D16-ECB79E418304}"/>
              </a:ext>
            </a:extLst>
          </p:cNvPr>
          <p:cNvSpPr txBox="1"/>
          <p:nvPr/>
        </p:nvSpPr>
        <p:spPr>
          <a:xfrm>
            <a:off x="104876" y="882418"/>
            <a:ext cx="8791724" cy="2970044"/>
          </a:xfrm>
          <a:prstGeom prst="rect">
            <a:avLst/>
          </a:prstGeom>
          <a:noFill/>
        </p:spPr>
        <p:txBody>
          <a:bodyPr wrap="square">
            <a:spAutoFit/>
          </a:bodyPr>
          <a:lstStyle/>
          <a:p>
            <a:pPr indent="450215" algn="just">
              <a:lnSpc>
                <a:spcPts val="1800"/>
              </a:lnSpc>
              <a:buNone/>
            </a:pPr>
            <a:r>
              <a:rPr lang="ru-RU" sz="1600" i="0" dirty="0">
                <a:solidFill>
                  <a:srgbClr val="444444"/>
                </a:solidFill>
                <a:effectLst/>
                <a:latin typeface="pt_sans_bold"/>
              </a:rPr>
              <a:t>Научная работа студентки 4 курса юридического факультета Марины Масальской отмечена дипломом III степени в номинации «Лучшая студенческая работа» по результатам конкурса на лучшую работу в сфере защиты персональных данных. Научный руководитель – старший преподаватель кафедры международного права Диана Литвинчук.</a:t>
            </a:r>
            <a:endParaRPr lang="ru-RU" sz="1600" i="0" dirty="0">
              <a:solidFill>
                <a:srgbClr val="444444"/>
              </a:solidFill>
              <a:effectLst/>
              <a:latin typeface="Comic Sans MS" panose="030F0702030302020204" pitchFamily="66" charset="0"/>
            </a:endParaRPr>
          </a:p>
          <a:p>
            <a:pPr indent="450215" algn="just">
              <a:buNone/>
            </a:pPr>
            <a:r>
              <a:rPr lang="ru-RU" sz="1600" b="0" i="0" dirty="0">
                <a:solidFill>
                  <a:srgbClr val="333333"/>
                </a:solidFill>
                <a:effectLst/>
                <a:latin typeface="pt_sans_caption"/>
              </a:rPr>
              <a:t>Конкурс организован Национальным центром защиты персональных данных и проводится ежегодно. К участию были приглашены студенты, магистранты, профессорско-преподавательский состав учреждений высшего образования, работники научных, научно-практических и иных организаций, и в целом люди, работающие по юридическим специальностям.</a:t>
            </a:r>
          </a:p>
          <a:p>
            <a:pPr indent="450215" algn="just">
              <a:buNone/>
            </a:pPr>
            <a:r>
              <a:rPr lang="ru-RU" sz="1600" b="0" i="0" dirty="0">
                <a:solidFill>
                  <a:srgbClr val="333333"/>
                </a:solidFill>
                <a:effectLst/>
                <a:latin typeface="pt_sans_caption"/>
              </a:rPr>
              <a:t>Основная цель конкурса – привлечение общественного внимания к вопросам правового регулирования отношений в сфере защиты персональных данных.</a:t>
            </a:r>
          </a:p>
        </p:txBody>
      </p:sp>
      <p:pic>
        <p:nvPicPr>
          <p:cNvPr id="15362" name="Picture 2" descr="photo 5321284830308194849 y">
            <a:extLst>
              <a:ext uri="{FF2B5EF4-FFF2-40B4-BE49-F238E27FC236}">
                <a16:creationId xmlns:a16="http://schemas.microsoft.com/office/drawing/2014/main" id="{8F3C85DA-32C1-0E96-163C-A74C37343CD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4892" y="3958823"/>
            <a:ext cx="2915816" cy="21868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8AF704-B063-A1D3-9239-BF3B996B9C5C}"/>
              </a:ext>
            </a:extLst>
          </p:cNvPr>
          <p:cNvSpPr txBox="1"/>
          <p:nvPr/>
        </p:nvSpPr>
        <p:spPr>
          <a:xfrm>
            <a:off x="25704" y="6351711"/>
            <a:ext cx="9144000" cy="430887"/>
          </a:xfrm>
          <a:prstGeom prst="rect">
            <a:avLst/>
          </a:prstGeom>
          <a:noFill/>
        </p:spPr>
        <p:txBody>
          <a:bodyPr wrap="square">
            <a:spAutoFit/>
          </a:bodyPr>
          <a:lstStyle/>
          <a:p>
            <a:r>
              <a:rPr lang="ru-RU" sz="1100" dirty="0">
                <a:hlinkClick r:id="rId8"/>
              </a:rPr>
              <a:t>https://www.grsu.by/component/k2/item/48852-studentka-kupalovskogo-universiteta-prizer-konkursa-na-luchshuyu-rabotu-v-sfere-zashchity-personalnykh-dannykh.html</a:t>
            </a:r>
            <a:r>
              <a:rPr lang="ru-RU" sz="1100" dirty="0"/>
              <a:t> </a:t>
            </a:r>
          </a:p>
        </p:txBody>
      </p:sp>
    </p:spTree>
    <p:extLst>
      <p:ext uri="{BB962C8B-B14F-4D97-AF65-F5344CB8AC3E}">
        <p14:creationId xmlns:p14="http://schemas.microsoft.com/office/powerpoint/2010/main" val="21838602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8697</TotalTime>
  <Words>3676</Words>
  <Application>Microsoft Office PowerPoint</Application>
  <PresentationFormat>Экран (4:3)</PresentationFormat>
  <Paragraphs>171</Paragraphs>
  <Slides>25</Slides>
  <Notes>25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Calibri</vt:lpstr>
      <vt:lpstr>Comic Sans MS</vt:lpstr>
      <vt:lpstr>Impact</vt:lpstr>
      <vt:lpstr>pt_sans_bold</vt:lpstr>
      <vt:lpstr>pt_sans_caption</vt:lpstr>
      <vt:lpstr>Segoe UI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Цели устойчивого развития</dc:title>
  <dc:creator>Лисовская Анастасия Казимировна</dc:creator>
  <cp:lastModifiedBy>Лисовская АНАСТАСИЯ КАЗИМИРОВНА</cp:lastModifiedBy>
  <cp:revision>753</cp:revision>
  <cp:lastPrinted>2022-08-31T19:27:54Z</cp:lastPrinted>
  <dcterms:created xsi:type="dcterms:W3CDTF">2022-08-29T06:47:08Z</dcterms:created>
  <dcterms:modified xsi:type="dcterms:W3CDTF">2026-04-13T12:58:08Z</dcterms:modified>
</cp:coreProperties>
</file>