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473" r:id="rId3"/>
    <p:sldId id="496" r:id="rId4"/>
    <p:sldId id="497" r:id="rId5"/>
    <p:sldId id="503" r:id="rId6"/>
    <p:sldId id="515" r:id="rId7"/>
    <p:sldId id="546" r:id="rId8"/>
    <p:sldId id="548" r:id="rId9"/>
    <p:sldId id="610" r:id="rId10"/>
    <p:sldId id="642" r:id="rId11"/>
    <p:sldId id="734" r:id="rId12"/>
    <p:sldId id="735" r:id="rId13"/>
    <p:sldId id="749" r:id="rId14"/>
    <p:sldId id="780" r:id="rId15"/>
    <p:sldId id="359" r:id="rId16"/>
  </p:sldIdLst>
  <p:sldSz cx="9144000" cy="6858000" type="screen4x3"/>
  <p:notesSz cx="6786563" cy="99234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8538" autoAdjust="0"/>
  </p:normalViewPr>
  <p:slideViewPr>
    <p:cSldViewPr>
      <p:cViewPr varScale="1">
        <p:scale>
          <a:sx n="111" d="100"/>
          <a:sy n="111" d="100"/>
        </p:scale>
        <p:origin x="1536"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0844" cy="496173"/>
          </a:xfrm>
          <a:prstGeom prst="rect">
            <a:avLst/>
          </a:prstGeom>
        </p:spPr>
        <p:txBody>
          <a:bodyPr vert="horz" lIns="91358" tIns="45679" rIns="91358" bIns="45679" rtlCol="0"/>
          <a:lstStyle>
            <a:lvl1pPr algn="l">
              <a:defRPr sz="1200"/>
            </a:lvl1pPr>
          </a:lstStyle>
          <a:p>
            <a:endParaRPr lang="ru-RU"/>
          </a:p>
        </p:txBody>
      </p:sp>
      <p:sp>
        <p:nvSpPr>
          <p:cNvPr id="3" name="Дата 2"/>
          <p:cNvSpPr>
            <a:spLocks noGrp="1"/>
          </p:cNvSpPr>
          <p:nvPr>
            <p:ph type="dt" sz="quarter" idx="1"/>
          </p:nvPr>
        </p:nvSpPr>
        <p:spPr>
          <a:xfrm>
            <a:off x="3844149" y="0"/>
            <a:ext cx="2940844" cy="496173"/>
          </a:xfrm>
          <a:prstGeom prst="rect">
            <a:avLst/>
          </a:prstGeom>
        </p:spPr>
        <p:txBody>
          <a:bodyPr vert="horz" lIns="91358" tIns="45679" rIns="91358" bIns="45679" rtlCol="0"/>
          <a:lstStyle>
            <a:lvl1pPr algn="r">
              <a:defRPr sz="1200"/>
            </a:lvl1pPr>
          </a:lstStyle>
          <a:p>
            <a:fld id="{7939A217-F63D-4D82-9FC5-8A4B68C68167}" type="datetimeFigureOut">
              <a:rPr lang="ru-RU" smtClean="0"/>
              <a:t>13.04.2026</a:t>
            </a:fld>
            <a:endParaRPr lang="ru-RU"/>
          </a:p>
        </p:txBody>
      </p:sp>
      <p:sp>
        <p:nvSpPr>
          <p:cNvPr id="4" name="Нижний колонтитул 3"/>
          <p:cNvSpPr>
            <a:spLocks noGrp="1"/>
          </p:cNvSpPr>
          <p:nvPr>
            <p:ph type="ftr" sz="quarter" idx="2"/>
          </p:nvPr>
        </p:nvSpPr>
        <p:spPr>
          <a:xfrm>
            <a:off x="0" y="9425567"/>
            <a:ext cx="2940844" cy="496173"/>
          </a:xfrm>
          <a:prstGeom prst="rect">
            <a:avLst/>
          </a:prstGeom>
        </p:spPr>
        <p:txBody>
          <a:bodyPr vert="horz" lIns="91358" tIns="45679" rIns="91358" bIns="45679" rtlCol="0" anchor="b"/>
          <a:lstStyle>
            <a:lvl1pPr algn="l">
              <a:defRPr sz="1200"/>
            </a:lvl1pPr>
          </a:lstStyle>
          <a:p>
            <a:endParaRPr lang="ru-RU"/>
          </a:p>
        </p:txBody>
      </p:sp>
      <p:sp>
        <p:nvSpPr>
          <p:cNvPr id="5" name="Номер слайда 4"/>
          <p:cNvSpPr>
            <a:spLocks noGrp="1"/>
          </p:cNvSpPr>
          <p:nvPr>
            <p:ph type="sldNum" sz="quarter" idx="3"/>
          </p:nvPr>
        </p:nvSpPr>
        <p:spPr>
          <a:xfrm>
            <a:off x="3844149" y="9425567"/>
            <a:ext cx="2940844" cy="496173"/>
          </a:xfrm>
          <a:prstGeom prst="rect">
            <a:avLst/>
          </a:prstGeom>
        </p:spPr>
        <p:txBody>
          <a:bodyPr vert="horz" lIns="91358" tIns="45679" rIns="91358" bIns="45679" rtlCol="0" anchor="b"/>
          <a:lstStyle>
            <a:lvl1pPr algn="r">
              <a:defRPr sz="1200"/>
            </a:lvl1pPr>
          </a:lstStyle>
          <a:p>
            <a:fld id="{880B5203-513C-46D3-AA24-EF7B746F09B9}" type="slidenum">
              <a:rPr lang="ru-RU" smtClean="0"/>
              <a:t>‹#›</a:t>
            </a:fld>
            <a:endParaRPr lang="ru-RU"/>
          </a:p>
        </p:txBody>
      </p:sp>
    </p:spTree>
    <p:extLst>
      <p:ext uri="{BB962C8B-B14F-4D97-AF65-F5344CB8AC3E}">
        <p14:creationId xmlns:p14="http://schemas.microsoft.com/office/powerpoint/2010/main" val="3427206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0844" cy="496173"/>
          </a:xfrm>
          <a:prstGeom prst="rect">
            <a:avLst/>
          </a:prstGeom>
        </p:spPr>
        <p:txBody>
          <a:bodyPr vert="horz" lIns="91358" tIns="45679" rIns="91358" bIns="45679" rtlCol="0"/>
          <a:lstStyle>
            <a:lvl1pPr algn="l">
              <a:defRPr sz="1200"/>
            </a:lvl1pPr>
          </a:lstStyle>
          <a:p>
            <a:endParaRPr lang="ru-RU"/>
          </a:p>
        </p:txBody>
      </p:sp>
      <p:sp>
        <p:nvSpPr>
          <p:cNvPr id="3" name="Дата 2"/>
          <p:cNvSpPr>
            <a:spLocks noGrp="1"/>
          </p:cNvSpPr>
          <p:nvPr>
            <p:ph type="dt" idx="1"/>
          </p:nvPr>
        </p:nvSpPr>
        <p:spPr>
          <a:xfrm>
            <a:off x="3844149" y="0"/>
            <a:ext cx="2940844" cy="496173"/>
          </a:xfrm>
          <a:prstGeom prst="rect">
            <a:avLst/>
          </a:prstGeom>
        </p:spPr>
        <p:txBody>
          <a:bodyPr vert="horz" lIns="91358" tIns="45679" rIns="91358" bIns="45679" rtlCol="0"/>
          <a:lstStyle>
            <a:lvl1pPr algn="r">
              <a:defRPr sz="1200"/>
            </a:lvl1pPr>
          </a:lstStyle>
          <a:p>
            <a:fld id="{DFF97B29-BB46-4C93-A7A4-12FFB28DED77}" type="datetimeFigureOut">
              <a:rPr lang="ru-RU" smtClean="0"/>
              <a:t>13.04.2026</a:t>
            </a:fld>
            <a:endParaRPr lang="ru-RU"/>
          </a:p>
        </p:txBody>
      </p:sp>
      <p:sp>
        <p:nvSpPr>
          <p:cNvPr id="4" name="Образ слайда 3"/>
          <p:cNvSpPr>
            <a:spLocks noGrp="1" noRot="1" noChangeAspect="1"/>
          </p:cNvSpPr>
          <p:nvPr>
            <p:ph type="sldImg" idx="2"/>
          </p:nvPr>
        </p:nvSpPr>
        <p:spPr>
          <a:xfrm>
            <a:off x="912813" y="744538"/>
            <a:ext cx="4960937" cy="3721100"/>
          </a:xfrm>
          <a:prstGeom prst="rect">
            <a:avLst/>
          </a:prstGeom>
          <a:noFill/>
          <a:ln w="12700">
            <a:solidFill>
              <a:prstClr val="black"/>
            </a:solidFill>
          </a:ln>
        </p:spPr>
        <p:txBody>
          <a:bodyPr vert="horz" lIns="91358" tIns="45679" rIns="91358" bIns="45679" rtlCol="0" anchor="ctr"/>
          <a:lstStyle/>
          <a:p>
            <a:endParaRPr lang="ru-RU"/>
          </a:p>
        </p:txBody>
      </p:sp>
      <p:sp>
        <p:nvSpPr>
          <p:cNvPr id="5" name="Заметки 4"/>
          <p:cNvSpPr>
            <a:spLocks noGrp="1"/>
          </p:cNvSpPr>
          <p:nvPr>
            <p:ph type="body" sz="quarter" idx="3"/>
          </p:nvPr>
        </p:nvSpPr>
        <p:spPr>
          <a:xfrm>
            <a:off x="678657" y="4713645"/>
            <a:ext cx="5429250" cy="4465558"/>
          </a:xfrm>
          <a:prstGeom prst="rect">
            <a:avLst/>
          </a:prstGeom>
        </p:spPr>
        <p:txBody>
          <a:bodyPr vert="horz" lIns="91358" tIns="45679" rIns="91358" bIns="45679"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5567"/>
            <a:ext cx="2940844" cy="496173"/>
          </a:xfrm>
          <a:prstGeom prst="rect">
            <a:avLst/>
          </a:prstGeom>
        </p:spPr>
        <p:txBody>
          <a:bodyPr vert="horz" lIns="91358" tIns="45679" rIns="91358" bIns="45679" rtlCol="0" anchor="b"/>
          <a:lstStyle>
            <a:lvl1pPr algn="l">
              <a:defRPr sz="1200"/>
            </a:lvl1pPr>
          </a:lstStyle>
          <a:p>
            <a:endParaRPr lang="ru-RU"/>
          </a:p>
        </p:txBody>
      </p:sp>
      <p:sp>
        <p:nvSpPr>
          <p:cNvPr id="7" name="Номер слайда 6"/>
          <p:cNvSpPr>
            <a:spLocks noGrp="1"/>
          </p:cNvSpPr>
          <p:nvPr>
            <p:ph type="sldNum" sz="quarter" idx="5"/>
          </p:nvPr>
        </p:nvSpPr>
        <p:spPr>
          <a:xfrm>
            <a:off x="3844149" y="9425567"/>
            <a:ext cx="2940844" cy="496173"/>
          </a:xfrm>
          <a:prstGeom prst="rect">
            <a:avLst/>
          </a:prstGeom>
        </p:spPr>
        <p:txBody>
          <a:bodyPr vert="horz" lIns="91358" tIns="45679" rIns="91358" bIns="45679" rtlCol="0" anchor="b"/>
          <a:lstStyle>
            <a:lvl1pPr algn="r">
              <a:defRPr sz="1200"/>
            </a:lvl1pPr>
          </a:lstStyle>
          <a:p>
            <a:fld id="{F2117294-C1D6-4163-95D3-0CB7D4D75D00}" type="slidenum">
              <a:rPr lang="ru-RU" smtClean="0"/>
              <a:t>‹#›</a:t>
            </a:fld>
            <a:endParaRPr lang="ru-RU"/>
          </a:p>
        </p:txBody>
      </p:sp>
    </p:spTree>
    <p:extLst>
      <p:ext uri="{BB962C8B-B14F-4D97-AF65-F5344CB8AC3E}">
        <p14:creationId xmlns:p14="http://schemas.microsoft.com/office/powerpoint/2010/main" val="134795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117294-C1D6-4163-95D3-0CB7D4D75D00}" type="slidenum">
              <a:rPr lang="ru-RU" smtClean="0"/>
              <a:t>1</a:t>
            </a:fld>
            <a:endParaRPr lang="ru-RU"/>
          </a:p>
        </p:txBody>
      </p:sp>
    </p:spTree>
    <p:extLst>
      <p:ext uri="{BB962C8B-B14F-4D97-AF65-F5344CB8AC3E}">
        <p14:creationId xmlns:p14="http://schemas.microsoft.com/office/powerpoint/2010/main" val="3608990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95056-B702-1A82-628D-012B3F369DA7}"/>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385A262C-04FE-9BA5-C9CF-CEDB4E1D334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3D9AA539-5AE4-6C37-CE8B-E7B10614E3C2}"/>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1F3FD842-3D71-6894-7388-1796D55D397B}"/>
              </a:ext>
            </a:extLst>
          </p:cNvPr>
          <p:cNvSpPr>
            <a:spLocks noGrp="1"/>
          </p:cNvSpPr>
          <p:nvPr>
            <p:ph type="sldNum" sz="quarter" idx="10"/>
          </p:nvPr>
        </p:nvSpPr>
        <p:spPr/>
        <p:txBody>
          <a:bodyPr/>
          <a:lstStyle/>
          <a:p>
            <a:fld id="{F2117294-C1D6-4163-95D3-0CB7D4D75D00}" type="slidenum">
              <a:rPr lang="ru-RU" smtClean="0"/>
              <a:t>10</a:t>
            </a:fld>
            <a:endParaRPr lang="ru-RU"/>
          </a:p>
        </p:txBody>
      </p:sp>
    </p:spTree>
    <p:extLst>
      <p:ext uri="{BB962C8B-B14F-4D97-AF65-F5344CB8AC3E}">
        <p14:creationId xmlns:p14="http://schemas.microsoft.com/office/powerpoint/2010/main" val="1644663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41119-28CE-97F4-426A-7745B5C201D7}"/>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30A3F19D-7A33-7ACE-EB72-3506542993BA}"/>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392E51B5-E37B-32F8-8828-AAF1337C5553}"/>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DAD9216A-0B44-392C-6D23-7C7D2BF1F002}"/>
              </a:ext>
            </a:extLst>
          </p:cNvPr>
          <p:cNvSpPr>
            <a:spLocks noGrp="1"/>
          </p:cNvSpPr>
          <p:nvPr>
            <p:ph type="sldNum" sz="quarter" idx="10"/>
          </p:nvPr>
        </p:nvSpPr>
        <p:spPr/>
        <p:txBody>
          <a:bodyPr/>
          <a:lstStyle/>
          <a:p>
            <a:fld id="{F2117294-C1D6-4163-95D3-0CB7D4D75D00}" type="slidenum">
              <a:rPr lang="ru-RU" smtClean="0"/>
              <a:t>11</a:t>
            </a:fld>
            <a:endParaRPr lang="ru-RU"/>
          </a:p>
        </p:txBody>
      </p:sp>
    </p:spTree>
    <p:extLst>
      <p:ext uri="{BB962C8B-B14F-4D97-AF65-F5344CB8AC3E}">
        <p14:creationId xmlns:p14="http://schemas.microsoft.com/office/powerpoint/2010/main" val="3971044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1A2F6-33B0-1F21-2741-85D7400104C7}"/>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FCB7955F-6BEA-B0BE-D4AA-DD42C1ED168C}"/>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3F15E525-AD0D-1F3F-42F9-E7D5ABF7D6FD}"/>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29E7F0B2-53DF-F7D8-2B62-D7F52C0CD187}"/>
              </a:ext>
            </a:extLst>
          </p:cNvPr>
          <p:cNvSpPr>
            <a:spLocks noGrp="1"/>
          </p:cNvSpPr>
          <p:nvPr>
            <p:ph type="sldNum" sz="quarter" idx="10"/>
          </p:nvPr>
        </p:nvSpPr>
        <p:spPr/>
        <p:txBody>
          <a:bodyPr/>
          <a:lstStyle/>
          <a:p>
            <a:fld id="{F2117294-C1D6-4163-95D3-0CB7D4D75D00}" type="slidenum">
              <a:rPr lang="ru-RU" smtClean="0"/>
              <a:t>12</a:t>
            </a:fld>
            <a:endParaRPr lang="ru-RU"/>
          </a:p>
        </p:txBody>
      </p:sp>
    </p:spTree>
    <p:extLst>
      <p:ext uri="{BB962C8B-B14F-4D97-AF65-F5344CB8AC3E}">
        <p14:creationId xmlns:p14="http://schemas.microsoft.com/office/powerpoint/2010/main" val="2800526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98525-6181-9E4F-1C16-94E0700DE86D}"/>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54413D1-C9C6-FB6A-8870-DF1017B7B911}"/>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38008E0C-C348-007B-CD1D-D63C45CB9BE6}"/>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98532B5B-FC78-86BB-F915-8EADE98FF17A}"/>
              </a:ext>
            </a:extLst>
          </p:cNvPr>
          <p:cNvSpPr>
            <a:spLocks noGrp="1"/>
          </p:cNvSpPr>
          <p:nvPr>
            <p:ph type="sldNum" sz="quarter" idx="10"/>
          </p:nvPr>
        </p:nvSpPr>
        <p:spPr/>
        <p:txBody>
          <a:bodyPr/>
          <a:lstStyle/>
          <a:p>
            <a:fld id="{F2117294-C1D6-4163-95D3-0CB7D4D75D00}" type="slidenum">
              <a:rPr lang="ru-RU" smtClean="0"/>
              <a:t>13</a:t>
            </a:fld>
            <a:endParaRPr lang="ru-RU"/>
          </a:p>
        </p:txBody>
      </p:sp>
    </p:spTree>
    <p:extLst>
      <p:ext uri="{BB962C8B-B14F-4D97-AF65-F5344CB8AC3E}">
        <p14:creationId xmlns:p14="http://schemas.microsoft.com/office/powerpoint/2010/main" val="2277398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E3308-4AA2-DD14-F369-C1939457A78C}"/>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BCB3173E-BEBF-E227-C874-BA24603873FC}"/>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9D2C7280-64B0-EA2B-1FFE-B1C972336367}"/>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1D753DA0-6224-ECCC-B1A0-8F6CDA542230}"/>
              </a:ext>
            </a:extLst>
          </p:cNvPr>
          <p:cNvSpPr>
            <a:spLocks noGrp="1"/>
          </p:cNvSpPr>
          <p:nvPr>
            <p:ph type="sldNum" sz="quarter" idx="10"/>
          </p:nvPr>
        </p:nvSpPr>
        <p:spPr/>
        <p:txBody>
          <a:bodyPr/>
          <a:lstStyle/>
          <a:p>
            <a:fld id="{F2117294-C1D6-4163-95D3-0CB7D4D75D00}" type="slidenum">
              <a:rPr lang="ru-RU" smtClean="0"/>
              <a:t>14</a:t>
            </a:fld>
            <a:endParaRPr lang="ru-RU"/>
          </a:p>
        </p:txBody>
      </p:sp>
    </p:spTree>
    <p:extLst>
      <p:ext uri="{BB962C8B-B14F-4D97-AF65-F5344CB8AC3E}">
        <p14:creationId xmlns:p14="http://schemas.microsoft.com/office/powerpoint/2010/main" val="3142256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117294-C1D6-4163-95D3-0CB7D4D75D00}" type="slidenum">
              <a:rPr lang="ru-RU" smtClean="0"/>
              <a:t>15</a:t>
            </a:fld>
            <a:endParaRPr lang="ru-RU"/>
          </a:p>
        </p:txBody>
      </p:sp>
    </p:spTree>
    <p:extLst>
      <p:ext uri="{BB962C8B-B14F-4D97-AF65-F5344CB8AC3E}">
        <p14:creationId xmlns:p14="http://schemas.microsoft.com/office/powerpoint/2010/main" val="360899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71F9B-9B8C-36DF-A4E0-0F366491EDA8}"/>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7C227AA1-8ACA-CBFC-F8AD-B8570FC07A35}"/>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73C1FF7A-77E6-99F0-23D0-F10921A39E5D}"/>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BA27E930-1FB9-4A33-FF65-53697CC6805A}"/>
              </a:ext>
            </a:extLst>
          </p:cNvPr>
          <p:cNvSpPr>
            <a:spLocks noGrp="1"/>
          </p:cNvSpPr>
          <p:nvPr>
            <p:ph type="sldNum" sz="quarter" idx="10"/>
          </p:nvPr>
        </p:nvSpPr>
        <p:spPr/>
        <p:txBody>
          <a:bodyPr/>
          <a:lstStyle/>
          <a:p>
            <a:fld id="{F2117294-C1D6-4163-95D3-0CB7D4D75D00}" type="slidenum">
              <a:rPr lang="ru-RU" smtClean="0"/>
              <a:t>2</a:t>
            </a:fld>
            <a:endParaRPr lang="ru-RU"/>
          </a:p>
        </p:txBody>
      </p:sp>
    </p:spTree>
    <p:extLst>
      <p:ext uri="{BB962C8B-B14F-4D97-AF65-F5344CB8AC3E}">
        <p14:creationId xmlns:p14="http://schemas.microsoft.com/office/powerpoint/2010/main" val="2590779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733C9-BABE-D09D-1F64-0903B2FF21B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C53273AE-8F88-8179-FE70-6BE2CE5F2C51}"/>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61326B1F-219C-84EB-81F7-644E327DB35F}"/>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3ED84FAE-589C-39C8-F0A2-CAFBD4A59531}"/>
              </a:ext>
            </a:extLst>
          </p:cNvPr>
          <p:cNvSpPr>
            <a:spLocks noGrp="1"/>
          </p:cNvSpPr>
          <p:nvPr>
            <p:ph type="sldNum" sz="quarter" idx="10"/>
          </p:nvPr>
        </p:nvSpPr>
        <p:spPr/>
        <p:txBody>
          <a:bodyPr/>
          <a:lstStyle/>
          <a:p>
            <a:fld id="{F2117294-C1D6-4163-95D3-0CB7D4D75D00}" type="slidenum">
              <a:rPr lang="ru-RU" smtClean="0"/>
              <a:t>3</a:t>
            </a:fld>
            <a:endParaRPr lang="ru-RU"/>
          </a:p>
        </p:txBody>
      </p:sp>
    </p:spTree>
    <p:extLst>
      <p:ext uri="{BB962C8B-B14F-4D97-AF65-F5344CB8AC3E}">
        <p14:creationId xmlns:p14="http://schemas.microsoft.com/office/powerpoint/2010/main" val="2535916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FF1BD-1D8E-C56D-F06F-1073235BF809}"/>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EBDA8762-CC9C-09B9-FC1B-B91276CBA42D}"/>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DC005B8C-0823-1715-78BA-E5CD9E98C936}"/>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01C9B81A-E4A2-502D-DB52-58FABC0F7091}"/>
              </a:ext>
            </a:extLst>
          </p:cNvPr>
          <p:cNvSpPr>
            <a:spLocks noGrp="1"/>
          </p:cNvSpPr>
          <p:nvPr>
            <p:ph type="sldNum" sz="quarter" idx="10"/>
          </p:nvPr>
        </p:nvSpPr>
        <p:spPr/>
        <p:txBody>
          <a:bodyPr/>
          <a:lstStyle/>
          <a:p>
            <a:fld id="{F2117294-C1D6-4163-95D3-0CB7D4D75D00}" type="slidenum">
              <a:rPr lang="ru-RU" smtClean="0"/>
              <a:t>4</a:t>
            </a:fld>
            <a:endParaRPr lang="ru-RU"/>
          </a:p>
        </p:txBody>
      </p:sp>
    </p:spTree>
    <p:extLst>
      <p:ext uri="{BB962C8B-B14F-4D97-AF65-F5344CB8AC3E}">
        <p14:creationId xmlns:p14="http://schemas.microsoft.com/office/powerpoint/2010/main" val="3995915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856A8-F913-34D7-2416-B1E385824EBA}"/>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3B19106D-E7DD-A41C-971A-5981CFCAEF5C}"/>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26937238-15B5-6FB0-52DE-E4E1C0494CB1}"/>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A2F67407-A974-94B4-B6B8-D168DB866576}"/>
              </a:ext>
            </a:extLst>
          </p:cNvPr>
          <p:cNvSpPr>
            <a:spLocks noGrp="1"/>
          </p:cNvSpPr>
          <p:nvPr>
            <p:ph type="sldNum" sz="quarter" idx="10"/>
          </p:nvPr>
        </p:nvSpPr>
        <p:spPr/>
        <p:txBody>
          <a:bodyPr/>
          <a:lstStyle/>
          <a:p>
            <a:fld id="{F2117294-C1D6-4163-95D3-0CB7D4D75D00}" type="slidenum">
              <a:rPr lang="ru-RU" smtClean="0"/>
              <a:t>5</a:t>
            </a:fld>
            <a:endParaRPr lang="ru-RU"/>
          </a:p>
        </p:txBody>
      </p:sp>
    </p:spTree>
    <p:extLst>
      <p:ext uri="{BB962C8B-B14F-4D97-AF65-F5344CB8AC3E}">
        <p14:creationId xmlns:p14="http://schemas.microsoft.com/office/powerpoint/2010/main" val="1714385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9AC98-2028-A665-061E-AE6E39D82772}"/>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D43BFBAC-0004-397B-9648-58ACC0DC8356}"/>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BC22FCB2-181B-B43A-A923-F35D0F630A43}"/>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03EF0FDE-9F4F-7A44-A045-0E1573D6C2D2}"/>
              </a:ext>
            </a:extLst>
          </p:cNvPr>
          <p:cNvSpPr>
            <a:spLocks noGrp="1"/>
          </p:cNvSpPr>
          <p:nvPr>
            <p:ph type="sldNum" sz="quarter" idx="10"/>
          </p:nvPr>
        </p:nvSpPr>
        <p:spPr/>
        <p:txBody>
          <a:bodyPr/>
          <a:lstStyle/>
          <a:p>
            <a:fld id="{F2117294-C1D6-4163-95D3-0CB7D4D75D00}" type="slidenum">
              <a:rPr lang="ru-RU" smtClean="0"/>
              <a:t>6</a:t>
            </a:fld>
            <a:endParaRPr lang="ru-RU"/>
          </a:p>
        </p:txBody>
      </p:sp>
    </p:spTree>
    <p:extLst>
      <p:ext uri="{BB962C8B-B14F-4D97-AF65-F5344CB8AC3E}">
        <p14:creationId xmlns:p14="http://schemas.microsoft.com/office/powerpoint/2010/main" val="407549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8C04F-077C-E392-714E-DA28080C45EE}"/>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2E398258-A491-86FD-04E1-D229A982E1C9}"/>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4FA173FC-DCE8-82F2-C762-74AD6CF94DC6}"/>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6220EDD0-B25C-ABBE-C97C-5304DFAAEA22}"/>
              </a:ext>
            </a:extLst>
          </p:cNvPr>
          <p:cNvSpPr>
            <a:spLocks noGrp="1"/>
          </p:cNvSpPr>
          <p:nvPr>
            <p:ph type="sldNum" sz="quarter" idx="10"/>
          </p:nvPr>
        </p:nvSpPr>
        <p:spPr/>
        <p:txBody>
          <a:bodyPr/>
          <a:lstStyle/>
          <a:p>
            <a:fld id="{F2117294-C1D6-4163-95D3-0CB7D4D75D00}" type="slidenum">
              <a:rPr lang="ru-RU" smtClean="0"/>
              <a:t>7</a:t>
            </a:fld>
            <a:endParaRPr lang="ru-RU"/>
          </a:p>
        </p:txBody>
      </p:sp>
    </p:spTree>
    <p:extLst>
      <p:ext uri="{BB962C8B-B14F-4D97-AF65-F5344CB8AC3E}">
        <p14:creationId xmlns:p14="http://schemas.microsoft.com/office/powerpoint/2010/main" val="1207495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7430F-DED3-DD72-8B1F-66DD52CD8EFC}"/>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26E74BBE-616A-6264-712F-C6F6C239E1D0}"/>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B9B53BE5-38F3-9316-6C51-8E5160633490}"/>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AD9070A9-EDA2-C352-343B-5966313FF1FD}"/>
              </a:ext>
            </a:extLst>
          </p:cNvPr>
          <p:cNvSpPr>
            <a:spLocks noGrp="1"/>
          </p:cNvSpPr>
          <p:nvPr>
            <p:ph type="sldNum" sz="quarter" idx="10"/>
          </p:nvPr>
        </p:nvSpPr>
        <p:spPr/>
        <p:txBody>
          <a:bodyPr/>
          <a:lstStyle/>
          <a:p>
            <a:fld id="{F2117294-C1D6-4163-95D3-0CB7D4D75D00}" type="slidenum">
              <a:rPr lang="ru-RU" smtClean="0"/>
              <a:t>8</a:t>
            </a:fld>
            <a:endParaRPr lang="ru-RU"/>
          </a:p>
        </p:txBody>
      </p:sp>
    </p:spTree>
    <p:extLst>
      <p:ext uri="{BB962C8B-B14F-4D97-AF65-F5344CB8AC3E}">
        <p14:creationId xmlns:p14="http://schemas.microsoft.com/office/powerpoint/2010/main" val="1584473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B28DB-73E2-853B-7ABB-03FD78844E45}"/>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10C61658-4BA9-5C89-B7E3-2D0F3ADFB781}"/>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BB3E40A6-7C1F-89A7-DAAB-D521AD42A1E1}"/>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29F133D0-CE3F-47AD-9E6B-6AD4B7080038}"/>
              </a:ext>
            </a:extLst>
          </p:cNvPr>
          <p:cNvSpPr>
            <a:spLocks noGrp="1"/>
          </p:cNvSpPr>
          <p:nvPr>
            <p:ph type="sldNum" sz="quarter" idx="10"/>
          </p:nvPr>
        </p:nvSpPr>
        <p:spPr/>
        <p:txBody>
          <a:bodyPr/>
          <a:lstStyle/>
          <a:p>
            <a:fld id="{F2117294-C1D6-4163-95D3-0CB7D4D75D00}" type="slidenum">
              <a:rPr lang="ru-RU" smtClean="0"/>
              <a:t>9</a:t>
            </a:fld>
            <a:endParaRPr lang="ru-RU"/>
          </a:p>
        </p:txBody>
      </p:sp>
    </p:spTree>
    <p:extLst>
      <p:ext uri="{BB962C8B-B14F-4D97-AF65-F5344CB8AC3E}">
        <p14:creationId xmlns:p14="http://schemas.microsoft.com/office/powerpoint/2010/main" val="423973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6178C3A-C1C6-4C77-A6F8-0D0041E101A2}" type="datetimeFigureOut">
              <a:rPr lang="ru-RU" smtClean="0"/>
              <a:t>13.04.2026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200887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178C3A-C1C6-4C77-A6F8-0D0041E101A2}" type="datetimeFigureOut">
              <a:rPr lang="ru-RU" smtClean="0"/>
              <a:t>13.04.2026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815025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178C3A-C1C6-4C77-A6F8-0D0041E101A2}" type="datetimeFigureOut">
              <a:rPr lang="ru-RU" smtClean="0"/>
              <a:t>13.04.2026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121950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178C3A-C1C6-4C77-A6F8-0D0041E101A2}" type="datetimeFigureOut">
              <a:rPr lang="ru-RU" smtClean="0"/>
              <a:t>13.04.2026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24234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6178C3A-C1C6-4C77-A6F8-0D0041E101A2}" type="datetimeFigureOut">
              <a:rPr lang="ru-RU" smtClean="0"/>
              <a:t>13.04.2026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2036876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6178C3A-C1C6-4C77-A6F8-0D0041E101A2}" type="datetimeFigureOut">
              <a:rPr lang="ru-RU" smtClean="0"/>
              <a:t>13.04.2026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236833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6178C3A-C1C6-4C77-A6F8-0D0041E101A2}" type="datetimeFigureOut">
              <a:rPr lang="ru-RU" smtClean="0"/>
              <a:t>13.04.2026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178305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6178C3A-C1C6-4C77-A6F8-0D0041E101A2}" type="datetimeFigureOut">
              <a:rPr lang="ru-RU" smtClean="0"/>
              <a:t>13.04.2026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138018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178C3A-C1C6-4C77-A6F8-0D0041E101A2}" type="datetimeFigureOut">
              <a:rPr lang="ru-RU" smtClean="0"/>
              <a:t>13.04.2026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420694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6178C3A-C1C6-4C77-A6F8-0D0041E101A2}" type="datetimeFigureOut">
              <a:rPr lang="ru-RU" smtClean="0"/>
              <a:t>13.04.2026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50378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6178C3A-C1C6-4C77-A6F8-0D0041E101A2}" type="datetimeFigureOut">
              <a:rPr lang="ru-RU" smtClean="0"/>
              <a:t>13.04.2026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201155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78C3A-C1C6-4C77-A6F8-0D0041E101A2}" type="datetimeFigureOut">
              <a:rPr lang="ru-RU" smtClean="0"/>
              <a:t>13.04.2026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974EC-074B-496B-BCA2-311EA1DE4E2E}" type="slidenum">
              <a:rPr lang="ru-RU" smtClean="0"/>
              <a:t>‹#›</a:t>
            </a:fld>
            <a:endParaRPr lang="ru-RU"/>
          </a:p>
        </p:txBody>
      </p:sp>
    </p:spTree>
    <p:extLst>
      <p:ext uri="{BB962C8B-B14F-4D97-AF65-F5344CB8AC3E}">
        <p14:creationId xmlns:p14="http://schemas.microsoft.com/office/powerpoint/2010/main" val="3042178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12"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hyperlink" Target="https://www.grsu.by/component/k2/item/51562-prorektor-po-nauchnoj-rabote-grgu-imeni-yanki-kupaly-prinimaet-uchastie-v-uzbeksko-belorusskom-zhenskom-biznes-forume.html" TargetMode="External"/><Relationship Id="rId3" Type="http://schemas.openxmlformats.org/officeDocument/2006/relationships/image" Target="../media/image8.png"/><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8.png"/><Relationship Id="rId7"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2816-rektor-kupalovskogo-universiteta-pozdravila-s-dnem-rozhdeniya-valentinu-petrovnu-baranovu.html"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8.pn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2818-pervichnaya-organizatsiya-oo-bszh-kupalovskogo-universiteta-sredi-luchshikh-po-itogam-konkursa.html"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8.png"/><Relationship Id="rId7"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3142-deputat-grodnenskogo-oblastnogo-soveta-deputatov-irina-kiturko-provela-vstrechu-s-kollektivom-grodnenskogo-oblastnogo-klinicheskogo-perinatalnogo-tsentra.htm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8.png"/><Relationship Id="rId7"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10" Type="http://schemas.openxmlformats.org/officeDocument/2006/relationships/hyperlink" Target="https://www.grsu.by/component/k2/item/53462-itogi-blagotvoritelnoj-yarmarki-prilozhi-ruku-k-dobrym-delam.html" TargetMode="External"/><Relationship Id="rId4" Type="http://schemas.openxmlformats.org/officeDocument/2006/relationships/image" Target="../media/image9.png"/><Relationship Id="rId9" Type="http://schemas.openxmlformats.org/officeDocument/2006/relationships/image" Target="../media/image36.jpe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12" Type="http://schemas.microsoft.com/office/2007/relationships/hdphoto" Target="../media/hdphoto5.wdp"/><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7.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49187-kupalovtsy-stali-uchastnikami-respublikanskoj-aktsii-maminy-pirogi.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49554-kupalovskij-universitet-otmechen-pochetnoj-gramotoj-belorusskogo-soyuza-zhenshchin.ht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8.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49539-kupalovtsy-proveli-blagotvoritelnuyu-aktsiyu.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49661-krasota-i-gratsiya-kupalovets-stal-uchastnikom-v-otkrytogo-konkursa-natsionalnykh-kultur-tvorchestva-i-krasoty-v-vitebske.html"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8.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49757-v-kupalovskom-universitete-proshla-aktsiya-byt-mamoj-kruto.htm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8.pn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0298-studentka-kupalovskogo-universiteta-stala-pobeditelnitsej-oblastnogo-etapa-konkursa-koroleva-studenchestva-belarusi.htm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8.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0398-magistrantka-kupalovskgo-universiteta-i-ee-suprug-stali-obladatelyami-gran-pri-respublikanskogo-konkursa-studencheskikh-semej-schastlivy-vmeste.html"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8.png"/><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0841-korolevoj-studenchestva-belarusi-stala-studentka-kupalovskogo-universiteta.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73726" y="-1"/>
            <a:ext cx="9217727" cy="6858001"/>
            <a:chOff x="-73726" y="-1"/>
            <a:chExt cx="9217727" cy="6858001"/>
          </a:xfrm>
        </p:grpSpPr>
        <p:sp>
          <p:nvSpPr>
            <p:cNvPr id="5" name="Прямоугольник 4"/>
            <p:cNvSpPr/>
            <p:nvPr/>
          </p:nvSpPr>
          <p:spPr>
            <a:xfrm>
              <a:off x="0" y="0"/>
              <a:ext cx="9144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6" name="Picture 18" descr="https://i.ya-webdesign.com/images/light-burst-png-2.png"/>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rot="8346395">
              <a:off x="6047700" y="5661067"/>
              <a:ext cx="2360899" cy="842361"/>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cstate="print">
              <a:extLst>
                <a:ext uri="{BEBA8EAE-BF5A-486C-A8C5-ECC9F3942E4B}">
                  <a14:imgProps xmlns:a14="http://schemas.microsoft.com/office/drawing/2010/main">
                    <a14:imgLayer r:embed="rId5">
                      <a14:imgEffect>
                        <a14:artisticTexturizer/>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1101615" y="-1"/>
              <a:ext cx="8042385" cy="3027857"/>
            </a:xfrm>
            <a:custGeom>
              <a:avLst/>
              <a:gdLst>
                <a:gd name="connsiteX0" fmla="*/ 0 w 10566400"/>
                <a:gd name="connsiteY0" fmla="*/ 0 h 3979152"/>
                <a:gd name="connsiteX1" fmla="*/ 10566400 w 10566400"/>
                <a:gd name="connsiteY1" fmla="*/ 0 h 3979152"/>
                <a:gd name="connsiteX2" fmla="*/ 10566400 w 10566400"/>
                <a:gd name="connsiteY2" fmla="*/ 2957997 h 3979152"/>
                <a:gd name="connsiteX3" fmla="*/ 10517638 w 10566400"/>
                <a:gd name="connsiteY3" fmla="*/ 3003043 h 3979152"/>
                <a:gd name="connsiteX4" fmla="*/ 6185301 w 10566400"/>
                <a:gd name="connsiteY4" fmla="*/ 3626174 h 3979152"/>
                <a:gd name="connsiteX5" fmla="*/ 0 w 10566400"/>
                <a:gd name="connsiteY5" fmla="*/ 0 h 397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66400" h="3979152">
                  <a:moveTo>
                    <a:pt x="0" y="0"/>
                  </a:moveTo>
                  <a:lnTo>
                    <a:pt x="10566400" y="0"/>
                  </a:lnTo>
                  <a:cubicBezTo>
                    <a:pt x="10566400" y="0"/>
                    <a:pt x="10566400" y="0"/>
                    <a:pt x="10566400" y="2957997"/>
                  </a:cubicBezTo>
                  <a:cubicBezTo>
                    <a:pt x="10551396" y="2973012"/>
                    <a:pt x="10536392" y="2988028"/>
                    <a:pt x="10517638" y="3003043"/>
                  </a:cubicBezTo>
                  <a:cubicBezTo>
                    <a:pt x="10232566" y="3273317"/>
                    <a:pt x="8649669" y="4602163"/>
                    <a:pt x="6185301" y="3626174"/>
                  </a:cubicBezTo>
                  <a:cubicBezTo>
                    <a:pt x="4051016" y="2781568"/>
                    <a:pt x="2093025" y="792053"/>
                    <a:pt x="0" y="0"/>
                  </a:cubicBezTo>
                  <a:close/>
                </a:path>
              </a:pathLst>
            </a:custGeom>
          </p:spPr>
        </p:pic>
        <p:sp>
          <p:nvSpPr>
            <p:cNvPr id="8" name="Freeform 7">
              <a:extLst>
                <a:ext uri="{FF2B5EF4-FFF2-40B4-BE49-F238E27FC236}">
                  <a16:creationId xmlns:a16="http://schemas.microsoft.com/office/drawing/2014/main" id="{7B6D73C7-1FE5-4E73-9D4F-C59DB1A1DC90}"/>
                </a:ext>
              </a:extLst>
            </p:cNvPr>
            <p:cNvSpPr>
              <a:spLocks/>
            </p:cNvSpPr>
            <p:nvPr/>
          </p:nvSpPr>
          <p:spPr bwMode="auto">
            <a:xfrm>
              <a:off x="-73726" y="1"/>
              <a:ext cx="9217726" cy="3451622"/>
            </a:xfrm>
            <a:custGeom>
              <a:avLst/>
              <a:gdLst>
                <a:gd name="T0" fmla="*/ 716 w 3241"/>
                <a:gd name="T1" fmla="*/ 576 h 1226"/>
                <a:gd name="T2" fmla="*/ 1936 w 3241"/>
                <a:gd name="T3" fmla="*/ 1060 h 1226"/>
                <a:gd name="T4" fmla="*/ 3241 w 3241"/>
                <a:gd name="T5" fmla="*/ 800 h 1226"/>
                <a:gd name="T6" fmla="*/ 2086 w 3241"/>
                <a:gd name="T7" fmla="*/ 966 h 1226"/>
                <a:gd name="T8" fmla="*/ 437 w 3241"/>
                <a:gd name="T9" fmla="*/ 0 h 1226"/>
                <a:gd name="T10" fmla="*/ 0 w 3241"/>
                <a:gd name="T11" fmla="*/ 0 h 1226"/>
                <a:gd name="T12" fmla="*/ 0 w 3241"/>
                <a:gd name="T13" fmla="*/ 623 h 1226"/>
                <a:gd name="T14" fmla="*/ 716 w 3241"/>
                <a:gd name="T15" fmla="*/ 576 h 1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1" h="1226">
                  <a:moveTo>
                    <a:pt x="716" y="576"/>
                  </a:moveTo>
                  <a:cubicBezTo>
                    <a:pt x="1176" y="666"/>
                    <a:pt x="1576" y="918"/>
                    <a:pt x="1936" y="1060"/>
                  </a:cubicBezTo>
                  <a:cubicBezTo>
                    <a:pt x="2292" y="1201"/>
                    <a:pt x="2839" y="1192"/>
                    <a:pt x="3241" y="800"/>
                  </a:cubicBezTo>
                  <a:cubicBezTo>
                    <a:pt x="3165" y="872"/>
                    <a:pt x="2743" y="1226"/>
                    <a:pt x="2086" y="966"/>
                  </a:cubicBezTo>
                  <a:cubicBezTo>
                    <a:pt x="1517" y="741"/>
                    <a:pt x="995" y="211"/>
                    <a:pt x="437" y="0"/>
                  </a:cubicBezTo>
                  <a:cubicBezTo>
                    <a:pt x="0" y="0"/>
                    <a:pt x="0" y="0"/>
                    <a:pt x="0" y="0"/>
                  </a:cubicBezTo>
                  <a:cubicBezTo>
                    <a:pt x="0" y="623"/>
                    <a:pt x="0" y="623"/>
                    <a:pt x="0" y="623"/>
                  </a:cubicBezTo>
                  <a:cubicBezTo>
                    <a:pt x="41" y="603"/>
                    <a:pt x="296" y="494"/>
                    <a:pt x="716" y="576"/>
                  </a:cubicBezTo>
                  <a:close/>
                </a:path>
              </a:pathLst>
            </a:custGeom>
            <a:solidFill>
              <a:schemeClr val="bg1"/>
            </a:solidFill>
            <a:ln w="41275" cmpd="thickThin">
              <a:gradFill flip="none" rotWithShape="1">
                <a:gsLst>
                  <a:gs pos="0">
                    <a:schemeClr val="accent1">
                      <a:tint val="66000"/>
                      <a:satMod val="160000"/>
                    </a:schemeClr>
                  </a:gs>
                  <a:gs pos="81000">
                    <a:schemeClr val="accent1">
                      <a:tint val="44500"/>
                      <a:satMod val="160000"/>
                    </a:schemeClr>
                  </a:gs>
                  <a:gs pos="100000">
                    <a:schemeClr val="bg1"/>
                  </a:gs>
                </a:gsLst>
                <a:lin ang="5400000" scaled="1"/>
                <a:tileRect/>
              </a:gradFill>
            </a:ln>
            <a:effectLst>
              <a:outerShdw blurRad="825500" dist="457200" dir="8100000" algn="tr" rotWithShape="0">
                <a:prstClr val="black">
                  <a:alpha val="20000"/>
                </a:prstClr>
              </a:outerShdw>
            </a:effectLst>
          </p:spPr>
          <p:txBody>
            <a:bodyPr vert="horz" wrap="square" lIns="68589" tIns="34295" rIns="68589" bIns="34295" numCol="1" anchor="t" anchorCtr="0" compatLnSpc="1">
              <a:prstTxWarp prst="textNoShape">
                <a:avLst/>
              </a:prstTxWarp>
            </a:bodyPr>
            <a:lstStyle/>
            <a:p>
              <a:endParaRPr lang="en-IN"/>
            </a:p>
          </p:txBody>
        </p:sp>
        <p:pic>
          <p:nvPicPr>
            <p:cNvPr id="9" name="Picture 3"/>
            <p:cNvPicPr>
              <a:picLocks noChangeArrowheads="1"/>
            </p:cNvPicPr>
            <p:nvPr/>
          </p:nvPicPr>
          <p:blipFill rotWithShape="1">
            <a:blip r:embed="rId6" cstate="print">
              <a:extLst>
                <a:ext uri="{BEBA8EAE-BF5A-486C-A8C5-ECC9F3942E4B}">
                  <a14:imgProps xmlns:a14="http://schemas.microsoft.com/office/drawing/2010/main">
                    <a14:imgLayer r:embed="rId7">
                      <a14:imgEffect>
                        <a14:backgroundRemoval t="855" b="99145" l="0" r="94737"/>
                      </a14:imgEffect>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r="-3404"/>
            <a:stretch/>
          </p:blipFill>
          <p:spPr bwMode="auto">
            <a:xfrm>
              <a:off x="8002184" y="1239300"/>
              <a:ext cx="243063" cy="48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8" descr="https://i.ya-webdesign.com/images/light-burst-png-2.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327023" y="1483370"/>
              <a:ext cx="1816978" cy="1811702"/>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7">
              <a:extLst>
                <a:ext uri="{FF2B5EF4-FFF2-40B4-BE49-F238E27FC236}">
                  <a16:creationId xmlns:a16="http://schemas.microsoft.com/office/drawing/2014/main" id="{7B6D73C7-1FE5-4E73-9D4F-C59DB1A1DC90}"/>
                </a:ext>
              </a:extLst>
            </p:cNvPr>
            <p:cNvSpPr>
              <a:spLocks/>
            </p:cNvSpPr>
            <p:nvPr/>
          </p:nvSpPr>
          <p:spPr bwMode="auto">
            <a:xfrm>
              <a:off x="-73725" y="1"/>
              <a:ext cx="9129391" cy="3377078"/>
            </a:xfrm>
            <a:custGeom>
              <a:avLst/>
              <a:gdLst>
                <a:gd name="T0" fmla="*/ 716 w 3241"/>
                <a:gd name="T1" fmla="*/ 576 h 1226"/>
                <a:gd name="T2" fmla="*/ 1936 w 3241"/>
                <a:gd name="T3" fmla="*/ 1060 h 1226"/>
                <a:gd name="T4" fmla="*/ 3241 w 3241"/>
                <a:gd name="T5" fmla="*/ 800 h 1226"/>
                <a:gd name="T6" fmla="*/ 2086 w 3241"/>
                <a:gd name="T7" fmla="*/ 966 h 1226"/>
                <a:gd name="T8" fmla="*/ 437 w 3241"/>
                <a:gd name="T9" fmla="*/ 0 h 1226"/>
                <a:gd name="T10" fmla="*/ 0 w 3241"/>
                <a:gd name="T11" fmla="*/ 0 h 1226"/>
                <a:gd name="T12" fmla="*/ 0 w 3241"/>
                <a:gd name="T13" fmla="*/ 623 h 1226"/>
                <a:gd name="T14" fmla="*/ 716 w 3241"/>
                <a:gd name="T15" fmla="*/ 576 h 1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1" h="1226">
                  <a:moveTo>
                    <a:pt x="716" y="576"/>
                  </a:moveTo>
                  <a:cubicBezTo>
                    <a:pt x="1176" y="666"/>
                    <a:pt x="1576" y="918"/>
                    <a:pt x="1936" y="1060"/>
                  </a:cubicBezTo>
                  <a:cubicBezTo>
                    <a:pt x="2292" y="1201"/>
                    <a:pt x="2839" y="1192"/>
                    <a:pt x="3241" y="800"/>
                  </a:cubicBezTo>
                  <a:cubicBezTo>
                    <a:pt x="3165" y="872"/>
                    <a:pt x="2743" y="1226"/>
                    <a:pt x="2086" y="966"/>
                  </a:cubicBezTo>
                  <a:cubicBezTo>
                    <a:pt x="1517" y="741"/>
                    <a:pt x="995" y="211"/>
                    <a:pt x="437" y="0"/>
                  </a:cubicBezTo>
                  <a:cubicBezTo>
                    <a:pt x="0" y="0"/>
                    <a:pt x="0" y="0"/>
                    <a:pt x="0" y="0"/>
                  </a:cubicBezTo>
                  <a:cubicBezTo>
                    <a:pt x="0" y="623"/>
                    <a:pt x="0" y="623"/>
                    <a:pt x="0" y="623"/>
                  </a:cubicBezTo>
                  <a:cubicBezTo>
                    <a:pt x="41" y="603"/>
                    <a:pt x="296" y="494"/>
                    <a:pt x="716" y="576"/>
                  </a:cubicBezTo>
                  <a:close/>
                </a:path>
              </a:pathLst>
            </a:custGeom>
            <a:solidFill>
              <a:schemeClr val="bg1"/>
            </a:solidFill>
            <a:ln w="41275" cmpd="thickThin">
              <a:noFill/>
            </a:ln>
            <a:effectLst>
              <a:outerShdw blurRad="825500" dist="457200" dir="8100000" algn="tr" rotWithShape="0">
                <a:prstClr val="black">
                  <a:alpha val="20000"/>
                </a:prstClr>
              </a:outerShdw>
            </a:effectLst>
          </p:spPr>
          <p:txBody>
            <a:bodyPr vert="horz" wrap="square" lIns="68589" tIns="34295" rIns="68589" bIns="34295" numCol="1" anchor="t" anchorCtr="0" compatLnSpc="1">
              <a:prstTxWarp prst="textNoShape">
                <a:avLst/>
              </a:prstTxWarp>
            </a:bodyPr>
            <a:lstStyle/>
            <a:p>
              <a:endParaRPr lang="en-IN"/>
            </a:p>
          </p:txBody>
        </p:sp>
        <p:pic>
          <p:nvPicPr>
            <p:cNvPr id="12"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3725" y="-1"/>
              <a:ext cx="2081366" cy="162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6297909" y="5661248"/>
              <a:ext cx="2846091"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Subtitle 31">
            <a:extLst>
              <a:ext uri="{FF2B5EF4-FFF2-40B4-BE49-F238E27FC236}">
                <a16:creationId xmlns:a16="http://schemas.microsoft.com/office/drawing/2014/main" id="{AF782006-E618-4A9E-ACF4-6A6CC766E189}"/>
              </a:ext>
            </a:extLst>
          </p:cNvPr>
          <p:cNvSpPr>
            <a:spLocks noGrp="1"/>
          </p:cNvSpPr>
          <p:nvPr>
            <p:ph type="subTitle" idx="1"/>
          </p:nvPr>
        </p:nvSpPr>
        <p:spPr>
          <a:xfrm>
            <a:off x="459397" y="5021546"/>
            <a:ext cx="6704891" cy="861625"/>
          </a:xfrm>
        </p:spPr>
        <p:txBody>
          <a:bodyPr anchor="t">
            <a:noAutofit/>
          </a:bodyPr>
          <a:lstStyle/>
          <a:p>
            <a:pPr algn="l">
              <a:spcBef>
                <a:spcPts val="0"/>
              </a:spcBef>
            </a:pPr>
            <a:r>
              <a:rPr lang="ru-RU" sz="2800" dirty="0">
                <a:solidFill>
                  <a:schemeClr val="bg1"/>
                </a:solidFill>
                <a:latin typeface="Impact" pitchFamily="34" charset="0"/>
              </a:rPr>
              <a:t>Цель 5: Обеспечение гендерного равенства и расширение прав и возможностей всех женщин</a:t>
            </a:r>
            <a:endParaRPr lang="en-US" sz="2000" dirty="0">
              <a:solidFill>
                <a:schemeClr val="bg1"/>
              </a:solidFill>
              <a:effectLst>
                <a:outerShdw blurRad="38100" dist="38100" dir="2700000" algn="tl">
                  <a:srgbClr val="000000">
                    <a:alpha val="43137"/>
                  </a:srgbClr>
                </a:outerShdw>
              </a:effectLst>
            </a:endParaRPr>
          </a:p>
        </p:txBody>
      </p:sp>
      <p:sp>
        <p:nvSpPr>
          <p:cNvPr id="17" name="TextBox 16">
            <a:extLst>
              <a:ext uri="{FF2B5EF4-FFF2-40B4-BE49-F238E27FC236}">
                <a16:creationId xmlns:a16="http://schemas.microsoft.com/office/drawing/2014/main" id="{C938F1D3-AE06-426F-A875-9F931DCBCFF6}"/>
              </a:ext>
            </a:extLst>
          </p:cNvPr>
          <p:cNvSpPr txBox="1"/>
          <p:nvPr/>
        </p:nvSpPr>
        <p:spPr>
          <a:xfrm>
            <a:off x="-396552" y="3103800"/>
            <a:ext cx="7128792" cy="1477328"/>
          </a:xfrm>
          <a:prstGeom prst="rect">
            <a:avLst/>
          </a:prstGeom>
          <a:noFill/>
        </p:spPr>
        <p:txBody>
          <a:bodyPr wrap="square" lIns="0" tIns="0" rIns="0" bIns="0" rtlCol="0" anchor="ctr">
            <a:spAutoFit/>
          </a:bodyPr>
          <a:lstStyle/>
          <a:p>
            <a:pPr algn="ctr"/>
            <a:r>
              <a:rPr lang="ru-RU" sz="4800" dirty="0">
                <a:solidFill>
                  <a:schemeClr val="bg1"/>
                </a:solidFill>
                <a:effectLst>
                  <a:outerShdw blurRad="38100" dist="38100" dir="2700000" algn="tl">
                    <a:srgbClr val="000000">
                      <a:alpha val="43137"/>
                    </a:srgbClr>
                  </a:outerShdw>
                </a:effectLst>
                <a:latin typeface="Impact" panose="020B0806030902050204" pitchFamily="34" charset="0"/>
              </a:rPr>
              <a:t>Цели ООН в области устойчивого развития</a:t>
            </a:r>
            <a:endParaRPr lang="ru-RU" sz="4800" dirty="0">
              <a:solidFill>
                <a:schemeClr val="bg1"/>
              </a:solidFill>
              <a:effectLst>
                <a:outerShdw blurRad="50800" dist="25400" dir="2700000" algn="tl" rotWithShape="0">
                  <a:prstClr val="black">
                    <a:alpha val="72000"/>
                  </a:prstClr>
                </a:outerShdw>
              </a:effectLst>
              <a:latin typeface="Impact" pitchFamily="34" charset="0"/>
              <a:ea typeface="Calibri" panose="020F0502020204030204" pitchFamily="34" charset="0"/>
              <a:cs typeface="Times New Roman" panose="02020603050405020304" pitchFamily="18" charset="0"/>
            </a:endParaRPr>
          </a:p>
        </p:txBody>
      </p:sp>
      <p:pic>
        <p:nvPicPr>
          <p:cNvPr id="15" name="Рисунок 14"/>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429" l="0" r="100000">
                        <a14:foregroundMark x1="93574" y1="2429" x2="93708" y2="4000"/>
                        <a14:foregroundMark x1="72557" y1="13000" x2="72557" y2="13000"/>
                        <a14:foregroundMark x1="76841" y1="16286" x2="76841" y2="16286"/>
                        <a14:foregroundMark x1="76037" y1="14714" x2="76037" y2="14714"/>
                        <a14:foregroundMark x1="76037" y1="14714" x2="76037" y2="14714"/>
                        <a14:foregroundMark x1="73360" y1="14286" x2="79384" y2="11000"/>
                        <a14:foregroundMark x1="74565" y1="9000" x2="59438" y2="27714"/>
                        <a14:foregroundMark x1="70013" y1="18143" x2="72691" y2="18429"/>
                        <a14:foregroundMark x1="69612" y1="31286" x2="90763" y2="26286"/>
                        <a14:foregroundMark x1="74565" y1="39714" x2="96252" y2="43571"/>
                        <a14:foregroundMark x1="76171" y1="49429" x2="96921" y2="58714"/>
                        <a14:foregroundMark x1="75636" y1="60143" x2="91834" y2="69429"/>
                        <a14:foregroundMark x1="71218" y1="70286" x2="76037" y2="91714"/>
                        <a14:foregroundMark x1="63052" y1="75857" x2="61580" y2="98857"/>
                        <a14:foregroundMark x1="53012" y1="79143" x2="45382" y2="99429"/>
                        <a14:foregroundMark x1="44712" y1="77857" x2="28246" y2="93714"/>
                        <a14:foregroundMark x1="35341" y1="73429" x2="14859" y2="80857"/>
                        <a14:foregroundMark x1="28514" y1="65857" x2="7631" y2="64857"/>
                        <a14:foregroundMark x1="24364" y1="55429" x2="4819" y2="47714"/>
                        <a14:foregroundMark x1="24498" y1="45857" x2="10040" y2="29286"/>
                        <a14:foregroundMark x1="27443" y1="36286" x2="19277" y2="14571"/>
                        <a14:foregroundMark x1="34672" y1="28571" x2="32129" y2="4143"/>
                        <a14:foregroundMark x1="42303" y1="23571" x2="49398" y2="714"/>
                        <a14:foregroundMark x1="16198" y1="26143" x2="16198" y2="26143"/>
                        <a14:foregroundMark x1="11379" y1="55714" x2="11379" y2="55714"/>
                        <a14:foregroundMark x1="52878" y1="1857" x2="57697" y2="24286"/>
                        <a14:foregroundMark x1="83400" y1="68286" x2="83400" y2="68286"/>
                        <a14:backgroundMark x1="32798" y1="43143" x2="32798" y2="43143"/>
                        <a14:backgroundMark x1="48862" y1="34857" x2="48862" y2="34857"/>
                        <a14:backgroundMark x1="48059" y1="32571" x2="36814" y2="46143"/>
                        <a14:backgroundMark x1="51272" y1="34714" x2="51004" y2="51571"/>
                        <a14:backgroundMark x1="55288" y1="39429" x2="55556" y2="45000"/>
                        <a14:backgroundMark x1="58233" y1="40714" x2="60910" y2="47429"/>
                        <a14:backgroundMark x1="57965" y1="41143" x2="59170" y2="33429"/>
                        <a14:backgroundMark x1="56359" y1="33143" x2="54618" y2="31143"/>
                        <a14:backgroundMark x1="44311" y1="39571" x2="45114" y2="44286"/>
                        <a14:backgroundMark x1="40964" y1="49286" x2="48728" y2="49143"/>
                        <a14:backgroundMark x1="45515" y1="41429" x2="42972" y2="44714"/>
                        <a14:backgroundMark x1="41098" y1="48857" x2="43775" y2="43143"/>
                        <a14:backgroundMark x1="41098" y1="45429" x2="43106" y2="44143"/>
                        <a14:backgroundMark x1="41098" y1="44286" x2="41633" y2="44143"/>
                        <a14:backgroundMark x1="50870" y1="46429" x2="53681" y2="48571"/>
                        <a14:backgroundMark x1="52477" y1="47857" x2="56225" y2="52571"/>
                        <a14:backgroundMark x1="58233" y1="48143" x2="58233" y2="52286"/>
                        <a14:backgroundMark x1="49799" y1="46857" x2="48996" y2="50429"/>
                        <a14:backgroundMark x1="51272" y1="50429" x2="51539" y2="53429"/>
                        <a14:backgroundMark x1="63855" y1="57571" x2="70549" y2="61857"/>
                        <a14:backgroundMark x1="66934" y1="61857" x2="66934" y2="61857"/>
                        <a14:backgroundMark x1="63454" y1="41000" x2="63454" y2="41000"/>
                        <a14:backgroundMark x1="62383" y1="36286" x2="62383" y2="36286"/>
                        <a14:backgroundMark x1="61580" y1="32429" x2="61580" y2="32429"/>
                        <a14:backgroundMark x1="60643" y1="30714" x2="60643" y2="30714"/>
                        <a14:backgroundMark x1="59973" y1="24714" x2="59973" y2="24714"/>
                        <a14:backgroundMark x1="60643" y1="21571" x2="60643" y2="21571"/>
                        <a14:backgroundMark x1="59036" y1="24143" x2="59036" y2="24143"/>
                        <a14:backgroundMark x1="45114" y1="47429" x2="45114" y2="47429"/>
                        <a14:backgroundMark x1="45248" y1="45286" x2="53414" y2="51714"/>
                        <a14:backgroundMark x1="53146" y1="53000" x2="48059" y2="47857"/>
                        <a14:backgroundMark x1="49398" y1="50429" x2="51539" y2="50429"/>
                        <a14:backgroundMark x1="53280" y1="52571" x2="51406" y2="50429"/>
                        <a14:backgroundMark x1="41232" y1="42857" x2="42704" y2="44143"/>
                        <a14:backgroundMark x1="44043" y1="45857" x2="43775" y2="44714"/>
                        <a14:backgroundMark x1="46319" y1="47000" x2="47791" y2="47000"/>
                      </a14:backgroundRemoval>
                    </a14:imgEffect>
                  </a14:imgLayer>
                </a14:imgProps>
              </a:ext>
              <a:ext uri="{28A0092B-C50C-407E-A947-70E740481C1C}">
                <a14:useLocalDpi xmlns:a14="http://schemas.microsoft.com/office/drawing/2010/main" val="0"/>
              </a:ext>
            </a:extLst>
          </a:blip>
          <a:stretch>
            <a:fillRect/>
          </a:stretch>
        </p:blipFill>
        <p:spPr>
          <a:xfrm>
            <a:off x="6141639" y="3187539"/>
            <a:ext cx="2974314" cy="2787175"/>
          </a:xfrm>
          <a:prstGeom prst="rect">
            <a:avLst/>
          </a:prstGeom>
        </p:spPr>
      </p:pic>
      <p:sp>
        <p:nvSpPr>
          <p:cNvPr id="18" name="Прямоугольник 17"/>
          <p:cNvSpPr/>
          <p:nvPr/>
        </p:nvSpPr>
        <p:spPr>
          <a:xfrm>
            <a:off x="7164288" y="4284385"/>
            <a:ext cx="1196751" cy="584775"/>
          </a:xfrm>
          <a:prstGeom prst="rect">
            <a:avLst/>
          </a:prstGeom>
        </p:spPr>
        <p:txBody>
          <a:bodyPr wrap="square">
            <a:spAutoFit/>
          </a:bodyPr>
          <a:lstStyle/>
          <a:p>
            <a:r>
              <a:rPr lang="ru-RU" sz="3200" b="1" dirty="0">
                <a:solidFill>
                  <a:schemeClr val="bg1"/>
                </a:solidFill>
              </a:rPr>
              <a:t>2024</a:t>
            </a:r>
          </a:p>
        </p:txBody>
      </p:sp>
    </p:spTree>
    <p:extLst>
      <p:ext uri="{BB962C8B-B14F-4D97-AF65-F5344CB8AC3E}">
        <p14:creationId xmlns:p14="http://schemas.microsoft.com/office/powerpoint/2010/main" val="3234486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8A123-9BED-EAB7-9121-C5A770F79C7A}"/>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21349995-5C83-0AF4-0103-0653FE574E34}"/>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E6938E20-992F-43B2-30A2-3801A6E8FB6C}"/>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35E85DE5-2F9F-0053-25AC-8C342A290A6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B99D0EF8-5A0D-AEB2-E8DB-CC0D9B84E5B2}"/>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F521F395-4907-D8F4-89F0-61A53674BEA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98F1097-128B-24EF-7305-FCF3031C1D18}"/>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F9E19DCA-67E5-A102-CE6C-D490B224F536}"/>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5325DAF8-9A65-51F0-36AC-A492800CA0B6}"/>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5AED5EB2-88EB-D473-E57E-498ADE394C02}"/>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FD26E556-DB32-3A86-6E93-AEF947B376E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3C0E1ED0-1C03-466D-20A7-0FBCF912B549}"/>
              </a:ext>
            </a:extLst>
          </p:cNvPr>
          <p:cNvSpPr txBox="1"/>
          <p:nvPr/>
        </p:nvSpPr>
        <p:spPr>
          <a:xfrm>
            <a:off x="822267" y="12920"/>
            <a:ext cx="6699645" cy="830997"/>
          </a:xfrm>
          <a:prstGeom prst="rect">
            <a:avLst/>
          </a:prstGeom>
          <a:noFill/>
        </p:spPr>
        <p:txBody>
          <a:bodyPr wrap="square">
            <a:spAutoFit/>
          </a:bodyPr>
          <a:lstStyle/>
          <a:p>
            <a:pPr algn="ctr">
              <a:buNone/>
            </a:pPr>
            <a:r>
              <a:rPr lang="ru-RU" sz="2400" b="1" i="0" dirty="0">
                <a:solidFill>
                  <a:schemeClr val="bg1"/>
                </a:solidFill>
                <a:effectLst/>
                <a:latin typeface="pt_sans_bold"/>
              </a:rPr>
              <a:t>Узбекско-белорусский женский бизнес-форум</a:t>
            </a:r>
          </a:p>
        </p:txBody>
      </p:sp>
      <p:sp>
        <p:nvSpPr>
          <p:cNvPr id="5" name="TextBox 4">
            <a:extLst>
              <a:ext uri="{FF2B5EF4-FFF2-40B4-BE49-F238E27FC236}">
                <a16:creationId xmlns:a16="http://schemas.microsoft.com/office/drawing/2014/main" id="{0E4D075D-508F-ACE7-C903-4A7DDCC3684C}"/>
              </a:ext>
            </a:extLst>
          </p:cNvPr>
          <p:cNvSpPr txBox="1"/>
          <p:nvPr/>
        </p:nvSpPr>
        <p:spPr>
          <a:xfrm>
            <a:off x="64101" y="952480"/>
            <a:ext cx="9126489" cy="2939266"/>
          </a:xfrm>
          <a:prstGeom prst="rect">
            <a:avLst/>
          </a:prstGeom>
          <a:noFill/>
        </p:spPr>
        <p:txBody>
          <a:bodyPr wrap="square">
            <a:spAutoFit/>
          </a:bodyPr>
          <a:lstStyle/>
          <a:p>
            <a:pPr indent="450215" algn="just">
              <a:lnSpc>
                <a:spcPts val="1800"/>
              </a:lnSpc>
              <a:buNone/>
            </a:pPr>
            <a:r>
              <a:rPr lang="ru-RU" sz="1400" i="0" dirty="0">
                <a:solidFill>
                  <a:srgbClr val="444444"/>
                </a:solidFill>
                <a:effectLst/>
                <a:latin typeface="pt_sans_bold"/>
              </a:rPr>
              <a:t>На </a:t>
            </a:r>
            <a:r>
              <a:rPr lang="ru-RU" sz="1400" dirty="0">
                <a:solidFill>
                  <a:srgbClr val="444444"/>
                </a:solidFill>
                <a:latin typeface="pt_sans_bold"/>
              </a:rPr>
              <a:t>второй узбекско-белорусский женский бизнес-форум</a:t>
            </a:r>
            <a:r>
              <a:rPr lang="ru-RU" sz="1400" i="0" dirty="0">
                <a:solidFill>
                  <a:srgbClr val="444444"/>
                </a:solidFill>
                <a:effectLst/>
                <a:latin typeface="pt_sans_bold"/>
              </a:rPr>
              <a:t> отправилась Белорусская делегация во главе с председателем Совета Республики Натальей Кочановой. Об этом сообщили в пресс-службе верхней палаты парламента. Основная часть белорусской делегации – женщины-предприниматели.</a:t>
            </a:r>
            <a:endParaRPr lang="ru-RU" sz="1400" i="0" dirty="0">
              <a:solidFill>
                <a:srgbClr val="444444"/>
              </a:solidFill>
              <a:effectLst/>
              <a:latin typeface="Comic Sans MS" panose="030F0702030302020204" pitchFamily="66" charset="0"/>
            </a:endParaRPr>
          </a:p>
          <a:p>
            <a:pPr indent="450215" algn="just">
              <a:buNone/>
            </a:pPr>
            <a:r>
              <a:rPr lang="ru-RU" sz="1400" b="0" i="0" dirty="0">
                <a:solidFill>
                  <a:srgbClr val="333333"/>
                </a:solidFill>
                <a:effectLst/>
                <a:latin typeface="pt_sans_caption"/>
              </a:rPr>
              <a:t>От </a:t>
            </a:r>
            <a:r>
              <a:rPr lang="ru-RU" sz="1400" b="0" i="0" dirty="0" err="1">
                <a:solidFill>
                  <a:srgbClr val="333333"/>
                </a:solidFill>
                <a:effectLst/>
                <a:latin typeface="pt_sans_caption"/>
              </a:rPr>
              <a:t>Купаловского</a:t>
            </a:r>
            <a:r>
              <a:rPr lang="ru-RU" sz="1400" b="0" i="0" dirty="0">
                <a:solidFill>
                  <a:srgbClr val="333333"/>
                </a:solidFill>
                <a:effectLst/>
                <a:latin typeface="pt_sans_caption"/>
              </a:rPr>
              <a:t> университета в работе форума принимает участие проректор по научной работе Наталья </a:t>
            </a:r>
            <a:r>
              <a:rPr lang="ru-RU" sz="1400" b="0" i="0" dirty="0" err="1">
                <a:solidFill>
                  <a:srgbClr val="333333"/>
                </a:solidFill>
                <a:effectLst/>
                <a:latin typeface="pt_sans_caption"/>
              </a:rPr>
              <a:t>Башун</a:t>
            </a:r>
            <a:r>
              <a:rPr lang="ru-RU" sz="1400" b="0" i="0" dirty="0">
                <a:solidFill>
                  <a:srgbClr val="333333"/>
                </a:solidFill>
                <a:effectLst/>
                <a:latin typeface="pt_sans_caption"/>
              </a:rPr>
              <a:t>. В первый день работы форума, она участвовала в работе секции «Развитие узбекско-белорусских торговых отношений в сфере услуг: туризм и оздоровление, здравоохранение, образование, культура».</a:t>
            </a:r>
          </a:p>
          <a:p>
            <a:pPr indent="450215" algn="just">
              <a:buNone/>
            </a:pPr>
            <a:r>
              <a:rPr lang="ru-RU" sz="1400" b="0" i="0" dirty="0">
                <a:solidFill>
                  <a:srgbClr val="333333"/>
                </a:solidFill>
                <a:effectLst/>
                <a:latin typeface="pt_sans_caption"/>
              </a:rPr>
              <a:t>Всего в первый день форума были проведены шесть тематических секций, ориентированных на основные направления сотрудничества между Беларусью и Узбекистаном: машиностроение, легкая промышленность, сельское хозяйство, химическая и деревообрабатывающая промышленность, медицинские и образовательные услуги, а также туризм. Главная цель проведения секций заключается в демонстрации экономического потенциала и привлечении заинтересованных сторон для установления новых деловых контактов.</a:t>
            </a:r>
          </a:p>
        </p:txBody>
      </p:sp>
      <p:pic>
        <p:nvPicPr>
          <p:cNvPr id="30722" name="Picture 2" descr="IMG 4573">
            <a:extLst>
              <a:ext uri="{FF2B5EF4-FFF2-40B4-BE49-F238E27FC236}">
                <a16:creationId xmlns:a16="http://schemas.microsoft.com/office/drawing/2014/main" id="{D13A1D7D-38A6-8F49-8C47-449A5678941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3848" y="3946916"/>
            <a:ext cx="3275856" cy="21975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1EAFE49-9B8B-9EE0-910C-F7E4DF76D374}"/>
              </a:ext>
            </a:extLst>
          </p:cNvPr>
          <p:cNvSpPr txBox="1"/>
          <p:nvPr/>
        </p:nvSpPr>
        <p:spPr>
          <a:xfrm>
            <a:off x="25200" y="6319551"/>
            <a:ext cx="9259200" cy="430887"/>
          </a:xfrm>
          <a:prstGeom prst="rect">
            <a:avLst/>
          </a:prstGeom>
          <a:noFill/>
        </p:spPr>
        <p:txBody>
          <a:bodyPr wrap="square">
            <a:spAutoFit/>
          </a:bodyPr>
          <a:lstStyle/>
          <a:p>
            <a:r>
              <a:rPr lang="ru-RU" sz="1100" dirty="0">
                <a:hlinkClick r:id="rId8"/>
              </a:rPr>
              <a:t>https://www.grsu.by/component/k2/item/51562-prorektor-po-nauchnoj-rabote-grgu-imeni-yanki-kupaly-prinimaet-uchastie-v-uzbeksko-belorusskom-zhenskom-biznes-forume.html</a:t>
            </a:r>
            <a:r>
              <a:rPr lang="ru-RU" sz="1100" dirty="0"/>
              <a:t> </a:t>
            </a:r>
          </a:p>
        </p:txBody>
      </p:sp>
    </p:spTree>
    <p:extLst>
      <p:ext uri="{BB962C8B-B14F-4D97-AF65-F5344CB8AC3E}">
        <p14:creationId xmlns:p14="http://schemas.microsoft.com/office/powerpoint/2010/main" val="667670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6B37C-D968-246C-A485-83EF40F94640}"/>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51C2892A-58BC-EA84-405F-9554D1C6446C}"/>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126EAA0D-E20E-AA13-9745-DDD443CBA95B}"/>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09F7167B-0757-73E9-559C-8455A0F2E44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43212A15-F917-9BB8-F477-DB72406C9785}"/>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4F5D174F-4965-9DE3-1CA0-38EFEE7BA7D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A6728A54-F892-766C-D3BE-9EC404643493}"/>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53F6FD0A-C841-A4F2-9883-4594891DC3CB}"/>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16CD088A-795C-FA7C-D8B3-69815E8C34BE}"/>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BD0DAD7E-7BD5-60EB-0457-4D0272296DA9}"/>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FA884FD3-0D8C-C842-F407-2A307EC9EA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528E98FB-EA5D-39F3-1C9D-EF0A18DF236E}"/>
              </a:ext>
            </a:extLst>
          </p:cNvPr>
          <p:cNvSpPr txBox="1"/>
          <p:nvPr/>
        </p:nvSpPr>
        <p:spPr>
          <a:xfrm>
            <a:off x="505961" y="157286"/>
            <a:ext cx="6637989" cy="646331"/>
          </a:xfrm>
          <a:prstGeom prst="rect">
            <a:avLst/>
          </a:prstGeom>
          <a:noFill/>
        </p:spPr>
        <p:txBody>
          <a:bodyPr wrap="square">
            <a:spAutoFit/>
          </a:bodyPr>
          <a:lstStyle/>
          <a:p>
            <a:pPr algn="ctr">
              <a:buNone/>
            </a:pPr>
            <a:r>
              <a:rPr lang="ru-RU" sz="1800" b="1" i="0" dirty="0">
                <a:solidFill>
                  <a:schemeClr val="bg1"/>
                </a:solidFill>
                <a:effectLst/>
                <a:latin typeface="pt_sans_bold"/>
              </a:rPr>
              <a:t>Ректор </a:t>
            </a:r>
            <a:r>
              <a:rPr lang="ru-RU" sz="1800" b="1" i="0" dirty="0" err="1">
                <a:solidFill>
                  <a:schemeClr val="bg1"/>
                </a:solidFill>
                <a:effectLst/>
                <a:latin typeface="pt_sans_bold"/>
              </a:rPr>
              <a:t>Купаловского</a:t>
            </a:r>
            <a:r>
              <a:rPr lang="ru-RU" sz="1800" b="1" i="0" dirty="0">
                <a:solidFill>
                  <a:schemeClr val="bg1"/>
                </a:solidFill>
                <a:effectLst/>
                <a:latin typeface="pt_sans_bold"/>
              </a:rPr>
              <a:t> университета поздравила с Днем рождения Валентину Петровну Баранову</a:t>
            </a:r>
          </a:p>
        </p:txBody>
      </p:sp>
      <p:sp>
        <p:nvSpPr>
          <p:cNvPr id="5" name="TextBox 4">
            <a:extLst>
              <a:ext uri="{FF2B5EF4-FFF2-40B4-BE49-F238E27FC236}">
                <a16:creationId xmlns:a16="http://schemas.microsoft.com/office/drawing/2014/main" id="{936C8072-D390-10A0-FD35-30D0B7A9ABBA}"/>
              </a:ext>
            </a:extLst>
          </p:cNvPr>
          <p:cNvSpPr txBox="1"/>
          <p:nvPr/>
        </p:nvSpPr>
        <p:spPr>
          <a:xfrm>
            <a:off x="154080" y="931933"/>
            <a:ext cx="8882416" cy="2754600"/>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В этом году ветерану Великой Отечественной войны исполнился 101 год. По доброй традиции с Днем рождения Валентину Петровну поздравила от лица всего коллектива ректор ГрГУ имени Янки Купалы Ирина </a:t>
            </a:r>
            <a:r>
              <a:rPr lang="ru-RU" sz="1600" i="0" dirty="0" err="1">
                <a:solidFill>
                  <a:srgbClr val="444444"/>
                </a:solidFill>
                <a:effectLst/>
                <a:latin typeface="pt_sans_bold"/>
              </a:rPr>
              <a:t>Китурко</a:t>
            </a:r>
            <a:r>
              <a:rPr lang="ru-RU" sz="1600" i="0" dirty="0">
                <a:solidFill>
                  <a:srgbClr val="444444"/>
                </a:solidFill>
                <a:effectLst/>
                <a:latin typeface="pt_sans_bold"/>
              </a:rPr>
              <a:t>.</a:t>
            </a:r>
            <a:endParaRPr lang="ru-RU" sz="1600" i="0" dirty="0">
              <a:solidFill>
                <a:srgbClr val="444444"/>
              </a:solidFill>
              <a:effectLst/>
              <a:latin typeface="Comic Sans MS" panose="030F0702030302020204" pitchFamily="66" charset="0"/>
            </a:endParaRPr>
          </a:p>
          <a:p>
            <a:pPr indent="450215" algn="just">
              <a:buNone/>
            </a:pPr>
            <a:r>
              <a:rPr lang="ru-RU" sz="1600" i="0" dirty="0">
                <a:solidFill>
                  <a:srgbClr val="333333"/>
                </a:solidFill>
                <a:effectLst/>
                <a:latin typeface="pt_sans_caption"/>
              </a:rPr>
              <a:t>Валентина Петровна остается верна своим традициям: гостей она всегда встречает в красивом платье и с укладкой. Еще один неотъемлемый элемент встреч – знаменитые рогалики, которые она непременно делает сама. Всех гостей она всегда встречает по-матерински тепло, усаживая за стол и заботясь о том, чтобы никто не ушел голодным.</a:t>
            </a:r>
          </a:p>
          <a:p>
            <a:pPr indent="450215" algn="just">
              <a:buNone/>
            </a:pPr>
            <a:r>
              <a:rPr lang="ru-RU" sz="1600" i="0" dirty="0">
                <a:solidFill>
                  <a:srgbClr val="333333"/>
                </a:solidFill>
                <a:effectLst/>
                <a:latin typeface="pt_sans_caption"/>
              </a:rPr>
              <a:t>Ирина Федоровна постаралась передать тепло сердца каждого купаловца, поздравляя эту великую и уникальную женщину с Днем рождения. Ректор искренне поблагодарила Валентину Петровну за ее большое доброе сердце, наставничество и непревзойденную преданность делу образования и воспитания молодежи.</a:t>
            </a:r>
          </a:p>
        </p:txBody>
      </p:sp>
      <p:pic>
        <p:nvPicPr>
          <p:cNvPr id="8194" name="Picture 2" descr="IMG_0375">
            <a:extLst>
              <a:ext uri="{FF2B5EF4-FFF2-40B4-BE49-F238E27FC236}">
                <a16:creationId xmlns:a16="http://schemas.microsoft.com/office/drawing/2014/main" id="{E702B72D-C11E-E92A-3BB9-DD06B9B05D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961" y="3802852"/>
            <a:ext cx="3721596" cy="248106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G_0135">
            <a:extLst>
              <a:ext uri="{FF2B5EF4-FFF2-40B4-BE49-F238E27FC236}">
                <a16:creationId xmlns:a16="http://schemas.microsoft.com/office/drawing/2014/main" id="{8B70D89C-0BD1-EE1E-0406-85A0988C2F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452" y="3802853"/>
            <a:ext cx="3721595" cy="24810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60ED62D-C6AF-C603-9912-EF6E1671901E}"/>
              </a:ext>
            </a:extLst>
          </p:cNvPr>
          <p:cNvSpPr txBox="1"/>
          <p:nvPr/>
        </p:nvSpPr>
        <p:spPr>
          <a:xfrm>
            <a:off x="73244" y="6336322"/>
            <a:ext cx="8882415" cy="261610"/>
          </a:xfrm>
          <a:prstGeom prst="rect">
            <a:avLst/>
          </a:prstGeom>
          <a:noFill/>
        </p:spPr>
        <p:txBody>
          <a:bodyPr wrap="square">
            <a:spAutoFit/>
          </a:bodyPr>
          <a:lstStyle/>
          <a:p>
            <a:r>
              <a:rPr lang="ru-RU" sz="1100" dirty="0">
                <a:hlinkClick r:id="rId9"/>
              </a:rPr>
              <a:t>https://www.grsu.by/component/k2/item/52816-rektor-kupalovskogo-universiteta-pozdravila-s-dnem-rozhdeniya-valentinu-petrovnu-baranovu.html</a:t>
            </a:r>
            <a:r>
              <a:rPr lang="ru-RU" sz="1100" dirty="0"/>
              <a:t> </a:t>
            </a:r>
          </a:p>
        </p:txBody>
      </p:sp>
    </p:spTree>
    <p:extLst>
      <p:ext uri="{BB962C8B-B14F-4D97-AF65-F5344CB8AC3E}">
        <p14:creationId xmlns:p14="http://schemas.microsoft.com/office/powerpoint/2010/main" val="6979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F371C-2EA9-DBBB-A813-22E61245D1C9}"/>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5C839983-83B6-0AD0-D1F3-BD2E61D75ED9}"/>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30C881BA-D9C4-1604-8ABF-0276CE7419E7}"/>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4ED43E8F-1C1C-100E-CCF0-0B235F5C128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0D59F29F-4265-D73C-E77F-A226B1BC156D}"/>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3EEC4EAC-9D3E-397A-3FC7-FF6B4558F0D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2AB3A857-8D9B-DCEC-6D96-8309EAFBBFAF}"/>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ED4EC2B1-596C-4B3E-434B-923E122F74D3}"/>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1F08ECA1-7D5F-EDB2-3790-86696F8984CF}"/>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1F7A7D8A-8DA7-9AA9-9554-B46D58C4D97D}"/>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3B6B2081-93AD-686E-92E6-07A944AD9F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F70BBD83-3519-4AE3-2E4E-C547D7EB4A30}"/>
              </a:ext>
            </a:extLst>
          </p:cNvPr>
          <p:cNvSpPr txBox="1"/>
          <p:nvPr/>
        </p:nvSpPr>
        <p:spPr>
          <a:xfrm>
            <a:off x="581375" y="67837"/>
            <a:ext cx="6684256" cy="707886"/>
          </a:xfrm>
          <a:prstGeom prst="rect">
            <a:avLst/>
          </a:prstGeom>
          <a:noFill/>
        </p:spPr>
        <p:txBody>
          <a:bodyPr wrap="square">
            <a:spAutoFit/>
          </a:bodyPr>
          <a:lstStyle/>
          <a:p>
            <a:pPr algn="ctr">
              <a:buNone/>
            </a:pPr>
            <a:r>
              <a:rPr lang="ru-RU" sz="2000" b="1" i="0" dirty="0">
                <a:solidFill>
                  <a:schemeClr val="bg1"/>
                </a:solidFill>
                <a:effectLst/>
                <a:latin typeface="pt_sans_bold"/>
              </a:rPr>
              <a:t>Первичная организация ОО «БСЖ» </a:t>
            </a:r>
            <a:r>
              <a:rPr lang="ru-RU" sz="2000" b="1" i="0" dirty="0" err="1">
                <a:solidFill>
                  <a:schemeClr val="bg1"/>
                </a:solidFill>
                <a:effectLst/>
                <a:latin typeface="pt_sans_bold"/>
              </a:rPr>
              <a:t>Купаловского</a:t>
            </a:r>
            <a:r>
              <a:rPr lang="ru-RU" sz="2000" b="1" i="0" dirty="0">
                <a:solidFill>
                  <a:schemeClr val="bg1"/>
                </a:solidFill>
                <a:effectLst/>
                <a:latin typeface="pt_sans_bold"/>
              </a:rPr>
              <a:t> университета среди лучших по итогам конкурса</a:t>
            </a:r>
          </a:p>
        </p:txBody>
      </p:sp>
      <p:sp>
        <p:nvSpPr>
          <p:cNvPr id="5" name="TextBox 4">
            <a:extLst>
              <a:ext uri="{FF2B5EF4-FFF2-40B4-BE49-F238E27FC236}">
                <a16:creationId xmlns:a16="http://schemas.microsoft.com/office/drawing/2014/main" id="{14AC2FE0-0E36-8486-357A-633AF7208570}"/>
              </a:ext>
            </a:extLst>
          </p:cNvPr>
          <p:cNvSpPr txBox="1"/>
          <p:nvPr/>
        </p:nvSpPr>
        <p:spPr>
          <a:xfrm>
            <a:off x="25986" y="957505"/>
            <a:ext cx="9005627" cy="2523768"/>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В день Всемирного дня качества Гродненская городская организация «</a:t>
            </a:r>
            <a:r>
              <a:rPr lang="ru-RU" sz="1600" i="0" dirty="0" err="1">
                <a:solidFill>
                  <a:srgbClr val="444444"/>
                </a:solidFill>
                <a:effectLst/>
                <a:latin typeface="pt_sans_bold"/>
              </a:rPr>
              <a:t>Гродненчанка</a:t>
            </a:r>
            <a:r>
              <a:rPr lang="ru-RU" sz="1600" i="0" dirty="0">
                <a:solidFill>
                  <a:srgbClr val="444444"/>
                </a:solidFill>
                <a:effectLst/>
                <a:latin typeface="pt_sans_bold"/>
              </a:rPr>
              <a:t>» ОО «Белорусский союз женщин» отметила работу лучших первичных организаций.</a:t>
            </a:r>
            <a:endParaRPr lang="ru-RU" sz="1600" i="0" dirty="0">
              <a:solidFill>
                <a:srgbClr val="444444"/>
              </a:solidFill>
              <a:effectLst/>
              <a:latin typeface="Comic Sans MS" panose="030F0702030302020204" pitchFamily="66" charset="0"/>
            </a:endParaRPr>
          </a:p>
          <a:p>
            <a:pPr indent="450215" algn="just">
              <a:buNone/>
            </a:pPr>
            <a:r>
              <a:rPr lang="ru-RU" sz="1600" i="0" dirty="0">
                <a:solidFill>
                  <a:srgbClr val="333333"/>
                </a:solidFill>
                <a:effectLst/>
                <a:latin typeface="pt_sans_caption"/>
              </a:rPr>
              <a:t>В рамках конкурса «Первичка со знаком качества» отметили девять первичных организаций. В их числе Гродненский государственный университет имени Янки Купалы, ОАО «</a:t>
            </a:r>
            <a:r>
              <a:rPr lang="ru-RU" sz="1600" i="0" dirty="0" err="1">
                <a:solidFill>
                  <a:srgbClr val="333333"/>
                </a:solidFill>
                <a:effectLst/>
                <a:latin typeface="pt_sans_caption"/>
              </a:rPr>
              <a:t>Гродножилстрой</a:t>
            </a:r>
            <a:r>
              <a:rPr lang="ru-RU" sz="1600" i="0" dirty="0">
                <a:solidFill>
                  <a:srgbClr val="333333"/>
                </a:solidFill>
                <a:effectLst/>
                <a:latin typeface="pt_sans_caption"/>
              </a:rPr>
              <a:t>», ОАО «Гродненский мясокомбинат», ОАО «</a:t>
            </a:r>
            <a:r>
              <a:rPr lang="ru-RU" sz="1600" i="0" dirty="0" err="1">
                <a:solidFill>
                  <a:srgbClr val="333333"/>
                </a:solidFill>
                <a:effectLst/>
                <a:latin typeface="pt_sans_caption"/>
              </a:rPr>
              <a:t>Гроднохлебпром</a:t>
            </a:r>
            <a:r>
              <a:rPr lang="ru-RU" sz="1600" i="0" dirty="0">
                <a:solidFill>
                  <a:srgbClr val="333333"/>
                </a:solidFill>
                <a:effectLst/>
                <a:latin typeface="pt_sans_caption"/>
              </a:rPr>
              <a:t>» и Главное статистическое управление Гродненской области.</a:t>
            </a:r>
          </a:p>
          <a:p>
            <a:pPr indent="450215" algn="just">
              <a:buNone/>
            </a:pPr>
            <a:r>
              <a:rPr lang="ru-RU" sz="1600" i="0" dirty="0">
                <a:solidFill>
                  <a:srgbClr val="333333"/>
                </a:solidFill>
                <a:effectLst/>
                <a:latin typeface="pt_sans_caption"/>
              </a:rPr>
              <a:t>В рамках торжественной церемонии награждения была объявлена благодарность ректору ГрГУ имени Янки Купалы Ирине </a:t>
            </a:r>
            <a:r>
              <a:rPr lang="ru-RU" sz="1600" i="0" dirty="0" err="1">
                <a:solidFill>
                  <a:srgbClr val="333333"/>
                </a:solidFill>
                <a:effectLst/>
                <a:latin typeface="pt_sans_caption"/>
              </a:rPr>
              <a:t>Китурко</a:t>
            </a:r>
            <a:r>
              <a:rPr lang="ru-RU" sz="1600" i="0" dirty="0">
                <a:solidFill>
                  <a:srgbClr val="333333"/>
                </a:solidFill>
                <a:effectLst/>
                <a:latin typeface="pt_sans_caption"/>
              </a:rPr>
              <a:t> за большой личный вклад, плодотворное сотрудничество, умелое, энергичное, мудрое руководство и поддержку ОО «БСЖ». Также благодарности вручили председателям первичных организаций. </a:t>
            </a:r>
          </a:p>
        </p:txBody>
      </p:sp>
      <p:pic>
        <p:nvPicPr>
          <p:cNvPr id="9218" name="Picture 2" descr="photo 5312176342839716355 y">
            <a:extLst>
              <a:ext uri="{FF2B5EF4-FFF2-40B4-BE49-F238E27FC236}">
                <a16:creationId xmlns:a16="http://schemas.microsoft.com/office/drawing/2014/main" id="{4F633D59-5A42-578C-DAE5-A24FBBF434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8310" y="3950164"/>
            <a:ext cx="4066490" cy="232340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hoto_5312176342839716352_y">
            <a:extLst>
              <a:ext uri="{FF2B5EF4-FFF2-40B4-BE49-F238E27FC236}">
                <a16:creationId xmlns:a16="http://schemas.microsoft.com/office/drawing/2014/main" id="{8F971E41-4770-FA25-0B78-6A448365AE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5153" y="3928981"/>
            <a:ext cx="3501218" cy="23341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4E885E9-47EA-B3A8-2984-857037557054}"/>
              </a:ext>
            </a:extLst>
          </p:cNvPr>
          <p:cNvSpPr txBox="1"/>
          <p:nvPr/>
        </p:nvSpPr>
        <p:spPr>
          <a:xfrm>
            <a:off x="69185" y="6325878"/>
            <a:ext cx="9005627" cy="261610"/>
          </a:xfrm>
          <a:prstGeom prst="rect">
            <a:avLst/>
          </a:prstGeom>
          <a:noFill/>
        </p:spPr>
        <p:txBody>
          <a:bodyPr wrap="square">
            <a:spAutoFit/>
          </a:bodyPr>
          <a:lstStyle/>
          <a:p>
            <a:r>
              <a:rPr lang="ru-RU" sz="1100" dirty="0">
                <a:hlinkClick r:id="rId9"/>
              </a:rPr>
              <a:t>https://www.grsu.by/component/k2/item/52818-pervichnaya-organizatsiya-oo-bszh-kupalovskogo-universiteta-sredi-luchshikh-po-itogam-konkursa.html</a:t>
            </a:r>
            <a:r>
              <a:rPr lang="ru-RU" sz="1100" dirty="0"/>
              <a:t> </a:t>
            </a:r>
          </a:p>
        </p:txBody>
      </p:sp>
    </p:spTree>
    <p:extLst>
      <p:ext uri="{BB962C8B-B14F-4D97-AF65-F5344CB8AC3E}">
        <p14:creationId xmlns:p14="http://schemas.microsoft.com/office/powerpoint/2010/main" val="2219697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C890C-D36B-7583-C2F3-E384B2A797EB}"/>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26FFF4F4-92F2-BA43-A228-78F5E06D3CC2}"/>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9FF536B3-DEB2-3C1E-9DFF-150F40910580}"/>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A6B2C919-C497-6216-35C5-9AC77BE1BA4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551ADDDC-1BB6-D6B0-4234-C92F75CA591C}"/>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1E0B111B-8A63-A6C4-48BC-033716ADE87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EBDB875-F094-87E9-7FB9-821C3919BCD3}"/>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34E4CD3C-4EFE-7A40-F909-68B34524440B}"/>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4E4A89C7-8FC7-E7E7-32AA-CC77EA37BD85}"/>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2570D6AD-8268-A022-F47B-3AF3550B4822}"/>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2D79103E-FF86-FBDA-0A12-C1AB85D2BA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0ECCCA3B-3AF7-ADCB-26BC-2DE02BCF5253}"/>
              </a:ext>
            </a:extLst>
          </p:cNvPr>
          <p:cNvSpPr txBox="1"/>
          <p:nvPr/>
        </p:nvSpPr>
        <p:spPr>
          <a:xfrm>
            <a:off x="375314" y="-12121"/>
            <a:ext cx="7030016" cy="830997"/>
          </a:xfrm>
          <a:prstGeom prst="rect">
            <a:avLst/>
          </a:prstGeom>
          <a:noFill/>
        </p:spPr>
        <p:txBody>
          <a:bodyPr wrap="square">
            <a:spAutoFit/>
          </a:bodyPr>
          <a:lstStyle/>
          <a:p>
            <a:pPr algn="ctr">
              <a:buNone/>
            </a:pPr>
            <a:r>
              <a:rPr lang="ru-RU" sz="1600" b="1" i="0" dirty="0">
                <a:solidFill>
                  <a:schemeClr val="bg1"/>
                </a:solidFill>
                <a:effectLst/>
                <a:latin typeface="pt_sans_bold"/>
              </a:rPr>
              <a:t>Депутат Гродненского областного Совета депутатов Ирина </a:t>
            </a:r>
            <a:r>
              <a:rPr lang="ru-RU" sz="1600" b="1" i="0" dirty="0" err="1">
                <a:solidFill>
                  <a:schemeClr val="bg1"/>
                </a:solidFill>
                <a:effectLst/>
                <a:latin typeface="pt_sans_bold"/>
              </a:rPr>
              <a:t>Китурко</a:t>
            </a:r>
            <a:r>
              <a:rPr lang="ru-RU" sz="1600" b="1" i="0" dirty="0">
                <a:solidFill>
                  <a:schemeClr val="bg1"/>
                </a:solidFill>
                <a:effectLst/>
                <a:latin typeface="pt_sans_bold"/>
              </a:rPr>
              <a:t> провела встречу с коллективом Гродненского областного клинического перинатального центра</a:t>
            </a:r>
          </a:p>
        </p:txBody>
      </p:sp>
      <p:sp>
        <p:nvSpPr>
          <p:cNvPr id="5" name="TextBox 4">
            <a:extLst>
              <a:ext uri="{FF2B5EF4-FFF2-40B4-BE49-F238E27FC236}">
                <a16:creationId xmlns:a16="http://schemas.microsoft.com/office/drawing/2014/main" id="{0FA91251-4D95-7444-8114-BCA9E8A3B596}"/>
              </a:ext>
            </a:extLst>
          </p:cNvPr>
          <p:cNvSpPr txBox="1"/>
          <p:nvPr/>
        </p:nvSpPr>
        <p:spPr>
          <a:xfrm>
            <a:off x="104876" y="890067"/>
            <a:ext cx="8931620" cy="2508379"/>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В Гродненском областном клиническом перинатальном центре состоялась встреча депутата Гродненского областного Совета депутатов, ректора ГрГУ имени Янки Купалы Ирины </a:t>
            </a:r>
            <a:r>
              <a:rPr lang="ru-RU" sz="1600" i="0" dirty="0" err="1">
                <a:solidFill>
                  <a:srgbClr val="444444"/>
                </a:solidFill>
                <a:effectLst/>
                <a:latin typeface="pt_sans_bold"/>
              </a:rPr>
              <a:t>Китурко</a:t>
            </a:r>
            <a:r>
              <a:rPr lang="ru-RU" sz="1600" i="0" dirty="0">
                <a:solidFill>
                  <a:srgbClr val="444444"/>
                </a:solidFill>
                <a:effectLst/>
                <a:latin typeface="pt_sans_bold"/>
              </a:rPr>
              <a:t> с трудовым коллективом учреждения.</a:t>
            </a:r>
            <a:endParaRPr lang="ru-RU" sz="1600" i="0" dirty="0">
              <a:solidFill>
                <a:srgbClr val="444444"/>
              </a:solidFill>
              <a:effectLst/>
              <a:latin typeface="Comic Sans MS" panose="030F0702030302020204" pitchFamily="66" charset="0"/>
            </a:endParaRPr>
          </a:p>
          <a:p>
            <a:pPr indent="450215" algn="just">
              <a:buNone/>
            </a:pPr>
            <a:r>
              <a:rPr lang="ru-RU" sz="1600" i="0" dirty="0">
                <a:solidFill>
                  <a:srgbClr val="333333"/>
                </a:solidFill>
                <a:effectLst/>
                <a:latin typeface="pt_sans_caption"/>
              </a:rPr>
              <a:t>Встреча с трудовым коллективом Гродненского областного клинического перинатального центра стала важным шагом в рамках электоральной кампании. Обращаясь к медицинским работникам, Ирина </a:t>
            </a:r>
            <a:r>
              <a:rPr lang="ru-RU" sz="1600" i="0" dirty="0" err="1">
                <a:solidFill>
                  <a:srgbClr val="333333"/>
                </a:solidFill>
                <a:effectLst/>
                <a:latin typeface="pt_sans_caption"/>
              </a:rPr>
              <a:t>Китурко</a:t>
            </a:r>
            <a:r>
              <a:rPr lang="ru-RU" sz="1600" i="0" dirty="0">
                <a:solidFill>
                  <a:srgbClr val="333333"/>
                </a:solidFill>
                <a:effectLst/>
                <a:latin typeface="pt_sans_caption"/>
              </a:rPr>
              <a:t> обозначила, что всегда открыта к диалогу, готова ответить на насущные вопросы населения и помогать в решении проблем.</a:t>
            </a:r>
          </a:p>
          <a:p>
            <a:pPr indent="450215" algn="just">
              <a:buNone/>
            </a:pPr>
            <a:r>
              <a:rPr lang="ru-RU" sz="1600" i="0" dirty="0">
                <a:solidFill>
                  <a:srgbClr val="333333"/>
                </a:solidFill>
                <a:effectLst/>
                <a:latin typeface="pt_sans_caption"/>
              </a:rPr>
              <a:t>В ходе встречи депутат также подчеркнула значимость активного участия граждан в предстоящих выборах. Она отметила, что именно от каждого избирателя зависит будущее страны и региона.</a:t>
            </a:r>
          </a:p>
        </p:txBody>
      </p:sp>
      <p:pic>
        <p:nvPicPr>
          <p:cNvPr id="30722" name="Picture 2" descr="IMG_2569">
            <a:extLst>
              <a:ext uri="{FF2B5EF4-FFF2-40B4-BE49-F238E27FC236}">
                <a16:creationId xmlns:a16="http://schemas.microsoft.com/office/drawing/2014/main" id="{F02813AA-9E48-8583-364A-90FCE62036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8501" y="3452384"/>
            <a:ext cx="3505572" cy="2337048"/>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IMG_2573">
            <a:extLst>
              <a:ext uri="{FF2B5EF4-FFF2-40B4-BE49-F238E27FC236}">
                <a16:creationId xmlns:a16="http://schemas.microsoft.com/office/drawing/2014/main" id="{768CFE3A-429C-370A-152F-893ABC68DA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040" y="3438492"/>
            <a:ext cx="3505574" cy="23370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C125A0C-96D1-01E0-17D5-4D311DFF502C}"/>
              </a:ext>
            </a:extLst>
          </p:cNvPr>
          <p:cNvSpPr txBox="1"/>
          <p:nvPr/>
        </p:nvSpPr>
        <p:spPr>
          <a:xfrm>
            <a:off x="104876" y="6113294"/>
            <a:ext cx="9363668" cy="430887"/>
          </a:xfrm>
          <a:prstGeom prst="rect">
            <a:avLst/>
          </a:prstGeom>
          <a:noFill/>
        </p:spPr>
        <p:txBody>
          <a:bodyPr wrap="square">
            <a:spAutoFit/>
          </a:bodyPr>
          <a:lstStyle/>
          <a:p>
            <a:r>
              <a:rPr lang="ru-RU" sz="1050" dirty="0">
                <a:hlinkClick r:id="rId9"/>
              </a:rPr>
              <a:t>https://www.grsu.by/component/k2/item/53142-deputat-grodnenskogo-oblastnogo-soveta-deputatov-irina-kiturko-provela-vstrechu-s-kollektivom-grodnenskogo-oblastnogo-klinicheskogo-perinatalnogo-tsentra.html</a:t>
            </a:r>
            <a:r>
              <a:rPr lang="ru-RU" sz="1050" dirty="0"/>
              <a:t> </a:t>
            </a:r>
          </a:p>
        </p:txBody>
      </p:sp>
    </p:spTree>
    <p:extLst>
      <p:ext uri="{BB962C8B-B14F-4D97-AF65-F5344CB8AC3E}">
        <p14:creationId xmlns:p14="http://schemas.microsoft.com/office/powerpoint/2010/main" val="1161000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D6C9F-2DC1-021C-75D2-65CD0BE0E2F8}"/>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9125B4B8-F457-0C93-D271-546EA29A6D13}"/>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76285F8A-30B5-87AB-4149-2DD91B39E2BD}"/>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F8DA25E9-4A3A-30AC-BA93-BAA789D0B24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7C0C9DCB-F75C-B47D-E887-8A8BDE827FEC}"/>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7A9AC0C8-2B3A-8049-054A-EDD4AF90E7B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6218EC6-7847-DC11-DBFF-5CB89C3CBB7D}"/>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9B41ECC9-A25E-86C9-7CA7-6CEF54318433}"/>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3D084C55-4770-9DD9-95E4-696016D9B458}"/>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884E7314-D9C6-9C78-769D-50E0A04FA3C8}"/>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A432B1B8-3B81-0129-FB26-67B16F773BB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71294A5D-F8A7-042A-F1B0-F742D4A70299}"/>
              </a:ext>
            </a:extLst>
          </p:cNvPr>
          <p:cNvSpPr txBox="1"/>
          <p:nvPr/>
        </p:nvSpPr>
        <p:spPr>
          <a:xfrm>
            <a:off x="992840" y="89767"/>
            <a:ext cx="5773893" cy="707886"/>
          </a:xfrm>
          <a:prstGeom prst="rect">
            <a:avLst/>
          </a:prstGeom>
          <a:noFill/>
        </p:spPr>
        <p:txBody>
          <a:bodyPr wrap="square">
            <a:spAutoFit/>
          </a:bodyPr>
          <a:lstStyle/>
          <a:p>
            <a:pPr algn="ctr">
              <a:buNone/>
            </a:pPr>
            <a:r>
              <a:rPr lang="ru-RU" sz="2000" b="1" i="0" dirty="0">
                <a:solidFill>
                  <a:schemeClr val="bg1"/>
                </a:solidFill>
                <a:effectLst/>
                <a:latin typeface="pt_sans_bold"/>
              </a:rPr>
              <a:t>Благотворительная ярмарка</a:t>
            </a:r>
          </a:p>
          <a:p>
            <a:pPr algn="ctr">
              <a:buNone/>
            </a:pPr>
            <a:r>
              <a:rPr lang="ru-RU" sz="2000" b="1" i="0" dirty="0">
                <a:solidFill>
                  <a:schemeClr val="bg1"/>
                </a:solidFill>
                <a:effectLst/>
                <a:latin typeface="pt_sans_bold"/>
              </a:rPr>
              <a:t>«Приложи руку к добрым делам»</a:t>
            </a:r>
          </a:p>
        </p:txBody>
      </p:sp>
      <p:sp>
        <p:nvSpPr>
          <p:cNvPr id="5" name="TextBox 4">
            <a:extLst>
              <a:ext uri="{FF2B5EF4-FFF2-40B4-BE49-F238E27FC236}">
                <a16:creationId xmlns:a16="http://schemas.microsoft.com/office/drawing/2014/main" id="{019EC71A-9798-182D-8AF2-C665ECDF6996}"/>
              </a:ext>
            </a:extLst>
          </p:cNvPr>
          <p:cNvSpPr txBox="1"/>
          <p:nvPr/>
        </p:nvSpPr>
        <p:spPr>
          <a:xfrm>
            <a:off x="0" y="880115"/>
            <a:ext cx="9143999" cy="3477875"/>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На факультете экономики и управления ГрГУ имени Янки Купалы состоялось самое душевное мероприятие – новогодняя благотворительная ярмарка «Приложи руку к добрым делам». Это событие собрало студентов, сотрудников и всех желающих, объединившихся ради доброй цели.</a:t>
            </a:r>
            <a:endParaRPr lang="ru-RU" sz="1600" i="0" dirty="0">
              <a:solidFill>
                <a:srgbClr val="444444"/>
              </a:solidFill>
              <a:effectLst/>
              <a:latin typeface="Comic Sans MS" panose="030F0702030302020204" pitchFamily="66" charset="0"/>
            </a:endParaRPr>
          </a:p>
          <a:p>
            <a:pPr indent="450215" algn="just">
              <a:buNone/>
            </a:pPr>
            <a:r>
              <a:rPr lang="ru-RU" sz="1600" i="0" dirty="0">
                <a:solidFill>
                  <a:srgbClr val="333333"/>
                </a:solidFill>
                <a:effectLst/>
                <a:latin typeface="pt_sans_caption"/>
              </a:rPr>
              <a:t>Организаторами ярмарки выступили члены ПО ОО «БСЖ» Гродненского государственного университета имени Янки Купалы. Купаловцы представили разнообразные изделия ручной работы, включая уникальные предметы творчества, яркие новогодние украшения, а также вкусную выпечку и другие праздничные угощения. Каждый мог найти что-то на свой вкус, а также поддержать благотворительность.</a:t>
            </a:r>
          </a:p>
          <a:p>
            <a:pPr indent="450215" algn="just">
              <a:buNone/>
            </a:pPr>
            <a:r>
              <a:rPr lang="ru-RU" sz="1600" i="0" dirty="0">
                <a:solidFill>
                  <a:srgbClr val="333333"/>
                </a:solidFill>
                <a:effectLst/>
                <a:latin typeface="pt_sans_caption"/>
              </a:rPr>
              <a:t>Благотворительная ярмарка открылась приветственным словом декана факультета Марины </a:t>
            </a:r>
            <a:r>
              <a:rPr lang="ru-RU" sz="1600" i="0" dirty="0" err="1">
                <a:solidFill>
                  <a:srgbClr val="333333"/>
                </a:solidFill>
                <a:effectLst/>
                <a:latin typeface="pt_sans_caption"/>
              </a:rPr>
              <a:t>Карпицкой</a:t>
            </a:r>
            <a:r>
              <a:rPr lang="ru-RU" sz="1600" i="0" dirty="0">
                <a:solidFill>
                  <a:srgbClr val="333333"/>
                </a:solidFill>
                <a:effectLst/>
                <a:latin typeface="pt_sans_caption"/>
              </a:rPr>
              <a:t>. Она пожелала всем присутствующим успехов и вдохновения в преддверии новогодних праздников. Праздничное настроение усилили поздравления от Деда Мороза и Снегурочки, которые порадовали гостей своими выступлениями. Творческие номера, подготовленные студентами, добавили веселья.</a:t>
            </a:r>
          </a:p>
        </p:txBody>
      </p:sp>
      <p:pic>
        <p:nvPicPr>
          <p:cNvPr id="18434" name="Picture 2" descr="photo 5426870485246928374 y">
            <a:extLst>
              <a:ext uri="{FF2B5EF4-FFF2-40B4-BE49-F238E27FC236}">
                <a16:creationId xmlns:a16="http://schemas.microsoft.com/office/drawing/2014/main" id="{2E22E9D9-9D26-332C-0F77-253578AB453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4335659"/>
            <a:ext cx="2613600" cy="19602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DSC_0830-Enhanced-NR">
            <a:extLst>
              <a:ext uri="{FF2B5EF4-FFF2-40B4-BE49-F238E27FC236}">
                <a16:creationId xmlns:a16="http://schemas.microsoft.com/office/drawing/2014/main" id="{FFAF814D-EF07-E66E-C3DB-21F019F3BA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6640" y="4335659"/>
            <a:ext cx="2940300" cy="196020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DSC_0894">
            <a:extLst>
              <a:ext uri="{FF2B5EF4-FFF2-40B4-BE49-F238E27FC236}">
                <a16:creationId xmlns:a16="http://schemas.microsoft.com/office/drawing/2014/main" id="{BE7610E0-E5B8-13CB-8EC5-2898701D68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40676" y="4335659"/>
            <a:ext cx="2940300" cy="1960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0E2BCF2-CDE2-8479-246A-B5D363EC78FD}"/>
              </a:ext>
            </a:extLst>
          </p:cNvPr>
          <p:cNvSpPr txBox="1"/>
          <p:nvPr/>
        </p:nvSpPr>
        <p:spPr>
          <a:xfrm>
            <a:off x="177778" y="6345538"/>
            <a:ext cx="8069523" cy="261610"/>
          </a:xfrm>
          <a:prstGeom prst="rect">
            <a:avLst/>
          </a:prstGeom>
          <a:noFill/>
        </p:spPr>
        <p:txBody>
          <a:bodyPr wrap="square">
            <a:spAutoFit/>
          </a:bodyPr>
          <a:lstStyle/>
          <a:p>
            <a:r>
              <a:rPr lang="ru-RU" sz="1100" dirty="0">
                <a:hlinkClick r:id="rId10"/>
              </a:rPr>
              <a:t>https://www.grsu.by/component/k2/item/53462-itogi-blagotvoritelnoj-yarmarki-prilozhi-ruku-k-dobrym-delam.html</a:t>
            </a:r>
            <a:r>
              <a:rPr lang="ru-RU" sz="1100" dirty="0"/>
              <a:t> </a:t>
            </a:r>
          </a:p>
        </p:txBody>
      </p:sp>
    </p:spTree>
    <p:extLst>
      <p:ext uri="{BB962C8B-B14F-4D97-AF65-F5344CB8AC3E}">
        <p14:creationId xmlns:p14="http://schemas.microsoft.com/office/powerpoint/2010/main" val="4209029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73726" y="-1"/>
            <a:ext cx="9217727" cy="6858001"/>
            <a:chOff x="-73726" y="-1"/>
            <a:chExt cx="9217727" cy="6858001"/>
          </a:xfrm>
        </p:grpSpPr>
        <p:sp>
          <p:nvSpPr>
            <p:cNvPr id="5" name="Прямоугольник 4"/>
            <p:cNvSpPr/>
            <p:nvPr/>
          </p:nvSpPr>
          <p:spPr>
            <a:xfrm>
              <a:off x="0" y="0"/>
              <a:ext cx="9144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6" name="Picture 18" descr="https://i.ya-webdesign.com/images/light-burst-png-2.png"/>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rot="8346395">
              <a:off x="6047700" y="5661067"/>
              <a:ext cx="2360899" cy="842361"/>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cstate="print">
              <a:extLst>
                <a:ext uri="{BEBA8EAE-BF5A-486C-A8C5-ECC9F3942E4B}">
                  <a14:imgProps xmlns:a14="http://schemas.microsoft.com/office/drawing/2010/main">
                    <a14:imgLayer r:embed="rId5">
                      <a14:imgEffect>
                        <a14:artisticTexturizer/>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1101615" y="-1"/>
              <a:ext cx="8042385" cy="3027857"/>
            </a:xfrm>
            <a:custGeom>
              <a:avLst/>
              <a:gdLst>
                <a:gd name="connsiteX0" fmla="*/ 0 w 10566400"/>
                <a:gd name="connsiteY0" fmla="*/ 0 h 3979152"/>
                <a:gd name="connsiteX1" fmla="*/ 10566400 w 10566400"/>
                <a:gd name="connsiteY1" fmla="*/ 0 h 3979152"/>
                <a:gd name="connsiteX2" fmla="*/ 10566400 w 10566400"/>
                <a:gd name="connsiteY2" fmla="*/ 2957997 h 3979152"/>
                <a:gd name="connsiteX3" fmla="*/ 10517638 w 10566400"/>
                <a:gd name="connsiteY3" fmla="*/ 3003043 h 3979152"/>
                <a:gd name="connsiteX4" fmla="*/ 6185301 w 10566400"/>
                <a:gd name="connsiteY4" fmla="*/ 3626174 h 3979152"/>
                <a:gd name="connsiteX5" fmla="*/ 0 w 10566400"/>
                <a:gd name="connsiteY5" fmla="*/ 0 h 397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66400" h="3979152">
                  <a:moveTo>
                    <a:pt x="0" y="0"/>
                  </a:moveTo>
                  <a:lnTo>
                    <a:pt x="10566400" y="0"/>
                  </a:lnTo>
                  <a:cubicBezTo>
                    <a:pt x="10566400" y="0"/>
                    <a:pt x="10566400" y="0"/>
                    <a:pt x="10566400" y="2957997"/>
                  </a:cubicBezTo>
                  <a:cubicBezTo>
                    <a:pt x="10551396" y="2973012"/>
                    <a:pt x="10536392" y="2988028"/>
                    <a:pt x="10517638" y="3003043"/>
                  </a:cubicBezTo>
                  <a:cubicBezTo>
                    <a:pt x="10232566" y="3273317"/>
                    <a:pt x="8649669" y="4602163"/>
                    <a:pt x="6185301" y="3626174"/>
                  </a:cubicBezTo>
                  <a:cubicBezTo>
                    <a:pt x="4051016" y="2781568"/>
                    <a:pt x="2093025" y="792053"/>
                    <a:pt x="0" y="0"/>
                  </a:cubicBezTo>
                  <a:close/>
                </a:path>
              </a:pathLst>
            </a:custGeom>
          </p:spPr>
        </p:pic>
        <p:sp>
          <p:nvSpPr>
            <p:cNvPr id="8" name="Freeform 7">
              <a:extLst>
                <a:ext uri="{FF2B5EF4-FFF2-40B4-BE49-F238E27FC236}">
                  <a16:creationId xmlns:a16="http://schemas.microsoft.com/office/drawing/2014/main" id="{7B6D73C7-1FE5-4E73-9D4F-C59DB1A1DC90}"/>
                </a:ext>
              </a:extLst>
            </p:cNvPr>
            <p:cNvSpPr>
              <a:spLocks/>
            </p:cNvSpPr>
            <p:nvPr/>
          </p:nvSpPr>
          <p:spPr bwMode="auto">
            <a:xfrm>
              <a:off x="-73726" y="1"/>
              <a:ext cx="9217726" cy="3451622"/>
            </a:xfrm>
            <a:custGeom>
              <a:avLst/>
              <a:gdLst>
                <a:gd name="T0" fmla="*/ 716 w 3241"/>
                <a:gd name="T1" fmla="*/ 576 h 1226"/>
                <a:gd name="T2" fmla="*/ 1936 w 3241"/>
                <a:gd name="T3" fmla="*/ 1060 h 1226"/>
                <a:gd name="T4" fmla="*/ 3241 w 3241"/>
                <a:gd name="T5" fmla="*/ 800 h 1226"/>
                <a:gd name="T6" fmla="*/ 2086 w 3241"/>
                <a:gd name="T7" fmla="*/ 966 h 1226"/>
                <a:gd name="T8" fmla="*/ 437 w 3241"/>
                <a:gd name="T9" fmla="*/ 0 h 1226"/>
                <a:gd name="T10" fmla="*/ 0 w 3241"/>
                <a:gd name="T11" fmla="*/ 0 h 1226"/>
                <a:gd name="T12" fmla="*/ 0 w 3241"/>
                <a:gd name="T13" fmla="*/ 623 h 1226"/>
                <a:gd name="T14" fmla="*/ 716 w 3241"/>
                <a:gd name="T15" fmla="*/ 576 h 1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1" h="1226">
                  <a:moveTo>
                    <a:pt x="716" y="576"/>
                  </a:moveTo>
                  <a:cubicBezTo>
                    <a:pt x="1176" y="666"/>
                    <a:pt x="1576" y="918"/>
                    <a:pt x="1936" y="1060"/>
                  </a:cubicBezTo>
                  <a:cubicBezTo>
                    <a:pt x="2292" y="1201"/>
                    <a:pt x="2839" y="1192"/>
                    <a:pt x="3241" y="800"/>
                  </a:cubicBezTo>
                  <a:cubicBezTo>
                    <a:pt x="3165" y="872"/>
                    <a:pt x="2743" y="1226"/>
                    <a:pt x="2086" y="966"/>
                  </a:cubicBezTo>
                  <a:cubicBezTo>
                    <a:pt x="1517" y="741"/>
                    <a:pt x="995" y="211"/>
                    <a:pt x="437" y="0"/>
                  </a:cubicBezTo>
                  <a:cubicBezTo>
                    <a:pt x="0" y="0"/>
                    <a:pt x="0" y="0"/>
                    <a:pt x="0" y="0"/>
                  </a:cubicBezTo>
                  <a:cubicBezTo>
                    <a:pt x="0" y="623"/>
                    <a:pt x="0" y="623"/>
                    <a:pt x="0" y="623"/>
                  </a:cubicBezTo>
                  <a:cubicBezTo>
                    <a:pt x="41" y="603"/>
                    <a:pt x="296" y="494"/>
                    <a:pt x="716" y="576"/>
                  </a:cubicBezTo>
                  <a:close/>
                </a:path>
              </a:pathLst>
            </a:custGeom>
            <a:solidFill>
              <a:schemeClr val="bg1"/>
            </a:solidFill>
            <a:ln w="41275" cmpd="thickThin">
              <a:gradFill flip="none" rotWithShape="1">
                <a:gsLst>
                  <a:gs pos="0">
                    <a:schemeClr val="accent1">
                      <a:tint val="66000"/>
                      <a:satMod val="160000"/>
                    </a:schemeClr>
                  </a:gs>
                  <a:gs pos="81000">
                    <a:schemeClr val="accent1">
                      <a:tint val="44500"/>
                      <a:satMod val="160000"/>
                    </a:schemeClr>
                  </a:gs>
                  <a:gs pos="100000">
                    <a:schemeClr val="bg1"/>
                  </a:gs>
                </a:gsLst>
                <a:lin ang="5400000" scaled="1"/>
                <a:tileRect/>
              </a:gradFill>
            </a:ln>
            <a:effectLst>
              <a:outerShdw blurRad="825500" dist="457200" dir="8100000" algn="tr" rotWithShape="0">
                <a:prstClr val="black">
                  <a:alpha val="20000"/>
                </a:prstClr>
              </a:outerShdw>
            </a:effectLst>
          </p:spPr>
          <p:txBody>
            <a:bodyPr vert="horz" wrap="square" lIns="68589" tIns="34295" rIns="68589" bIns="34295" numCol="1" anchor="t" anchorCtr="0" compatLnSpc="1">
              <a:prstTxWarp prst="textNoShape">
                <a:avLst/>
              </a:prstTxWarp>
            </a:bodyPr>
            <a:lstStyle/>
            <a:p>
              <a:endParaRPr lang="en-IN"/>
            </a:p>
          </p:txBody>
        </p:sp>
        <p:pic>
          <p:nvPicPr>
            <p:cNvPr id="9" name="Picture 3"/>
            <p:cNvPicPr>
              <a:picLocks noChangeArrowheads="1"/>
            </p:cNvPicPr>
            <p:nvPr/>
          </p:nvPicPr>
          <p:blipFill rotWithShape="1">
            <a:blip r:embed="rId6" cstate="print">
              <a:extLst>
                <a:ext uri="{BEBA8EAE-BF5A-486C-A8C5-ECC9F3942E4B}">
                  <a14:imgProps xmlns:a14="http://schemas.microsoft.com/office/drawing/2010/main">
                    <a14:imgLayer r:embed="rId7">
                      <a14:imgEffect>
                        <a14:backgroundRemoval t="855" b="99145" l="0" r="94737"/>
                      </a14:imgEffect>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r="-3404"/>
            <a:stretch/>
          </p:blipFill>
          <p:spPr bwMode="auto">
            <a:xfrm>
              <a:off x="8002184" y="1239300"/>
              <a:ext cx="243063" cy="48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8" descr="https://i.ya-webdesign.com/images/light-burst-png-2.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327023" y="1483370"/>
              <a:ext cx="1816978" cy="1811702"/>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7">
              <a:extLst>
                <a:ext uri="{FF2B5EF4-FFF2-40B4-BE49-F238E27FC236}">
                  <a16:creationId xmlns:a16="http://schemas.microsoft.com/office/drawing/2014/main" id="{7B6D73C7-1FE5-4E73-9D4F-C59DB1A1DC90}"/>
                </a:ext>
              </a:extLst>
            </p:cNvPr>
            <p:cNvSpPr>
              <a:spLocks/>
            </p:cNvSpPr>
            <p:nvPr/>
          </p:nvSpPr>
          <p:spPr bwMode="auto">
            <a:xfrm>
              <a:off x="-73725" y="1"/>
              <a:ext cx="9129391" cy="3377078"/>
            </a:xfrm>
            <a:custGeom>
              <a:avLst/>
              <a:gdLst>
                <a:gd name="T0" fmla="*/ 716 w 3241"/>
                <a:gd name="T1" fmla="*/ 576 h 1226"/>
                <a:gd name="T2" fmla="*/ 1936 w 3241"/>
                <a:gd name="T3" fmla="*/ 1060 h 1226"/>
                <a:gd name="T4" fmla="*/ 3241 w 3241"/>
                <a:gd name="T5" fmla="*/ 800 h 1226"/>
                <a:gd name="T6" fmla="*/ 2086 w 3241"/>
                <a:gd name="T7" fmla="*/ 966 h 1226"/>
                <a:gd name="T8" fmla="*/ 437 w 3241"/>
                <a:gd name="T9" fmla="*/ 0 h 1226"/>
                <a:gd name="T10" fmla="*/ 0 w 3241"/>
                <a:gd name="T11" fmla="*/ 0 h 1226"/>
                <a:gd name="T12" fmla="*/ 0 w 3241"/>
                <a:gd name="T13" fmla="*/ 623 h 1226"/>
                <a:gd name="T14" fmla="*/ 716 w 3241"/>
                <a:gd name="T15" fmla="*/ 576 h 1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1" h="1226">
                  <a:moveTo>
                    <a:pt x="716" y="576"/>
                  </a:moveTo>
                  <a:cubicBezTo>
                    <a:pt x="1176" y="666"/>
                    <a:pt x="1576" y="918"/>
                    <a:pt x="1936" y="1060"/>
                  </a:cubicBezTo>
                  <a:cubicBezTo>
                    <a:pt x="2292" y="1201"/>
                    <a:pt x="2839" y="1192"/>
                    <a:pt x="3241" y="800"/>
                  </a:cubicBezTo>
                  <a:cubicBezTo>
                    <a:pt x="3165" y="872"/>
                    <a:pt x="2743" y="1226"/>
                    <a:pt x="2086" y="966"/>
                  </a:cubicBezTo>
                  <a:cubicBezTo>
                    <a:pt x="1517" y="741"/>
                    <a:pt x="995" y="211"/>
                    <a:pt x="437" y="0"/>
                  </a:cubicBezTo>
                  <a:cubicBezTo>
                    <a:pt x="0" y="0"/>
                    <a:pt x="0" y="0"/>
                    <a:pt x="0" y="0"/>
                  </a:cubicBezTo>
                  <a:cubicBezTo>
                    <a:pt x="0" y="623"/>
                    <a:pt x="0" y="623"/>
                    <a:pt x="0" y="623"/>
                  </a:cubicBezTo>
                  <a:cubicBezTo>
                    <a:pt x="41" y="603"/>
                    <a:pt x="296" y="494"/>
                    <a:pt x="716" y="576"/>
                  </a:cubicBezTo>
                  <a:close/>
                </a:path>
              </a:pathLst>
            </a:custGeom>
            <a:solidFill>
              <a:schemeClr val="bg1"/>
            </a:solidFill>
            <a:ln w="41275" cmpd="thickThin">
              <a:noFill/>
            </a:ln>
            <a:effectLst>
              <a:outerShdw blurRad="825500" dist="457200" dir="8100000" algn="tr" rotWithShape="0">
                <a:prstClr val="black">
                  <a:alpha val="20000"/>
                </a:prstClr>
              </a:outerShdw>
            </a:effectLst>
          </p:spPr>
          <p:txBody>
            <a:bodyPr vert="horz" wrap="square" lIns="68589" tIns="34295" rIns="68589" bIns="34295" numCol="1" anchor="t" anchorCtr="0" compatLnSpc="1">
              <a:prstTxWarp prst="textNoShape">
                <a:avLst/>
              </a:prstTxWarp>
            </a:bodyPr>
            <a:lstStyle/>
            <a:p>
              <a:endParaRPr lang="en-IN"/>
            </a:p>
          </p:txBody>
        </p:sp>
        <p:pic>
          <p:nvPicPr>
            <p:cNvPr id="12"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3725" y="-1"/>
              <a:ext cx="2081366" cy="162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6297909" y="5661248"/>
              <a:ext cx="2846091"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1259632" y="3027856"/>
            <a:ext cx="2592288" cy="1631216"/>
          </a:xfrm>
          <a:prstGeom prst="rect">
            <a:avLst/>
          </a:prstGeom>
          <a:noFill/>
        </p:spPr>
        <p:txBody>
          <a:bodyPr wrap="square" rtlCol="0">
            <a:spAutoFit/>
          </a:bodyPr>
          <a:lstStyle/>
          <a:p>
            <a:pPr algn="ctr"/>
            <a:r>
              <a:rPr lang="ru-RU" sz="2000" b="1" dirty="0">
                <a:latin typeface="Arial" panose="020B0604020202020204" pitchFamily="34" charset="0"/>
                <a:cs typeface="Arial" panose="020B0604020202020204" pitchFamily="34" charset="0"/>
              </a:rPr>
              <a:t>Гродненский государственный университет имени </a:t>
            </a:r>
          </a:p>
          <a:p>
            <a:pPr algn="ctr"/>
            <a:r>
              <a:rPr lang="ru-RU" sz="2000" b="1" dirty="0">
                <a:latin typeface="Arial" panose="020B0604020202020204" pitchFamily="34" charset="0"/>
                <a:cs typeface="Arial" panose="020B0604020202020204" pitchFamily="34" charset="0"/>
              </a:rPr>
              <a:t>Янки Купалы</a:t>
            </a:r>
          </a:p>
        </p:txBody>
      </p:sp>
      <p:pic>
        <p:nvPicPr>
          <p:cNvPr id="18" name="Рисунок 17"/>
          <p:cNvPicPr>
            <a:picLocks noChangeAspect="1"/>
          </p:cNvPicPr>
          <p:nvPr/>
        </p:nvPicPr>
        <p:blipFill>
          <a:blip r:embed="rId11">
            <a:extLst>
              <a:ext uri="{BEBA8EAE-BF5A-486C-A8C5-ECC9F3942E4B}">
                <a14:imgProps xmlns:a14="http://schemas.microsoft.com/office/drawing/2010/main">
                  <a14:imgLayer r:embed="rId12">
                    <a14:imgEffect>
                      <a14:backgroundRemoval t="0" b="99429" l="0" r="100000">
                        <a14:foregroundMark x1="93574" y1="2429" x2="93708" y2="4000"/>
                        <a14:foregroundMark x1="72557" y1="13000" x2="72557" y2="13000"/>
                        <a14:foregroundMark x1="76841" y1="16286" x2="76841" y2="16286"/>
                        <a14:foregroundMark x1="76037" y1="14714" x2="76037" y2="14714"/>
                        <a14:foregroundMark x1="76037" y1="14714" x2="76037" y2="14714"/>
                        <a14:foregroundMark x1="73360" y1="14286" x2="79384" y2="11000"/>
                        <a14:foregroundMark x1="74565" y1="9000" x2="59438" y2="27714"/>
                        <a14:foregroundMark x1="70013" y1="18143" x2="72691" y2="18429"/>
                        <a14:foregroundMark x1="69612" y1="31286" x2="90763" y2="26286"/>
                        <a14:foregroundMark x1="74565" y1="39714" x2="96252" y2="43571"/>
                        <a14:foregroundMark x1="76171" y1="49429" x2="96921" y2="58714"/>
                        <a14:foregroundMark x1="75636" y1="60143" x2="91834" y2="69429"/>
                        <a14:foregroundMark x1="71218" y1="70286" x2="76037" y2="91714"/>
                        <a14:foregroundMark x1="63052" y1="75857" x2="61580" y2="98857"/>
                        <a14:foregroundMark x1="53012" y1="79143" x2="45382" y2="99429"/>
                        <a14:foregroundMark x1="44712" y1="77857" x2="28246" y2="93714"/>
                        <a14:foregroundMark x1="35341" y1="73429" x2="14859" y2="80857"/>
                        <a14:foregroundMark x1="28514" y1="65857" x2="7631" y2="64857"/>
                        <a14:foregroundMark x1="24364" y1="55429" x2="4819" y2="47714"/>
                        <a14:foregroundMark x1="24498" y1="45857" x2="10040" y2="29286"/>
                        <a14:foregroundMark x1="27443" y1="36286" x2="19277" y2="14571"/>
                        <a14:foregroundMark x1="34672" y1="28571" x2="32129" y2="4143"/>
                        <a14:foregroundMark x1="42303" y1="23571" x2="49398" y2="714"/>
                        <a14:foregroundMark x1="16198" y1="26143" x2="16198" y2="26143"/>
                        <a14:foregroundMark x1="11379" y1="55714" x2="11379" y2="55714"/>
                        <a14:foregroundMark x1="52878" y1="1857" x2="57697" y2="24286"/>
                        <a14:foregroundMark x1="83400" y1="68286" x2="83400" y2="68286"/>
                        <a14:backgroundMark x1="32798" y1="43143" x2="32798" y2="43143"/>
                        <a14:backgroundMark x1="48862" y1="34857" x2="48862" y2="34857"/>
                        <a14:backgroundMark x1="48059" y1="32571" x2="36814" y2="46143"/>
                        <a14:backgroundMark x1="51272" y1="34714" x2="51004" y2="51571"/>
                        <a14:backgroundMark x1="55288" y1="39429" x2="55556" y2="45000"/>
                        <a14:backgroundMark x1="58233" y1="40714" x2="60910" y2="47429"/>
                        <a14:backgroundMark x1="57965" y1="41143" x2="59170" y2="33429"/>
                        <a14:backgroundMark x1="56359" y1="33143" x2="54618" y2="31143"/>
                        <a14:backgroundMark x1="44311" y1="39571" x2="45114" y2="44286"/>
                        <a14:backgroundMark x1="40964" y1="49286" x2="48728" y2="49143"/>
                        <a14:backgroundMark x1="45515" y1="41429" x2="42972" y2="44714"/>
                        <a14:backgroundMark x1="41098" y1="48857" x2="43775" y2="43143"/>
                        <a14:backgroundMark x1="41098" y1="45429" x2="43106" y2="44143"/>
                        <a14:backgroundMark x1="41098" y1="44286" x2="41633" y2="44143"/>
                        <a14:backgroundMark x1="50870" y1="46429" x2="53681" y2="48571"/>
                        <a14:backgroundMark x1="52477" y1="47857" x2="56225" y2="52571"/>
                        <a14:backgroundMark x1="58233" y1="48143" x2="58233" y2="52286"/>
                        <a14:backgroundMark x1="49799" y1="46857" x2="48996" y2="50429"/>
                        <a14:backgroundMark x1="51272" y1="50429" x2="51539" y2="53429"/>
                        <a14:backgroundMark x1="63855" y1="57571" x2="70549" y2="61857"/>
                        <a14:backgroundMark x1="66934" y1="61857" x2="66934" y2="61857"/>
                        <a14:backgroundMark x1="63454" y1="41000" x2="63454" y2="41000"/>
                        <a14:backgroundMark x1="62383" y1="36286" x2="62383" y2="36286"/>
                        <a14:backgroundMark x1="61580" y1="32429" x2="61580" y2="32429"/>
                        <a14:backgroundMark x1="60643" y1="30714" x2="60643" y2="30714"/>
                        <a14:backgroundMark x1="59973" y1="24714" x2="59973" y2="24714"/>
                        <a14:backgroundMark x1="60643" y1="21571" x2="60643" y2="21571"/>
                        <a14:backgroundMark x1="59036" y1="24143" x2="59036" y2="24143"/>
                        <a14:backgroundMark x1="45114" y1="47429" x2="45114" y2="47429"/>
                        <a14:backgroundMark x1="45248" y1="45286" x2="53414" y2="51714"/>
                        <a14:backgroundMark x1="53146" y1="53000" x2="48059" y2="47857"/>
                        <a14:backgroundMark x1="49398" y1="50429" x2="51539" y2="50429"/>
                        <a14:backgroundMark x1="53280" y1="52571" x2="51406" y2="50429"/>
                        <a14:backgroundMark x1="41232" y1="42857" x2="42704" y2="44143"/>
                        <a14:backgroundMark x1="44043" y1="45857" x2="43775" y2="44714"/>
                        <a14:backgroundMark x1="46319" y1="47000" x2="47791" y2="47000"/>
                      </a14:backgroundRemoval>
                    </a14:imgEffect>
                  </a14:imgLayer>
                </a14:imgProps>
              </a:ext>
              <a:ext uri="{28A0092B-C50C-407E-A947-70E740481C1C}">
                <a14:useLocalDpi xmlns:a14="http://schemas.microsoft.com/office/drawing/2010/main" val="0"/>
              </a:ext>
            </a:extLst>
          </a:blip>
          <a:stretch>
            <a:fillRect/>
          </a:stretch>
        </p:blipFill>
        <p:spPr>
          <a:xfrm>
            <a:off x="-73726" y="1483369"/>
            <a:ext cx="5184576" cy="4858370"/>
          </a:xfrm>
          <a:prstGeom prst="rect">
            <a:avLst/>
          </a:prstGeom>
        </p:spPr>
      </p:pic>
    </p:spTree>
    <p:extLst>
      <p:ext uri="{BB962C8B-B14F-4D97-AF65-F5344CB8AC3E}">
        <p14:creationId xmlns:p14="http://schemas.microsoft.com/office/powerpoint/2010/main" val="396249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730B2-BEB3-D855-8C6C-F211B4741E01}"/>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2A0F9FD1-7FEA-3A73-2837-915599B09BE1}"/>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D21FF0A1-C294-9A4A-755C-AA88B8E8A9B1}"/>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42D88080-7CB5-1C4B-8ADD-2E3E55E4265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F3668FBB-964A-EDB9-0152-A4BC3AA55105}"/>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80C9F03C-9583-F57F-EC2C-041ADE51CA5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3C35A965-2708-D298-F2D5-08069481E018}"/>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5A7EA0C9-F409-0B88-8C7E-7CCF29CBD5AF}"/>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F25145E1-39D9-FD87-941A-64E9289420F7}"/>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3BF75EAC-30A9-B428-E808-0B6E420C7EB5}"/>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DD78BBC2-8308-4D02-55E7-13E96D948B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80056926-2C4F-ABF7-3DBD-D5DF49753A5C}"/>
              </a:ext>
            </a:extLst>
          </p:cNvPr>
          <p:cNvSpPr txBox="1"/>
          <p:nvPr/>
        </p:nvSpPr>
        <p:spPr>
          <a:xfrm>
            <a:off x="431260" y="158027"/>
            <a:ext cx="7236295" cy="461665"/>
          </a:xfrm>
          <a:prstGeom prst="rect">
            <a:avLst/>
          </a:prstGeom>
          <a:noFill/>
        </p:spPr>
        <p:txBody>
          <a:bodyPr wrap="square">
            <a:spAutoFit/>
          </a:bodyPr>
          <a:lstStyle/>
          <a:p>
            <a:pPr algn="ctr">
              <a:buNone/>
            </a:pPr>
            <a:r>
              <a:rPr lang="ru-RU" sz="2400" b="1" i="0" dirty="0">
                <a:solidFill>
                  <a:schemeClr val="bg1"/>
                </a:solidFill>
                <a:effectLst/>
                <a:latin typeface="pt_sans_bold"/>
              </a:rPr>
              <a:t>Республиканская акция «Мамины пироги»</a:t>
            </a:r>
          </a:p>
        </p:txBody>
      </p:sp>
      <p:sp>
        <p:nvSpPr>
          <p:cNvPr id="5" name="TextBox 4">
            <a:extLst>
              <a:ext uri="{FF2B5EF4-FFF2-40B4-BE49-F238E27FC236}">
                <a16:creationId xmlns:a16="http://schemas.microsoft.com/office/drawing/2014/main" id="{357C2CDC-2202-781F-CDA9-2DD5DC691883}"/>
              </a:ext>
            </a:extLst>
          </p:cNvPr>
          <p:cNvSpPr txBox="1"/>
          <p:nvPr/>
        </p:nvSpPr>
        <p:spPr>
          <a:xfrm>
            <a:off x="104875" y="942066"/>
            <a:ext cx="8924631" cy="2246769"/>
          </a:xfrm>
          <a:prstGeom prst="rect">
            <a:avLst/>
          </a:prstGeom>
          <a:noFill/>
        </p:spPr>
        <p:txBody>
          <a:bodyPr wrap="square">
            <a:spAutoFit/>
          </a:bodyPr>
          <a:lstStyle/>
          <a:p>
            <a:pPr indent="450215" algn="just">
              <a:buNone/>
            </a:pPr>
            <a:r>
              <a:rPr lang="ru-RU" sz="1400" b="0" i="0" dirty="0">
                <a:solidFill>
                  <a:srgbClr val="333333"/>
                </a:solidFill>
                <a:effectLst/>
                <a:latin typeface="pt_sans_bold"/>
              </a:rPr>
              <a:t>В преддверии Дня защитников Отечества и Вооруженных Сил Республики Беларусь первичная организация ГрГУ имени Янки Купалы общественного объединения «Белорусский союз женщин» провела акцию «Мамины пироги» в войсковой части 2141 Гродненской пограничной группы.</a:t>
            </a:r>
          </a:p>
          <a:p>
            <a:pPr indent="450215" algn="just">
              <a:buNone/>
            </a:pPr>
            <a:r>
              <a:rPr lang="ru-RU" sz="1400" b="0" i="0" dirty="0">
                <a:solidFill>
                  <a:srgbClr val="333333"/>
                </a:solidFill>
                <a:effectLst/>
                <a:latin typeface="pt_sans_bold"/>
              </a:rPr>
              <a:t>Студенты факультета экономики и управления, учащиеся Гуманитарного колледжа и преподаватели члены первичной организации ОО «БСЖ» </a:t>
            </a:r>
            <a:r>
              <a:rPr lang="ru-RU" sz="1400" b="0" i="0" dirty="0" err="1">
                <a:solidFill>
                  <a:srgbClr val="333333"/>
                </a:solidFill>
                <a:effectLst/>
                <a:latin typeface="pt_sans_bold"/>
              </a:rPr>
              <a:t>Купаловского</a:t>
            </a:r>
            <a:r>
              <a:rPr lang="ru-RU" sz="1400" b="0" i="0" dirty="0">
                <a:solidFill>
                  <a:srgbClr val="333333"/>
                </a:solidFill>
                <a:effectLst/>
                <a:latin typeface="pt_sans_bold"/>
              </a:rPr>
              <a:t> университета испекли вкусные пироги и разработали праздничный дизайн упаковки десертов. Сладкие сюрпризы купаловцы преподнесли военнослужащим, чтобы передать частичку материнской и девичьей любви.</a:t>
            </a:r>
          </a:p>
          <a:p>
            <a:pPr indent="450215" algn="just">
              <a:buNone/>
            </a:pPr>
            <a:r>
              <a:rPr lang="ru-RU" sz="1400" dirty="0">
                <a:latin typeface="pt_sans_bold"/>
              </a:rPr>
              <a:t>Творческие номера и показ белорусской коллекции одежды и аксессуаров от театра мод Гуманитарного колледжа </a:t>
            </a:r>
            <a:r>
              <a:rPr lang="ru-RU" sz="1400" dirty="0" err="1">
                <a:latin typeface="pt_sans_bold"/>
              </a:rPr>
              <a:t>Купаловского</a:t>
            </a:r>
            <a:r>
              <a:rPr lang="ru-RU" sz="1400" dirty="0">
                <a:latin typeface="pt_sans_bold"/>
              </a:rPr>
              <a:t> университета подняли настроение служащим воинской части и подарили праздничную атмосферу. Завершилось мероприятие чаепитием и интерактивной викториной.</a:t>
            </a:r>
            <a:endParaRPr lang="ru-RU" sz="1400" b="0" i="0" dirty="0">
              <a:solidFill>
                <a:srgbClr val="333333"/>
              </a:solidFill>
              <a:effectLst/>
              <a:latin typeface="pt_sans_bold"/>
            </a:endParaRPr>
          </a:p>
        </p:txBody>
      </p:sp>
      <p:pic>
        <p:nvPicPr>
          <p:cNvPr id="18434" name="Picture 2" descr="photo 5386688454852728549 y">
            <a:extLst>
              <a:ext uri="{FF2B5EF4-FFF2-40B4-BE49-F238E27FC236}">
                <a16:creationId xmlns:a16="http://schemas.microsoft.com/office/drawing/2014/main" id="{FE2DBA47-606C-77C7-8A7E-E55572D4D20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6963" y="3362603"/>
            <a:ext cx="3815399" cy="2542937"/>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photo_5386688454852728528_y">
            <a:extLst>
              <a:ext uri="{FF2B5EF4-FFF2-40B4-BE49-F238E27FC236}">
                <a16:creationId xmlns:a16="http://schemas.microsoft.com/office/drawing/2014/main" id="{36B81304-E8DB-2DA3-9CD0-D50969BDC6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9425" y="3362603"/>
            <a:ext cx="3771531" cy="25143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BF9F76B-AD10-3AB8-88B9-F9CB83056987}"/>
              </a:ext>
            </a:extLst>
          </p:cNvPr>
          <p:cNvSpPr txBox="1"/>
          <p:nvPr/>
        </p:nvSpPr>
        <p:spPr>
          <a:xfrm>
            <a:off x="154080" y="6276340"/>
            <a:ext cx="9302285" cy="276999"/>
          </a:xfrm>
          <a:prstGeom prst="rect">
            <a:avLst/>
          </a:prstGeom>
          <a:noFill/>
        </p:spPr>
        <p:txBody>
          <a:bodyPr wrap="square">
            <a:spAutoFit/>
          </a:bodyPr>
          <a:lstStyle/>
          <a:p>
            <a:r>
              <a:rPr lang="ru-RU" sz="1200" dirty="0">
                <a:hlinkClick r:id="rId9"/>
              </a:rPr>
              <a:t>https://www.grsu.by/component/k2/item/49187-kupalovtsy-stali-uchastnikami-respublikanskoj-aktsii-maminy-pirogi.html</a:t>
            </a:r>
            <a:r>
              <a:rPr lang="ru-RU" sz="1200" dirty="0"/>
              <a:t> </a:t>
            </a:r>
          </a:p>
        </p:txBody>
      </p:sp>
    </p:spTree>
    <p:extLst>
      <p:ext uri="{BB962C8B-B14F-4D97-AF65-F5344CB8AC3E}">
        <p14:creationId xmlns:p14="http://schemas.microsoft.com/office/powerpoint/2010/main" val="34788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C3993-C33E-6BF0-612D-83CE3198C68E}"/>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90AD926E-BA97-755A-6185-5D48D6F26540}"/>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D65550B0-E8BB-EC2D-3697-785F80C264B1}"/>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BB40F77F-9D9F-217A-E188-1DD1BDBE426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D1590561-1426-FDC9-F8C1-956175BBFFAF}"/>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0D8C2917-AB62-11A2-6E71-FE37A94BF1D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A43008E-DA4C-6CCB-D325-F4E9CC860D9E}"/>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75001CBA-FC69-7E6F-54A5-C6A9418F8179}"/>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C32910AD-E28E-59D5-D646-8CC009D9A6EF}"/>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157D5355-9325-68E7-ACC3-693D283D8F16}"/>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561678DC-F3C3-D32D-07D4-D70A4F47359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E9B01279-AC1D-128D-1310-A35F9242D791}"/>
              </a:ext>
            </a:extLst>
          </p:cNvPr>
          <p:cNvSpPr txBox="1"/>
          <p:nvPr/>
        </p:nvSpPr>
        <p:spPr>
          <a:xfrm>
            <a:off x="718005" y="145771"/>
            <a:ext cx="6228172" cy="400110"/>
          </a:xfrm>
          <a:prstGeom prst="rect">
            <a:avLst/>
          </a:prstGeom>
          <a:noFill/>
        </p:spPr>
        <p:txBody>
          <a:bodyPr wrap="square">
            <a:spAutoFit/>
          </a:bodyPr>
          <a:lstStyle/>
          <a:p>
            <a:pPr algn="ctr">
              <a:buNone/>
            </a:pPr>
            <a:r>
              <a:rPr lang="ru-RU" sz="2000" b="1" i="0" dirty="0">
                <a:solidFill>
                  <a:schemeClr val="bg1"/>
                </a:solidFill>
                <a:effectLst/>
                <a:latin typeface="pt_sans_bold"/>
              </a:rPr>
              <a:t>Почетная грамота Белорусского союза женщин</a:t>
            </a:r>
          </a:p>
        </p:txBody>
      </p:sp>
      <p:sp>
        <p:nvSpPr>
          <p:cNvPr id="5" name="TextBox 4">
            <a:extLst>
              <a:ext uri="{FF2B5EF4-FFF2-40B4-BE49-F238E27FC236}">
                <a16:creationId xmlns:a16="http://schemas.microsoft.com/office/drawing/2014/main" id="{8810BA8C-8D5C-CFE2-5D07-FA9A8FBBE28C}"/>
              </a:ext>
            </a:extLst>
          </p:cNvPr>
          <p:cNvSpPr txBox="1"/>
          <p:nvPr/>
        </p:nvSpPr>
        <p:spPr>
          <a:xfrm>
            <a:off x="72727" y="1162556"/>
            <a:ext cx="5262659" cy="4154984"/>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Внеочередная конференция Гродненской областной организации Белорусского союза женщин по выдвижению кандидатов в делегаты Всебелорусского народного собрания состоялась в Гродно. Председатель первичной организации </a:t>
            </a:r>
            <a:r>
              <a:rPr lang="ru-RU" sz="1600" i="0" dirty="0" err="1">
                <a:solidFill>
                  <a:srgbClr val="444444"/>
                </a:solidFill>
                <a:effectLst/>
                <a:latin typeface="pt_sans_bold"/>
              </a:rPr>
              <a:t>Купаловского</a:t>
            </a:r>
            <a:r>
              <a:rPr lang="ru-RU" sz="1600" i="0" dirty="0">
                <a:solidFill>
                  <a:srgbClr val="444444"/>
                </a:solidFill>
                <a:effectLst/>
                <a:latin typeface="pt_sans_bold"/>
              </a:rPr>
              <a:t> университета, член Правления Гродненской областной организации ОО «БСЖ» Марина </a:t>
            </a:r>
            <a:r>
              <a:rPr lang="ru-RU" sz="1600" i="0" dirty="0" err="1">
                <a:solidFill>
                  <a:srgbClr val="444444"/>
                </a:solidFill>
                <a:effectLst/>
                <a:latin typeface="pt_sans_bold"/>
              </a:rPr>
              <a:t>Карпицкая</a:t>
            </a:r>
            <a:r>
              <a:rPr lang="ru-RU" sz="1600" i="0" dirty="0">
                <a:solidFill>
                  <a:srgbClr val="444444"/>
                </a:solidFill>
                <a:effectLst/>
                <a:latin typeface="pt_sans_bold"/>
              </a:rPr>
              <a:t> приняла участие в мероприятии.</a:t>
            </a:r>
            <a:endParaRPr lang="ru-RU" sz="1600" i="0" dirty="0">
              <a:solidFill>
                <a:srgbClr val="444444"/>
              </a:solidFill>
              <a:effectLst/>
              <a:latin typeface="Comic Sans MS" panose="030F0702030302020204" pitchFamily="66" charset="0"/>
            </a:endParaRPr>
          </a:p>
          <a:p>
            <a:pPr indent="450215" algn="just">
              <a:buNone/>
            </a:pPr>
            <a:r>
              <a:rPr lang="ru-RU" sz="1600" b="0" i="0" dirty="0">
                <a:solidFill>
                  <a:srgbClr val="333333"/>
                </a:solidFill>
                <a:effectLst/>
                <a:latin typeface="pt_sans_caption"/>
              </a:rPr>
              <a:t>В ходе заседания были утверждены кандидатуры десятерых представительниц общественного объединения, которым предстоит войти в состав главного органа народовластия страны. Женщины обсудили итоги работы за год, внесли предложения по новым проектам. Представители лучших первичек были награждены Почетными грамотами. Так, была отмечена первичная организация ГрГУ имени Янки Купалы.</a:t>
            </a:r>
          </a:p>
        </p:txBody>
      </p:sp>
      <p:pic>
        <p:nvPicPr>
          <p:cNvPr id="43010" name="Picture 2" descr="3f018a20da85cf9305a6e5a2c6f78104">
            <a:extLst>
              <a:ext uri="{FF2B5EF4-FFF2-40B4-BE49-F238E27FC236}">
                <a16:creationId xmlns:a16="http://schemas.microsoft.com/office/drawing/2014/main" id="{C2DEF4CA-02D3-2565-C75C-E5143CDD85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7201" y="942173"/>
            <a:ext cx="3353790" cy="2235860"/>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7e389124460354290d729634fb83822b">
            <a:extLst>
              <a:ext uri="{FF2B5EF4-FFF2-40B4-BE49-F238E27FC236}">
                <a16:creationId xmlns:a16="http://schemas.microsoft.com/office/drawing/2014/main" id="{6C3A3B71-C45F-B26A-029F-70D7CF703E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7201" y="3334346"/>
            <a:ext cx="3353790" cy="22358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5430E8F-C8BF-E712-C276-612E82B88688}"/>
              </a:ext>
            </a:extLst>
          </p:cNvPr>
          <p:cNvSpPr txBox="1"/>
          <p:nvPr/>
        </p:nvSpPr>
        <p:spPr>
          <a:xfrm>
            <a:off x="0" y="6362791"/>
            <a:ext cx="8870237" cy="261610"/>
          </a:xfrm>
          <a:prstGeom prst="rect">
            <a:avLst/>
          </a:prstGeom>
          <a:noFill/>
        </p:spPr>
        <p:txBody>
          <a:bodyPr wrap="square">
            <a:spAutoFit/>
          </a:bodyPr>
          <a:lstStyle/>
          <a:p>
            <a:r>
              <a:rPr lang="ru-RU" sz="1100" dirty="0">
                <a:hlinkClick r:id="rId9"/>
              </a:rPr>
              <a:t>https://www.grsu.by/component/k2/item/49554-kupalovskij-universitet-otmechen-pochetnoj-gramotoj-belorusskogo-soyuza-zhenshchin.html</a:t>
            </a:r>
            <a:r>
              <a:rPr lang="ru-RU" sz="1100" dirty="0"/>
              <a:t> </a:t>
            </a:r>
          </a:p>
        </p:txBody>
      </p:sp>
    </p:spTree>
    <p:extLst>
      <p:ext uri="{BB962C8B-B14F-4D97-AF65-F5344CB8AC3E}">
        <p14:creationId xmlns:p14="http://schemas.microsoft.com/office/powerpoint/2010/main" val="806350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68C86-8C9A-C417-3E1E-3B32642141E8}"/>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3089E701-7C0A-AFD9-D70A-80E6E4365F53}"/>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6CB0DB1B-1EE9-B81C-8AE8-3F67B21C8085}"/>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7365D8FD-A6B1-0997-F962-25E3A8DAF6D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981C0B0F-10B0-CBBD-2D89-FF8896653950}"/>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6AA857E2-D0A1-7DC5-B099-AD54C15EE64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E3DA140-7B7E-63AA-0B0B-C79F2768F6D1}"/>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DB5186EA-0B64-9EB2-7264-4A5E9101E3F1}"/>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0827EB54-D4C0-EA72-AD10-26808ADF8CC3}"/>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3142EC49-5A4A-CDF9-34BA-DC9472F3239F}"/>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17D0EF83-06C9-0E90-0F00-1EAD483F4A3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DC6845E2-F957-BC76-D378-314CDCC93D16}"/>
              </a:ext>
            </a:extLst>
          </p:cNvPr>
          <p:cNvSpPr txBox="1"/>
          <p:nvPr/>
        </p:nvSpPr>
        <p:spPr>
          <a:xfrm>
            <a:off x="817525" y="157286"/>
            <a:ext cx="6531488" cy="461665"/>
          </a:xfrm>
          <a:prstGeom prst="rect">
            <a:avLst/>
          </a:prstGeom>
          <a:noFill/>
        </p:spPr>
        <p:txBody>
          <a:bodyPr wrap="square">
            <a:spAutoFit/>
          </a:bodyPr>
          <a:lstStyle/>
          <a:p>
            <a:pPr algn="ctr">
              <a:buNone/>
            </a:pPr>
            <a:r>
              <a:rPr lang="ru-RU" sz="2400" b="1" i="0" dirty="0">
                <a:solidFill>
                  <a:schemeClr val="bg1"/>
                </a:solidFill>
                <a:effectLst/>
                <a:latin typeface="pt_sans_bold"/>
              </a:rPr>
              <a:t>Благотворительная акция</a:t>
            </a:r>
          </a:p>
        </p:txBody>
      </p:sp>
      <p:sp>
        <p:nvSpPr>
          <p:cNvPr id="5" name="TextBox 4">
            <a:extLst>
              <a:ext uri="{FF2B5EF4-FFF2-40B4-BE49-F238E27FC236}">
                <a16:creationId xmlns:a16="http://schemas.microsoft.com/office/drawing/2014/main" id="{CC67B45C-E09F-870F-6B68-4169B5B8E88C}"/>
              </a:ext>
            </a:extLst>
          </p:cNvPr>
          <p:cNvSpPr txBox="1"/>
          <p:nvPr/>
        </p:nvSpPr>
        <p:spPr>
          <a:xfrm>
            <a:off x="144596" y="991029"/>
            <a:ext cx="8603867" cy="1892826"/>
          </a:xfrm>
          <a:prstGeom prst="rect">
            <a:avLst/>
          </a:prstGeom>
          <a:noFill/>
        </p:spPr>
        <p:txBody>
          <a:bodyPr wrap="square">
            <a:spAutoFit/>
          </a:bodyPr>
          <a:lstStyle/>
          <a:p>
            <a:pPr indent="450215" algn="just">
              <a:lnSpc>
                <a:spcPts val="1800"/>
              </a:lnSpc>
              <a:buNone/>
            </a:pPr>
            <a:r>
              <a:rPr lang="ru-RU" sz="1400" i="0" dirty="0">
                <a:solidFill>
                  <a:srgbClr val="444444"/>
                </a:solidFill>
                <a:effectLst/>
                <a:latin typeface="pt_sans_bold"/>
              </a:rPr>
              <a:t>Инициатором акции «С весенним настроением!» на базе исправительного учреждения открытого типа № 25 УДИН МВД по Гродненской области для осужденных женщин стала первичная организация БСЖ </a:t>
            </a:r>
            <a:r>
              <a:rPr lang="ru-RU" sz="1400" i="0" dirty="0" err="1">
                <a:solidFill>
                  <a:srgbClr val="444444"/>
                </a:solidFill>
                <a:effectLst/>
                <a:latin typeface="pt_sans_bold"/>
              </a:rPr>
              <a:t>Купаловского</a:t>
            </a:r>
            <a:r>
              <a:rPr lang="ru-RU" sz="1400" i="0" dirty="0">
                <a:solidFill>
                  <a:srgbClr val="444444"/>
                </a:solidFill>
                <a:effectLst/>
                <a:latin typeface="pt_sans_bold"/>
              </a:rPr>
              <a:t> университета. Сотрудники и студенты факультета экономики и управления подготовили для женщин концертную программу, пригласили желающих в мобильный салон красоты, где девочки-студентки с удовольствием создали для женщин праздничный образ.</a:t>
            </a:r>
            <a:endParaRPr lang="ru-RU" sz="1400" i="0" dirty="0">
              <a:solidFill>
                <a:srgbClr val="444444"/>
              </a:solidFill>
              <a:effectLst/>
              <a:latin typeface="Comic Sans MS" panose="030F0702030302020204" pitchFamily="66" charset="0"/>
            </a:endParaRPr>
          </a:p>
          <a:p>
            <a:pPr indent="450215" algn="just">
              <a:buNone/>
            </a:pPr>
            <a:r>
              <a:rPr lang="ru-RU" sz="1400" b="0" i="0" dirty="0">
                <a:solidFill>
                  <a:srgbClr val="333333"/>
                </a:solidFill>
                <a:effectLst/>
                <a:latin typeface="pt_sans_caption"/>
              </a:rPr>
              <a:t>Концертная программа и сладкие угощения с пожеланиями создали участницам акции праздничное настроение. Мобильный салон красоты открыл двери для трех женщин, которые остались очень довольны. Участницы акции получили в подарок цветы, созданные студентами.</a:t>
            </a:r>
          </a:p>
        </p:txBody>
      </p:sp>
      <p:pic>
        <p:nvPicPr>
          <p:cNvPr id="44034" name="Picture 2" descr="44082_9">
            <a:extLst>
              <a:ext uri="{FF2B5EF4-FFF2-40B4-BE49-F238E27FC236}">
                <a16:creationId xmlns:a16="http://schemas.microsoft.com/office/drawing/2014/main" id="{CC0FA6C3-E5A0-C0EA-E18F-401041CB45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691" y="3238434"/>
            <a:ext cx="3712109" cy="2474739"/>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descr="44082_0">
            <a:extLst>
              <a:ext uri="{FF2B5EF4-FFF2-40B4-BE49-F238E27FC236}">
                <a16:creationId xmlns:a16="http://schemas.microsoft.com/office/drawing/2014/main" id="{63735EC5-A08D-583D-C879-78DE48A553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1200" y="3238433"/>
            <a:ext cx="3712109" cy="24747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4051F78-4876-4BF9-6568-84211A104746}"/>
              </a:ext>
            </a:extLst>
          </p:cNvPr>
          <p:cNvSpPr txBox="1"/>
          <p:nvPr/>
        </p:nvSpPr>
        <p:spPr>
          <a:xfrm>
            <a:off x="374223" y="6332842"/>
            <a:ext cx="9230277" cy="261610"/>
          </a:xfrm>
          <a:prstGeom prst="rect">
            <a:avLst/>
          </a:prstGeom>
          <a:noFill/>
        </p:spPr>
        <p:txBody>
          <a:bodyPr wrap="square">
            <a:spAutoFit/>
          </a:bodyPr>
          <a:lstStyle/>
          <a:p>
            <a:r>
              <a:rPr lang="ru-RU" sz="1100" dirty="0">
                <a:hlinkClick r:id="rId9"/>
              </a:rPr>
              <a:t>https://www.grsu.by/component/k2/item/49539-kupalovtsy-proveli-blagotvoritelnuyu-aktsiyu.html</a:t>
            </a:r>
            <a:r>
              <a:rPr lang="ru-RU" sz="1100" dirty="0"/>
              <a:t> </a:t>
            </a:r>
          </a:p>
        </p:txBody>
      </p:sp>
    </p:spTree>
    <p:extLst>
      <p:ext uri="{BB962C8B-B14F-4D97-AF65-F5344CB8AC3E}">
        <p14:creationId xmlns:p14="http://schemas.microsoft.com/office/powerpoint/2010/main" val="3691537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6A67A-29BA-D76C-8DF0-106354302A64}"/>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74A23786-4AE3-C1AA-7F80-C42913879AF5}"/>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CD72B5A5-8B19-4C50-75EB-304650BCAB3E}"/>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24E99761-241C-4161-328C-FAF7A9FCE53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37F8038F-AA2E-ED58-1F87-0F4C1B2F1F07}"/>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AF8CEC94-A353-3458-3E7B-D7FF6A72481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03CD8158-59C1-7B1B-166A-EB1949800B1F}"/>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9DA9A0A7-C841-2A0C-7F0E-39AB3BC37286}"/>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CE417CC0-B410-AEC0-6C01-4FA4FE50B388}"/>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C18314F0-4287-DA4D-3DB2-60BED92EFC54}"/>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7876B7EF-025A-4711-9B1D-835D9AAB152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07627695-DBAC-D26D-005B-4FAE26D526E5}"/>
              </a:ext>
            </a:extLst>
          </p:cNvPr>
          <p:cNvSpPr txBox="1"/>
          <p:nvPr/>
        </p:nvSpPr>
        <p:spPr>
          <a:xfrm>
            <a:off x="499868" y="80318"/>
            <a:ext cx="6548659" cy="707886"/>
          </a:xfrm>
          <a:prstGeom prst="rect">
            <a:avLst/>
          </a:prstGeom>
          <a:noFill/>
        </p:spPr>
        <p:txBody>
          <a:bodyPr wrap="square">
            <a:spAutoFit/>
          </a:bodyPr>
          <a:lstStyle/>
          <a:p>
            <a:pPr algn="ctr">
              <a:buNone/>
            </a:pPr>
            <a:r>
              <a:rPr lang="ru-RU" sz="2000" b="1" i="0" dirty="0">
                <a:solidFill>
                  <a:schemeClr val="bg1"/>
                </a:solidFill>
                <a:effectLst/>
                <a:latin typeface="pt_sans_bold"/>
              </a:rPr>
              <a:t>V Открытый конкурс национальных культур, творчества и красоты в Витебске</a:t>
            </a:r>
          </a:p>
        </p:txBody>
      </p:sp>
      <p:sp>
        <p:nvSpPr>
          <p:cNvPr id="5" name="TextBox 4">
            <a:extLst>
              <a:ext uri="{FF2B5EF4-FFF2-40B4-BE49-F238E27FC236}">
                <a16:creationId xmlns:a16="http://schemas.microsoft.com/office/drawing/2014/main" id="{AEC43143-A444-543E-98F4-8F8CEFB33B51}"/>
              </a:ext>
            </a:extLst>
          </p:cNvPr>
          <p:cNvSpPr txBox="1"/>
          <p:nvPr/>
        </p:nvSpPr>
        <p:spPr>
          <a:xfrm>
            <a:off x="118041" y="937026"/>
            <a:ext cx="5898460" cy="4909036"/>
          </a:xfrm>
          <a:prstGeom prst="rect">
            <a:avLst/>
          </a:prstGeom>
          <a:noFill/>
        </p:spPr>
        <p:txBody>
          <a:bodyPr wrap="square">
            <a:spAutoFit/>
          </a:bodyPr>
          <a:lstStyle/>
          <a:p>
            <a:pPr indent="450215" algn="just">
              <a:lnSpc>
                <a:spcPts val="1800"/>
              </a:lnSpc>
              <a:buNone/>
            </a:pPr>
            <a:r>
              <a:rPr lang="ru-RU" sz="1400" i="0" dirty="0">
                <a:solidFill>
                  <a:srgbClr val="444444"/>
                </a:solidFill>
                <a:effectLst/>
                <a:latin typeface="pt_sans_bold"/>
              </a:rPr>
              <a:t>Международный конкурс «Грация International» объединил в роскошной борьбе 10 красавиц из Беларуси, России, Китая, Шри-Ланки, Венесуэлы, Камеруна, Кыргызстана и Зимбабве. Студентка </a:t>
            </a:r>
            <a:r>
              <a:rPr lang="ru-RU" sz="1400" i="0" dirty="0" err="1">
                <a:solidFill>
                  <a:srgbClr val="444444"/>
                </a:solidFill>
                <a:effectLst/>
                <a:latin typeface="pt_sans_bold"/>
              </a:rPr>
              <a:t>Купаловского</a:t>
            </a:r>
            <a:r>
              <a:rPr lang="ru-RU" sz="1400" i="0" dirty="0">
                <a:solidFill>
                  <a:srgbClr val="444444"/>
                </a:solidFill>
                <a:effectLst/>
                <a:latin typeface="pt_sans_bold"/>
              </a:rPr>
              <a:t> университета стала победительницей в одной из номинаций.</a:t>
            </a:r>
            <a:endParaRPr lang="ru-RU" sz="1400" i="0" dirty="0">
              <a:solidFill>
                <a:srgbClr val="444444"/>
              </a:solidFill>
              <a:effectLst/>
              <a:latin typeface="Comic Sans MS" panose="030F0702030302020204" pitchFamily="66" charset="0"/>
            </a:endParaRPr>
          </a:p>
          <a:p>
            <a:pPr indent="450215" algn="just">
              <a:buNone/>
            </a:pPr>
            <a:r>
              <a:rPr lang="ru-RU" sz="1400" b="0" i="0" dirty="0">
                <a:solidFill>
                  <a:srgbClr val="333333"/>
                </a:solidFill>
                <a:effectLst/>
                <a:latin typeface="pt_sans_caption"/>
              </a:rPr>
              <a:t>Полина Хоменко, студентка 2 курса юридического факультета ГрГУ имени Янки Купалы, участница театра моды «</a:t>
            </a:r>
            <a:r>
              <a:rPr lang="ru-RU" sz="1400" b="0" i="0" dirty="0" err="1">
                <a:solidFill>
                  <a:srgbClr val="333333"/>
                </a:solidFill>
                <a:effectLst/>
                <a:latin typeface="pt_sans_caption"/>
              </a:rPr>
              <a:t>Уни</a:t>
            </a:r>
            <a:r>
              <a:rPr lang="ru-RU" sz="1400" b="0" i="0" dirty="0">
                <a:solidFill>
                  <a:srgbClr val="333333"/>
                </a:solidFill>
                <a:effectLst/>
                <a:latin typeface="pt_sans_caption"/>
              </a:rPr>
              <a:t>-Арт» представила родную </a:t>
            </a:r>
            <a:r>
              <a:rPr lang="ru-RU" sz="1400" b="0" i="0" dirty="0" err="1">
                <a:solidFill>
                  <a:srgbClr val="333333"/>
                </a:solidFill>
                <a:effectLst/>
                <a:latin typeface="pt_sans_caption"/>
              </a:rPr>
              <a:t>Alma</a:t>
            </a:r>
            <a:r>
              <a:rPr lang="ru-RU" sz="1400" b="0" i="0" dirty="0">
                <a:solidFill>
                  <a:srgbClr val="333333"/>
                </a:solidFill>
                <a:effectLst/>
                <a:latin typeface="pt_sans_caption"/>
              </a:rPr>
              <a:t> </a:t>
            </a:r>
            <a:r>
              <a:rPr lang="ru-RU" sz="1400" b="0" i="0" dirty="0" err="1">
                <a:solidFill>
                  <a:srgbClr val="333333"/>
                </a:solidFill>
                <a:effectLst/>
                <a:latin typeface="pt_sans_caption"/>
              </a:rPr>
              <a:t>mater</a:t>
            </a:r>
            <a:r>
              <a:rPr lang="ru-RU" sz="1400" b="0" i="0" dirty="0">
                <a:solidFill>
                  <a:srgbClr val="333333"/>
                </a:solidFill>
                <a:effectLst/>
                <a:latin typeface="pt_sans_caption"/>
              </a:rPr>
              <a:t> на V Открытом конкурсе национальных культур, творчества и красоты «Грация International» в Витебске. Девушка стала победительницей в номинации «Мисс обаяние» и обладательницей специального приза от Татьяны Ефремовой – дизайнера, основателя бренда T. </a:t>
            </a:r>
            <a:r>
              <a:rPr lang="ru-RU" sz="1400" b="0" i="0" dirty="0" err="1">
                <a:solidFill>
                  <a:srgbClr val="333333"/>
                </a:solidFill>
                <a:effectLst/>
                <a:latin typeface="pt_sans_caption"/>
              </a:rPr>
              <a:t>Efremova</a:t>
            </a:r>
            <a:r>
              <a:rPr lang="ru-RU" sz="1400" b="0" i="0" dirty="0">
                <a:solidFill>
                  <a:srgbClr val="333333"/>
                </a:solidFill>
                <a:effectLst/>
                <a:latin typeface="pt_sans_caption"/>
              </a:rPr>
              <a:t>.</a:t>
            </a:r>
          </a:p>
          <a:p>
            <a:pPr indent="450215" algn="just">
              <a:buNone/>
            </a:pPr>
            <a:r>
              <a:rPr lang="ru-RU" sz="1400" b="0" i="0" dirty="0">
                <a:solidFill>
                  <a:srgbClr val="333333"/>
                </a:solidFill>
                <a:effectLst/>
                <a:latin typeface="pt_sans_caption"/>
              </a:rPr>
              <a:t>Блистательный конкурс «Грация International» был разделен на два этапа. Первый – национальное блюдо, второй – творческий и конкурс ораторского мастерства, дефиле. На протяжении недели девушки усиленно готовились, чтобы достойно презентовать свою страну и вуз.</a:t>
            </a:r>
          </a:p>
          <a:p>
            <a:pPr indent="450215" algn="just">
              <a:buNone/>
            </a:pPr>
            <a:r>
              <a:rPr lang="ru-RU" sz="1400" b="0" i="0" dirty="0">
                <a:solidFill>
                  <a:srgbClr val="333333"/>
                </a:solidFill>
                <a:effectLst/>
                <a:latin typeface="pt_sans_caption"/>
              </a:rPr>
              <a:t>За время участия в конкурсе представительницы 8 стран смогли посмотреть Витебск с колеса обозрения, возложить цветы к монументу на площади Победы, посетить музей Витебского народного художественного училища и музей-усадьбу Ильи Репина «</a:t>
            </a:r>
            <a:r>
              <a:rPr lang="ru-RU" sz="1400" b="0" i="0" dirty="0" err="1">
                <a:solidFill>
                  <a:srgbClr val="333333"/>
                </a:solidFill>
                <a:effectLst/>
                <a:latin typeface="pt_sans_caption"/>
              </a:rPr>
              <a:t>Здравнёво</a:t>
            </a:r>
            <a:r>
              <a:rPr lang="ru-RU" sz="1400" b="0" i="0" dirty="0">
                <a:solidFill>
                  <a:srgbClr val="333333"/>
                </a:solidFill>
                <a:effectLst/>
                <a:latin typeface="pt_sans_caption"/>
              </a:rPr>
              <a:t>».</a:t>
            </a:r>
          </a:p>
        </p:txBody>
      </p:sp>
      <p:pic>
        <p:nvPicPr>
          <p:cNvPr id="52226" name="Picture 2" descr="Screenshot 20240401 112153 edit 2862316128077847">
            <a:extLst>
              <a:ext uri="{FF2B5EF4-FFF2-40B4-BE49-F238E27FC236}">
                <a16:creationId xmlns:a16="http://schemas.microsoft.com/office/drawing/2014/main" id="{4D7838EA-8247-21D4-5703-C7AE9E0E7A0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8619" y="1032652"/>
            <a:ext cx="2998628" cy="2348880"/>
          </a:xfrm>
          <a:prstGeom prst="rect">
            <a:avLst/>
          </a:prstGeom>
          <a:noFill/>
          <a:extLst>
            <a:ext uri="{909E8E84-426E-40DD-AFC4-6F175D3DCCD1}">
              <a14:hiddenFill xmlns:a14="http://schemas.microsoft.com/office/drawing/2010/main">
                <a:solidFill>
                  <a:srgbClr val="FFFFFF"/>
                </a:solidFill>
              </a14:hiddenFill>
            </a:ext>
          </a:extLst>
        </p:spPr>
      </p:pic>
      <p:pic>
        <p:nvPicPr>
          <p:cNvPr id="52228" name="Picture 4" descr="Screenshot_20240401_112143_edit_2862295931604678">
            <a:extLst>
              <a:ext uri="{FF2B5EF4-FFF2-40B4-BE49-F238E27FC236}">
                <a16:creationId xmlns:a16="http://schemas.microsoft.com/office/drawing/2014/main" id="{11D35E68-894A-0829-3D3B-DC866FF5A7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3276" y="3490743"/>
            <a:ext cx="3049314" cy="20328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982D57B-2D7B-4FB0-7AC3-9D601A0C31AC}"/>
              </a:ext>
            </a:extLst>
          </p:cNvPr>
          <p:cNvSpPr txBox="1"/>
          <p:nvPr/>
        </p:nvSpPr>
        <p:spPr>
          <a:xfrm>
            <a:off x="185709" y="6238019"/>
            <a:ext cx="9302285" cy="430887"/>
          </a:xfrm>
          <a:prstGeom prst="rect">
            <a:avLst/>
          </a:prstGeom>
          <a:noFill/>
        </p:spPr>
        <p:txBody>
          <a:bodyPr wrap="square">
            <a:spAutoFit/>
          </a:bodyPr>
          <a:lstStyle/>
          <a:p>
            <a:r>
              <a:rPr lang="ru-RU" sz="1100" dirty="0">
                <a:hlinkClick r:id="rId9"/>
              </a:rPr>
              <a:t>https://www.grsu.by/component/k2/item/49661-krasota-i-gratsiya-kupalovets-stal-uchastnikom-v-otkrytogo-konkursa-natsionalnykh-kultur-tvorchestva-i-krasoty-v-vitebske.html</a:t>
            </a:r>
            <a:r>
              <a:rPr lang="ru-RU" sz="1100" dirty="0"/>
              <a:t> </a:t>
            </a:r>
          </a:p>
        </p:txBody>
      </p:sp>
    </p:spTree>
    <p:extLst>
      <p:ext uri="{BB962C8B-B14F-4D97-AF65-F5344CB8AC3E}">
        <p14:creationId xmlns:p14="http://schemas.microsoft.com/office/powerpoint/2010/main" val="233189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D5945-4F60-AC9E-8056-DD339B7C3449}"/>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9E4C4ADB-89B3-4FB6-918B-C8D5F95BCBE2}"/>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CBE71E9B-C19E-BE5D-6CDF-55ED1882D20A}"/>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7F1094D4-C882-BCB4-542F-DB5BD3CD38C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918C4159-2206-F358-040A-EF6C533D528B}"/>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77D5A7D2-F171-5127-E05C-4AFE1ADBDB3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06A5D1D5-0F6A-9B30-0ED2-E978D44BE608}"/>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0A9DB7BF-A2AD-80D2-0D12-14C3956235EB}"/>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CA95C6D7-2B30-6D85-9939-BB992918915A}"/>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84ABD784-FC1E-6AA4-EF77-1EDF0C669DEE}"/>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C188A924-88A8-87CE-8722-2F2A852719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24D82806-7F0F-CA92-B885-732758DFC4EA}"/>
              </a:ext>
            </a:extLst>
          </p:cNvPr>
          <p:cNvSpPr txBox="1"/>
          <p:nvPr/>
        </p:nvSpPr>
        <p:spPr>
          <a:xfrm>
            <a:off x="659859" y="204545"/>
            <a:ext cx="6565981" cy="461665"/>
          </a:xfrm>
          <a:prstGeom prst="rect">
            <a:avLst/>
          </a:prstGeom>
          <a:noFill/>
        </p:spPr>
        <p:txBody>
          <a:bodyPr wrap="square">
            <a:spAutoFit/>
          </a:bodyPr>
          <a:lstStyle/>
          <a:p>
            <a:pPr algn="ctr">
              <a:buNone/>
            </a:pPr>
            <a:r>
              <a:rPr lang="ru-RU" sz="2400" b="1" i="0" dirty="0">
                <a:solidFill>
                  <a:schemeClr val="bg1"/>
                </a:solidFill>
                <a:effectLst/>
                <a:latin typeface="pt_sans_bold"/>
              </a:rPr>
              <a:t>Акция «Быть мамой – круто!»</a:t>
            </a:r>
          </a:p>
        </p:txBody>
      </p:sp>
      <p:sp>
        <p:nvSpPr>
          <p:cNvPr id="5" name="TextBox 4">
            <a:extLst>
              <a:ext uri="{FF2B5EF4-FFF2-40B4-BE49-F238E27FC236}">
                <a16:creationId xmlns:a16="http://schemas.microsoft.com/office/drawing/2014/main" id="{8AD4BB38-CC84-F946-E17C-C0B0D6C42640}"/>
              </a:ext>
            </a:extLst>
          </p:cNvPr>
          <p:cNvSpPr txBox="1"/>
          <p:nvPr/>
        </p:nvSpPr>
        <p:spPr>
          <a:xfrm>
            <a:off x="154081" y="929517"/>
            <a:ext cx="5426032" cy="5324535"/>
          </a:xfrm>
          <a:prstGeom prst="rect">
            <a:avLst/>
          </a:prstGeom>
          <a:noFill/>
        </p:spPr>
        <p:txBody>
          <a:bodyPr wrap="square">
            <a:spAutoFit/>
          </a:bodyPr>
          <a:lstStyle/>
          <a:p>
            <a:pPr indent="450215" algn="just">
              <a:lnSpc>
                <a:spcPts val="1800"/>
              </a:lnSpc>
              <a:buNone/>
            </a:pPr>
            <a:r>
              <a:rPr lang="ru-RU" sz="1400" i="0" dirty="0">
                <a:solidFill>
                  <a:srgbClr val="444444"/>
                </a:solidFill>
                <a:effectLst/>
                <a:latin typeface="pt_sans_bold"/>
              </a:rPr>
              <a:t>Целью мероприятия стала популяризация здорового образа жизни и информирование студенческой молодежи по вопросам репродуктивного здоровья и профилактики онкологических заболеваний.</a:t>
            </a:r>
            <a:endParaRPr lang="ru-RU" sz="1400" i="0" dirty="0">
              <a:solidFill>
                <a:srgbClr val="444444"/>
              </a:solidFill>
              <a:effectLst/>
              <a:latin typeface="Comic Sans MS" panose="030F0702030302020204" pitchFamily="66" charset="0"/>
            </a:endParaRPr>
          </a:p>
          <a:p>
            <a:pPr indent="450215" algn="just">
              <a:buNone/>
            </a:pPr>
            <a:r>
              <a:rPr lang="ru-RU" sz="1400" b="0" i="0" dirty="0">
                <a:solidFill>
                  <a:srgbClr val="333333"/>
                </a:solidFill>
                <a:effectLst/>
                <a:latin typeface="pt_sans_caption"/>
              </a:rPr>
              <a:t>В акции приняли участие представители Министерства образования, Республиканского научно-практического центра «Мать и дитя», а также представители других университетов. Мероприятие объединило более 180 студентов </a:t>
            </a:r>
            <a:r>
              <a:rPr lang="ru-RU" sz="1400" b="0" i="0" dirty="0" err="1">
                <a:solidFill>
                  <a:srgbClr val="333333"/>
                </a:solidFill>
                <a:effectLst/>
                <a:latin typeface="pt_sans_caption"/>
              </a:rPr>
              <a:t>Купаловского</a:t>
            </a:r>
            <a:r>
              <a:rPr lang="ru-RU" sz="1400" b="0" i="0" dirty="0">
                <a:solidFill>
                  <a:srgbClr val="333333"/>
                </a:solidFill>
                <a:effectLst/>
                <a:latin typeface="pt_sans_caption"/>
              </a:rPr>
              <a:t> университета. Диалоговая площадка прошла в онлайн и оффлайн формате.</a:t>
            </a:r>
          </a:p>
          <a:p>
            <a:pPr indent="450215" algn="just">
              <a:buNone/>
            </a:pPr>
            <a:r>
              <a:rPr lang="ru-RU" sz="1400" b="0" i="0" dirty="0">
                <a:solidFill>
                  <a:srgbClr val="333333"/>
                </a:solidFill>
                <a:effectLst/>
                <a:latin typeface="pt_sans_caption"/>
              </a:rPr>
              <a:t>Марина </a:t>
            </a:r>
            <a:r>
              <a:rPr lang="ru-RU" sz="1400" b="0" i="0" dirty="0" err="1">
                <a:solidFill>
                  <a:srgbClr val="333333"/>
                </a:solidFill>
                <a:effectLst/>
                <a:latin typeface="pt_sans_caption"/>
              </a:rPr>
              <a:t>Карпицкая</a:t>
            </a:r>
            <a:r>
              <a:rPr lang="ru-RU" sz="1400" b="0" i="0" dirty="0">
                <a:solidFill>
                  <a:srgbClr val="333333"/>
                </a:solidFill>
                <a:effectLst/>
                <a:latin typeface="pt_sans_caption"/>
              </a:rPr>
              <a:t>, председатель первичной организации БСЖ Гродненского государственного университета имени Янки Купалы, поприветствовала всех собравшихся. Она рассказала о созданных в стране социальных условиях, которые направлены на поддержку институтов материнства и семьи, а также о существующих программах финансового содействия семьям Республики Беларусь.</a:t>
            </a:r>
          </a:p>
          <a:p>
            <a:pPr indent="450215" algn="just">
              <a:buNone/>
            </a:pPr>
            <a:r>
              <a:rPr lang="ru-RU" sz="1400" b="0" i="0" dirty="0">
                <a:solidFill>
                  <a:srgbClr val="333333"/>
                </a:solidFill>
                <a:effectLst/>
                <a:latin typeface="pt_sans_caption"/>
              </a:rPr>
              <a:t>Также на встрече было подчеркнуто, что «Белорусский союз женщин» проводит мероприятия гражданско-патриотического воспитания, организует благотворительные вечера в рамках международного сотрудничества, помогает развитию женского предпринимательства и лидерства, формированию семейных ценностей.</a:t>
            </a:r>
          </a:p>
        </p:txBody>
      </p:sp>
      <p:pic>
        <p:nvPicPr>
          <p:cNvPr id="7170" name="Picture 2" descr="IMG 7087 2">
            <a:extLst>
              <a:ext uri="{FF2B5EF4-FFF2-40B4-BE49-F238E27FC236}">
                <a16:creationId xmlns:a16="http://schemas.microsoft.com/office/drawing/2014/main" id="{DCEC6B6C-9628-118A-A18D-3C85E5C5D30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3388" y="1086403"/>
            <a:ext cx="3276531" cy="218549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G_7086-2">
            <a:extLst>
              <a:ext uri="{FF2B5EF4-FFF2-40B4-BE49-F238E27FC236}">
                <a16:creationId xmlns:a16="http://schemas.microsoft.com/office/drawing/2014/main" id="{BC58F117-DAE1-456E-8405-C85861114A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1681" y="3460988"/>
            <a:ext cx="3278238" cy="21854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CB9F8E6-7480-DA1E-5CBA-B7B7224045BD}"/>
              </a:ext>
            </a:extLst>
          </p:cNvPr>
          <p:cNvSpPr txBox="1"/>
          <p:nvPr/>
        </p:nvSpPr>
        <p:spPr>
          <a:xfrm>
            <a:off x="140155" y="6343672"/>
            <a:ext cx="8582205" cy="276999"/>
          </a:xfrm>
          <a:prstGeom prst="rect">
            <a:avLst/>
          </a:prstGeom>
          <a:noFill/>
        </p:spPr>
        <p:txBody>
          <a:bodyPr wrap="square">
            <a:spAutoFit/>
          </a:bodyPr>
          <a:lstStyle/>
          <a:p>
            <a:r>
              <a:rPr lang="ru-RU" sz="1200" dirty="0">
                <a:hlinkClick r:id="rId9"/>
              </a:rPr>
              <a:t>https://www.grsu.by/component/k2/item/49757-v-kupalovskom-universitete-proshla-aktsiya-byt-mamoj-kruto.html</a:t>
            </a:r>
            <a:r>
              <a:rPr lang="en-US" sz="1200" dirty="0"/>
              <a:t> </a:t>
            </a:r>
            <a:endParaRPr lang="ru-RU" sz="1200" dirty="0"/>
          </a:p>
        </p:txBody>
      </p:sp>
    </p:spTree>
    <p:extLst>
      <p:ext uri="{BB962C8B-B14F-4D97-AF65-F5344CB8AC3E}">
        <p14:creationId xmlns:p14="http://schemas.microsoft.com/office/powerpoint/2010/main" val="156241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2A49F-0794-A69E-22A2-F1E0A253800B}"/>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093349EC-897D-ADE3-5C9D-2AE1CCB4F0C9}"/>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6AA53EFD-BB15-8FBC-C221-3F03C71D53A1}"/>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D9FB34FE-14C7-4C2D-F0A8-AB6AAEDE333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48F70077-CA36-9046-1666-74FD2451BF74}"/>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A92EBA0A-D70B-BA1B-4F02-AD7F4533F25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9A50F74-5951-3CD8-1394-C645BD3285E2}"/>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D2E0D9AA-90B7-6F86-8DB9-EEA049D9B3CD}"/>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ED698E55-A0D9-37AC-BAF5-DEAA8A141103}"/>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56C85ECE-4351-DA72-B64F-8799DECFACBD}"/>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B7383A7D-6DAF-956C-BB1C-7CB77CA77A4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26E2E205-27A3-FF7D-5328-FD66BA339465}"/>
              </a:ext>
            </a:extLst>
          </p:cNvPr>
          <p:cNvSpPr txBox="1"/>
          <p:nvPr/>
        </p:nvSpPr>
        <p:spPr>
          <a:xfrm>
            <a:off x="320215" y="10536"/>
            <a:ext cx="7206577" cy="923330"/>
          </a:xfrm>
          <a:prstGeom prst="rect">
            <a:avLst/>
          </a:prstGeom>
          <a:noFill/>
        </p:spPr>
        <p:txBody>
          <a:bodyPr wrap="square">
            <a:spAutoFit/>
          </a:bodyPr>
          <a:lstStyle/>
          <a:p>
            <a:pPr algn="ctr">
              <a:buNone/>
            </a:pPr>
            <a:r>
              <a:rPr lang="ru-RU" sz="1800" b="1" i="0" dirty="0">
                <a:solidFill>
                  <a:schemeClr val="bg1"/>
                </a:solidFill>
                <a:effectLst/>
                <a:latin typeface="pt_sans_bold"/>
              </a:rPr>
              <a:t>Студентка </a:t>
            </a:r>
            <a:r>
              <a:rPr lang="ru-RU" sz="1800" b="1" i="0" dirty="0" err="1">
                <a:solidFill>
                  <a:schemeClr val="bg1"/>
                </a:solidFill>
                <a:effectLst/>
                <a:latin typeface="pt_sans_bold"/>
              </a:rPr>
              <a:t>Купаловского</a:t>
            </a:r>
            <a:r>
              <a:rPr lang="ru-RU" sz="1800" b="1" i="0" dirty="0">
                <a:solidFill>
                  <a:schemeClr val="bg1"/>
                </a:solidFill>
                <a:effectLst/>
                <a:latin typeface="pt_sans_bold"/>
              </a:rPr>
              <a:t> университета стала победительницей областного этапа конкурса «Королева студенчества Беларуси»</a:t>
            </a:r>
          </a:p>
        </p:txBody>
      </p:sp>
      <p:sp>
        <p:nvSpPr>
          <p:cNvPr id="5" name="TextBox 4">
            <a:extLst>
              <a:ext uri="{FF2B5EF4-FFF2-40B4-BE49-F238E27FC236}">
                <a16:creationId xmlns:a16="http://schemas.microsoft.com/office/drawing/2014/main" id="{81191B8A-B18A-6DC7-F91F-B3E6A3683143}"/>
              </a:ext>
            </a:extLst>
          </p:cNvPr>
          <p:cNvSpPr txBox="1"/>
          <p:nvPr/>
        </p:nvSpPr>
        <p:spPr>
          <a:xfrm>
            <a:off x="67010" y="955382"/>
            <a:ext cx="5276014" cy="5170646"/>
          </a:xfrm>
          <a:prstGeom prst="rect">
            <a:avLst/>
          </a:prstGeom>
          <a:noFill/>
        </p:spPr>
        <p:txBody>
          <a:bodyPr wrap="square">
            <a:spAutoFit/>
          </a:bodyPr>
          <a:lstStyle/>
          <a:p>
            <a:pPr indent="450215" algn="just">
              <a:lnSpc>
                <a:spcPts val="1800"/>
              </a:lnSpc>
              <a:buNone/>
            </a:pPr>
            <a:r>
              <a:rPr lang="ru-RU" sz="1500" i="0" dirty="0">
                <a:solidFill>
                  <a:srgbClr val="444444"/>
                </a:solidFill>
                <a:effectLst/>
                <a:latin typeface="pt_sans_bold"/>
              </a:rPr>
              <a:t>В Гродно состоялся областной этап Республиканского конкурса красоты и таланта «Королева студенчества Беларуси». В этом престижном соревновании приняли участие 9 талантливых студенток </a:t>
            </a:r>
            <a:r>
              <a:rPr lang="ru-RU" sz="1500" i="0" dirty="0" err="1">
                <a:solidFill>
                  <a:srgbClr val="444444"/>
                </a:solidFill>
                <a:effectLst/>
                <a:latin typeface="pt_sans_bold"/>
              </a:rPr>
              <a:t>Гродненщины</a:t>
            </a:r>
            <a:r>
              <a:rPr lang="ru-RU" sz="1500" i="0" dirty="0">
                <a:solidFill>
                  <a:srgbClr val="444444"/>
                </a:solidFill>
                <a:effectLst/>
                <a:latin typeface="pt_sans_bold"/>
              </a:rPr>
              <a:t>. Титул «Королева студенчества Беларуси» на областном этапе получила студентка 3 курса филологического факультета Юлия Синкевич.</a:t>
            </a:r>
            <a:endParaRPr lang="ru-RU" sz="1500" i="0" dirty="0">
              <a:solidFill>
                <a:srgbClr val="444444"/>
              </a:solidFill>
              <a:effectLst/>
              <a:latin typeface="Comic Sans MS" panose="030F0702030302020204" pitchFamily="66" charset="0"/>
            </a:endParaRPr>
          </a:p>
          <a:p>
            <a:pPr indent="450215" algn="just">
              <a:buNone/>
            </a:pPr>
            <a:r>
              <a:rPr lang="ru-RU" sz="1500" b="0" i="0" dirty="0">
                <a:solidFill>
                  <a:srgbClr val="333333"/>
                </a:solidFill>
                <a:effectLst/>
                <a:latin typeface="pt_sans_caption"/>
              </a:rPr>
              <a:t>Конкурс «Королева студенчества Беларуси» является не только площадкой для демонстрации красоты, но и представляет возможность для молодых девушек проявить свою уникальность, интеллект, талант и стиль. Участницы соревнования стремятся поделиться своими идеями и вдохновить других студентов своим примером.</a:t>
            </a:r>
          </a:p>
          <a:p>
            <a:pPr indent="450215" algn="just">
              <a:buNone/>
            </a:pPr>
            <a:r>
              <a:rPr lang="ru-RU" sz="1500" b="0" i="0" dirty="0">
                <a:solidFill>
                  <a:srgbClr val="333333"/>
                </a:solidFill>
                <a:effectLst/>
                <a:latin typeface="pt_sans_caption"/>
              </a:rPr>
              <a:t>От ГрГУ имени Янки Купалы в конкурсе приняли участие студентка 3 курса филологического факультета Юлия Синкевич, студентка 3 курса факультета экономики и управления Нина </a:t>
            </a:r>
            <a:r>
              <a:rPr lang="ru-RU" sz="1500" b="0" i="0" dirty="0" err="1">
                <a:solidFill>
                  <a:srgbClr val="333333"/>
                </a:solidFill>
                <a:effectLst/>
                <a:latin typeface="pt_sans_caption"/>
              </a:rPr>
              <a:t>Анищик</a:t>
            </a:r>
            <a:r>
              <a:rPr lang="ru-RU" sz="1500" b="0" i="0" dirty="0">
                <a:solidFill>
                  <a:srgbClr val="333333"/>
                </a:solidFill>
                <a:effectLst/>
                <a:latin typeface="pt_sans_caption"/>
              </a:rPr>
              <a:t>, а также студентка 1 курса юридического факультета Евгения Трубач. Каждая из них обладает своим уникальным талантом и обаянием, которые они готовы показать публике.</a:t>
            </a:r>
          </a:p>
        </p:txBody>
      </p:sp>
      <p:pic>
        <p:nvPicPr>
          <p:cNvPr id="1026" name="Picture 2" descr="IMG 9498 2">
            <a:extLst>
              <a:ext uri="{FF2B5EF4-FFF2-40B4-BE49-F238E27FC236}">
                <a16:creationId xmlns:a16="http://schemas.microsoft.com/office/drawing/2014/main" id="{F762606A-CF5A-43A8-868F-0F533C6F3CC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2145" y="970422"/>
            <a:ext cx="3563888" cy="23771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G_9535">
            <a:extLst>
              <a:ext uri="{FF2B5EF4-FFF2-40B4-BE49-F238E27FC236}">
                <a16:creationId xmlns:a16="http://schemas.microsoft.com/office/drawing/2014/main" id="{A45B5841-4688-EE24-6AB6-87A98F6543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2145" y="3440356"/>
            <a:ext cx="3563888" cy="23759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839625D-FA61-D0F7-2210-44537E9BF0DF}"/>
              </a:ext>
            </a:extLst>
          </p:cNvPr>
          <p:cNvSpPr txBox="1"/>
          <p:nvPr/>
        </p:nvSpPr>
        <p:spPr>
          <a:xfrm>
            <a:off x="-17253" y="6315717"/>
            <a:ext cx="9269773" cy="430887"/>
          </a:xfrm>
          <a:prstGeom prst="rect">
            <a:avLst/>
          </a:prstGeom>
          <a:noFill/>
        </p:spPr>
        <p:txBody>
          <a:bodyPr wrap="square">
            <a:spAutoFit/>
          </a:bodyPr>
          <a:lstStyle/>
          <a:p>
            <a:r>
              <a:rPr lang="ru-RU" sz="1100" dirty="0">
                <a:hlinkClick r:id="rId9"/>
              </a:rPr>
              <a:t>https://www.grsu.by/component/k2/item/50298-studentka-kupalovskogo-universiteta-stala-pobeditelnitsej-oblastnogo-etapa-konkursa-koroleva-studenchestva-belarusi.html</a:t>
            </a:r>
            <a:r>
              <a:rPr lang="ru-RU" sz="1100" dirty="0"/>
              <a:t> </a:t>
            </a:r>
          </a:p>
        </p:txBody>
      </p:sp>
    </p:spTree>
    <p:extLst>
      <p:ext uri="{BB962C8B-B14F-4D97-AF65-F5344CB8AC3E}">
        <p14:creationId xmlns:p14="http://schemas.microsoft.com/office/powerpoint/2010/main" val="210614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214B4-F63C-09C9-49B5-19D9FACC39C5}"/>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3CBCF99B-DED5-5372-E241-945AF6F4C9C5}"/>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4249C5B9-F706-4CAB-2D09-C60D2490DE3D}"/>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8C6F9DE2-8394-23A4-08CC-452579BCA17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413D6151-9008-F0FC-AE6E-1A82ABB5AFB0}"/>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E6FC0DBE-63C6-35E1-059E-AEFE68D1C35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F6D3B9F-1FD6-EEF8-4024-3C56EE2A2263}"/>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75456252-BD0B-9506-AE3C-389A8CBED633}"/>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1C5E6564-9CF8-74DA-F402-C479A6F75D14}"/>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F7830502-6B61-BC58-2C90-1A682ACEFB9C}"/>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533A669C-546C-3A15-6394-EDAD2D6716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D75B3086-6E7F-1334-8A31-1E1B0833B305}"/>
              </a:ext>
            </a:extLst>
          </p:cNvPr>
          <p:cNvSpPr txBox="1"/>
          <p:nvPr/>
        </p:nvSpPr>
        <p:spPr>
          <a:xfrm>
            <a:off x="410647" y="-13010"/>
            <a:ext cx="6879875" cy="923330"/>
          </a:xfrm>
          <a:prstGeom prst="rect">
            <a:avLst/>
          </a:prstGeom>
          <a:noFill/>
        </p:spPr>
        <p:txBody>
          <a:bodyPr wrap="square">
            <a:spAutoFit/>
          </a:bodyPr>
          <a:lstStyle/>
          <a:p>
            <a:pPr algn="ctr">
              <a:buNone/>
            </a:pPr>
            <a:r>
              <a:rPr lang="ru-RU" sz="1800" b="1" i="0" dirty="0">
                <a:solidFill>
                  <a:schemeClr val="bg1"/>
                </a:solidFill>
                <a:effectLst/>
                <a:latin typeface="pt_sans_bold"/>
              </a:rPr>
              <a:t>Магистрантка </a:t>
            </a:r>
            <a:r>
              <a:rPr lang="ru-RU" sz="1800" b="1" i="0" dirty="0" err="1">
                <a:solidFill>
                  <a:schemeClr val="bg1"/>
                </a:solidFill>
                <a:effectLst/>
                <a:latin typeface="pt_sans_bold"/>
              </a:rPr>
              <a:t>Купаловского</a:t>
            </a:r>
            <a:r>
              <a:rPr lang="ru-RU" sz="1800" b="1" i="0" dirty="0">
                <a:solidFill>
                  <a:schemeClr val="bg1"/>
                </a:solidFill>
                <a:effectLst/>
                <a:latin typeface="pt_sans_bold"/>
              </a:rPr>
              <a:t> университета и ее супруг стали обладателями Гран-при республиканского конкурса студенческих семей «Счастливы вместе»</a:t>
            </a:r>
          </a:p>
        </p:txBody>
      </p:sp>
      <p:sp>
        <p:nvSpPr>
          <p:cNvPr id="5" name="TextBox 4">
            <a:extLst>
              <a:ext uri="{FF2B5EF4-FFF2-40B4-BE49-F238E27FC236}">
                <a16:creationId xmlns:a16="http://schemas.microsoft.com/office/drawing/2014/main" id="{2A14D2A2-F546-4457-D8F9-75AEC424D1C5}"/>
              </a:ext>
            </a:extLst>
          </p:cNvPr>
          <p:cNvSpPr txBox="1"/>
          <p:nvPr/>
        </p:nvSpPr>
        <p:spPr>
          <a:xfrm>
            <a:off x="50006" y="952985"/>
            <a:ext cx="5786331" cy="4755148"/>
          </a:xfrm>
          <a:prstGeom prst="rect">
            <a:avLst/>
          </a:prstGeom>
          <a:noFill/>
        </p:spPr>
        <p:txBody>
          <a:bodyPr wrap="square">
            <a:spAutoFit/>
          </a:bodyPr>
          <a:lstStyle/>
          <a:p>
            <a:pPr indent="450215" algn="just">
              <a:lnSpc>
                <a:spcPts val="1800"/>
              </a:lnSpc>
              <a:buNone/>
            </a:pPr>
            <a:r>
              <a:rPr lang="ru-RU" sz="1400" i="0" dirty="0">
                <a:solidFill>
                  <a:srgbClr val="444444"/>
                </a:solidFill>
                <a:effectLst/>
                <a:latin typeface="pt_sans_bold"/>
              </a:rPr>
              <a:t>Конкурс проходил на базе Белорусского государственного университета пищевых и химических технологий в Могилеве. Участие в нем принимали семь команд из Бреста, Горок, Гродно, Минска и Могилева. Конкурсная программа была рассчитана на три дня, и за это время семьи прошли немало интересных и увлекательных испытаний. Гран-при конкурса завоевали 22-летние Вера Мартынова, магистрантка юридического факультета Гродненского государственного университета имени Янки Купалы, и ее супруг Евгений Вербицкий, окончивший Академию МВД.</a:t>
            </a:r>
            <a:endParaRPr lang="ru-RU" sz="1400" i="0" dirty="0">
              <a:solidFill>
                <a:srgbClr val="444444"/>
              </a:solidFill>
              <a:effectLst/>
              <a:latin typeface="Comic Sans MS" panose="030F0702030302020204" pitchFamily="66" charset="0"/>
            </a:endParaRPr>
          </a:p>
          <a:p>
            <a:pPr indent="450215" algn="just">
              <a:buNone/>
            </a:pPr>
            <a:r>
              <a:rPr lang="ru-RU" sz="1400" b="0" i="0" dirty="0">
                <a:solidFill>
                  <a:srgbClr val="333333"/>
                </a:solidFill>
                <a:effectLst/>
                <a:latin typeface="pt_sans_caption"/>
              </a:rPr>
              <a:t>Ребята родом из Молодечно, познакомились, когда им было по 15 лет — учились вместе в одном классе. Много лет дружили, а со временем родилась и любовь. В будущем супруге Вера увидела важные для нее порядочность и надежность. Он в ней – красоту, хрупкость и ум. Вера сейчас учится на первом курсе магистратуры в нашем университете, работает инспектором в Минской региональной таможне. Евгений – командир взвода Департамента охраны в Заславле.</a:t>
            </a:r>
          </a:p>
          <a:p>
            <a:pPr indent="450215" algn="just">
              <a:buNone/>
            </a:pPr>
            <a:r>
              <a:rPr lang="ru-RU" sz="1400" b="0" i="0" dirty="0">
                <a:solidFill>
                  <a:srgbClr val="333333"/>
                </a:solidFill>
                <a:effectLst/>
                <a:latin typeface="pt_sans_caption"/>
              </a:rPr>
              <a:t>Объединяет пару не только большое чувство, но и схожесть интересов: супруги занимаются спортом и любят путешествовать, обожают готовить. Так что не удивительно, что больше всего молодой семье понравился кулинарный конкурс.</a:t>
            </a:r>
          </a:p>
        </p:txBody>
      </p:sp>
      <p:pic>
        <p:nvPicPr>
          <p:cNvPr id="15362" name="Picture 2" descr="Group 6">
            <a:extLst>
              <a:ext uri="{FF2B5EF4-FFF2-40B4-BE49-F238E27FC236}">
                <a16:creationId xmlns:a16="http://schemas.microsoft.com/office/drawing/2014/main" id="{F4B21D6F-09C9-C3E4-6FE1-C56C6CCE24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1032652"/>
            <a:ext cx="3338059" cy="222537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_DSC5928">
            <a:extLst>
              <a:ext uri="{FF2B5EF4-FFF2-40B4-BE49-F238E27FC236}">
                <a16:creationId xmlns:a16="http://schemas.microsoft.com/office/drawing/2014/main" id="{0C8360C0-0647-BD83-E532-92F7CD12CF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75458" y="3468606"/>
            <a:ext cx="3026700" cy="2017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AE3E5CA-3C76-9D6B-5475-46764244BDE0}"/>
              </a:ext>
            </a:extLst>
          </p:cNvPr>
          <p:cNvSpPr txBox="1"/>
          <p:nvPr/>
        </p:nvSpPr>
        <p:spPr>
          <a:xfrm>
            <a:off x="-29051" y="6232339"/>
            <a:ext cx="9290946" cy="430887"/>
          </a:xfrm>
          <a:prstGeom prst="rect">
            <a:avLst/>
          </a:prstGeom>
          <a:noFill/>
        </p:spPr>
        <p:txBody>
          <a:bodyPr wrap="square">
            <a:spAutoFit/>
          </a:bodyPr>
          <a:lstStyle/>
          <a:p>
            <a:r>
              <a:rPr lang="ru-RU" sz="1100" dirty="0">
                <a:hlinkClick r:id="rId9"/>
              </a:rPr>
              <a:t>https://www.grsu.by/component/k2/item/50398-magistrantka-kupalovskgo-universiteta-i-ee-suprug-stali-obladatelyami-gran-pri-respublikanskogo-konkursa-studencheskikh-semej-schastlivy-vmeste.html</a:t>
            </a:r>
            <a:r>
              <a:rPr lang="ru-RU" sz="1100" dirty="0"/>
              <a:t> </a:t>
            </a:r>
          </a:p>
        </p:txBody>
      </p:sp>
    </p:spTree>
    <p:extLst>
      <p:ext uri="{BB962C8B-B14F-4D97-AF65-F5344CB8AC3E}">
        <p14:creationId xmlns:p14="http://schemas.microsoft.com/office/powerpoint/2010/main" val="3211354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C0CA7-576B-32DB-4344-14F6F568DC19}"/>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998E29B1-E36B-9265-E8B3-AD591991B0B4}"/>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BFA46327-7756-E9B0-29B6-90EB71427BD5}"/>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A220F87B-BC99-BC84-762B-6BF37DF887D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18F99F18-8B55-C991-4290-669E48E2003A}"/>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7FFE0FC3-E933-E5F5-BB4F-6BE64270248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2F8C29C-71A1-AFCE-62A1-BAAA58E9E6B2}"/>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FFB445DE-4B4D-B8D2-920B-10AEACF9AC7D}"/>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483D84D5-8FA6-08A3-63EC-B1F33A33F226}"/>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2E4F4D2A-C6F0-F899-B2A5-DD2A13FA9664}"/>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ED2A97BD-D7D2-30F6-3CC1-68234058A0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8F2D792F-140A-477F-A60C-F2B776885CEF}"/>
              </a:ext>
            </a:extLst>
          </p:cNvPr>
          <p:cNvSpPr txBox="1"/>
          <p:nvPr/>
        </p:nvSpPr>
        <p:spPr>
          <a:xfrm>
            <a:off x="1130864" y="79719"/>
            <a:ext cx="5736297" cy="707886"/>
          </a:xfrm>
          <a:prstGeom prst="rect">
            <a:avLst/>
          </a:prstGeom>
          <a:noFill/>
        </p:spPr>
        <p:txBody>
          <a:bodyPr wrap="square">
            <a:spAutoFit/>
          </a:bodyPr>
          <a:lstStyle/>
          <a:p>
            <a:pPr algn="ctr">
              <a:buNone/>
            </a:pPr>
            <a:r>
              <a:rPr lang="ru-RU" sz="2000" b="1" i="0" dirty="0">
                <a:solidFill>
                  <a:schemeClr val="bg1"/>
                </a:solidFill>
                <a:effectLst/>
                <a:latin typeface="pt_sans_bold"/>
              </a:rPr>
              <a:t>Королевой студенчества Беларуси стала студентка </a:t>
            </a:r>
            <a:r>
              <a:rPr lang="ru-RU" sz="2000" b="1" i="0" dirty="0" err="1">
                <a:solidFill>
                  <a:schemeClr val="bg1"/>
                </a:solidFill>
                <a:effectLst/>
                <a:latin typeface="pt_sans_bold"/>
              </a:rPr>
              <a:t>Купаловского</a:t>
            </a:r>
            <a:r>
              <a:rPr lang="ru-RU" sz="2000" b="1" i="0" dirty="0">
                <a:solidFill>
                  <a:schemeClr val="bg1"/>
                </a:solidFill>
                <a:effectLst/>
                <a:latin typeface="pt_sans_bold"/>
              </a:rPr>
              <a:t> университета</a:t>
            </a:r>
          </a:p>
        </p:txBody>
      </p:sp>
      <p:sp>
        <p:nvSpPr>
          <p:cNvPr id="5" name="TextBox 4">
            <a:extLst>
              <a:ext uri="{FF2B5EF4-FFF2-40B4-BE49-F238E27FC236}">
                <a16:creationId xmlns:a16="http://schemas.microsoft.com/office/drawing/2014/main" id="{11456730-1412-E1AA-A6B1-88A76269D001}"/>
              </a:ext>
            </a:extLst>
          </p:cNvPr>
          <p:cNvSpPr txBox="1"/>
          <p:nvPr/>
        </p:nvSpPr>
        <p:spPr>
          <a:xfrm>
            <a:off x="91798" y="926860"/>
            <a:ext cx="5720040" cy="5139869"/>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Титул «Королева студенчества Беларуси 2024» получила студентка 3 курса филологического факультета Гродненского государственного университета имени Янки Купалы Юлия Синкевич. В этом году финальное супершоу приурочили к полету в космос первого космонавта суверенной Беларуси Марины Василевской. Не случаен и слоган ивента: «Космос наш – женская вселенная».</a:t>
            </a:r>
            <a:endParaRPr lang="ru-RU" sz="1600" i="0" dirty="0">
              <a:solidFill>
                <a:srgbClr val="444444"/>
              </a:solidFill>
              <a:effectLst/>
              <a:latin typeface="Comic Sans MS" panose="030F0702030302020204" pitchFamily="66" charset="0"/>
            </a:endParaRPr>
          </a:p>
          <a:p>
            <a:pPr indent="450215" algn="just">
              <a:buNone/>
            </a:pPr>
            <a:r>
              <a:rPr lang="ru-RU" sz="1600" b="0" i="0" dirty="0">
                <a:solidFill>
                  <a:srgbClr val="333333"/>
                </a:solidFill>
                <a:effectLst/>
                <a:latin typeface="pt_sans_caption"/>
              </a:rPr>
              <a:t>Участницами финала стали 15 студенток очной формы обучения учреждений высшего образования Беларуси, прошедшие вузовские и областные туры конкурса, а также квалификационный отбор.</a:t>
            </a:r>
          </a:p>
          <a:p>
            <a:pPr indent="450215" algn="just">
              <a:buNone/>
            </a:pPr>
            <a:r>
              <a:rPr lang="ru-RU" sz="1600" b="0" i="0" dirty="0">
                <a:solidFill>
                  <a:srgbClr val="333333"/>
                </a:solidFill>
                <a:effectLst/>
                <a:latin typeface="pt_sans_caption"/>
              </a:rPr>
              <a:t>Делегация </a:t>
            </a:r>
            <a:r>
              <a:rPr lang="ru-RU" sz="1600" b="0" i="0" dirty="0" err="1">
                <a:solidFill>
                  <a:srgbClr val="333333"/>
                </a:solidFill>
                <a:effectLst/>
                <a:latin typeface="pt_sans_caption"/>
              </a:rPr>
              <a:t>Купаловского</a:t>
            </a:r>
            <a:r>
              <a:rPr lang="ru-RU" sz="1600" b="0" i="0" dirty="0">
                <a:solidFill>
                  <a:srgbClr val="333333"/>
                </a:solidFill>
                <a:effectLst/>
                <a:latin typeface="pt_sans_caption"/>
              </a:rPr>
              <a:t> университета во главе с ректором Ириной </a:t>
            </a:r>
            <a:r>
              <a:rPr lang="ru-RU" sz="1600" b="0" i="0" dirty="0" err="1">
                <a:solidFill>
                  <a:srgbClr val="333333"/>
                </a:solidFill>
                <a:effectLst/>
                <a:latin typeface="pt_sans_caption"/>
              </a:rPr>
              <a:t>Китурко</a:t>
            </a:r>
            <a:r>
              <a:rPr lang="ru-RU" sz="1600" b="0" i="0" dirty="0">
                <a:solidFill>
                  <a:srgbClr val="333333"/>
                </a:solidFill>
                <a:effectLst/>
                <a:latin typeface="pt_sans_caption"/>
              </a:rPr>
              <a:t> приехала на финал республиканского конкурса красоты и таланта, чтобы поддержать купаловца.</a:t>
            </a:r>
          </a:p>
          <a:p>
            <a:pPr indent="450215" algn="just">
              <a:buNone/>
            </a:pPr>
            <a:r>
              <a:rPr lang="ru-RU" sz="1600" b="0" i="0" dirty="0">
                <a:solidFill>
                  <a:srgbClr val="333333"/>
                </a:solidFill>
                <a:effectLst/>
                <a:latin typeface="pt_sans_caption"/>
              </a:rPr>
              <a:t>Талантливая и энергичная Юлия была удостоена высшей награды в рамках грандиозного конкурса, который является одним из самых значимых событий в студенческой жизни страны. Также будущий филолог стала «Мисс студенческого гламура».</a:t>
            </a:r>
          </a:p>
        </p:txBody>
      </p:sp>
      <p:pic>
        <p:nvPicPr>
          <p:cNvPr id="66562" name="Picture 2" descr="NRF_3834_result">
            <a:extLst>
              <a:ext uri="{FF2B5EF4-FFF2-40B4-BE49-F238E27FC236}">
                <a16:creationId xmlns:a16="http://schemas.microsoft.com/office/drawing/2014/main" id="{14BEC046-A68D-D726-17CA-E3D6765D80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1838" y="956917"/>
            <a:ext cx="3145532" cy="2097021"/>
          </a:xfrm>
          <a:prstGeom prst="rect">
            <a:avLst/>
          </a:prstGeom>
          <a:noFill/>
          <a:extLst>
            <a:ext uri="{909E8E84-426E-40DD-AFC4-6F175D3DCCD1}">
              <a14:hiddenFill xmlns:a14="http://schemas.microsoft.com/office/drawing/2010/main">
                <a:solidFill>
                  <a:srgbClr val="FFFFFF"/>
                </a:solidFill>
              </a14:hiddenFill>
            </a:ext>
          </a:extLst>
        </p:spPr>
      </p:pic>
      <p:pic>
        <p:nvPicPr>
          <p:cNvPr id="66564" name="Picture 4" descr="05eb1bfa-f653-49a2-a672-91b14fc4b193">
            <a:extLst>
              <a:ext uri="{FF2B5EF4-FFF2-40B4-BE49-F238E27FC236}">
                <a16:creationId xmlns:a16="http://schemas.microsoft.com/office/drawing/2014/main" id="{021987DD-20F4-7EDC-D2F2-78929C903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1838" y="3221533"/>
            <a:ext cx="3145532" cy="20970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4FB31C0-49E5-4C4C-C2E6-CF2E23B53FE2}"/>
              </a:ext>
            </a:extLst>
          </p:cNvPr>
          <p:cNvSpPr txBox="1"/>
          <p:nvPr/>
        </p:nvSpPr>
        <p:spPr>
          <a:xfrm>
            <a:off x="291689" y="6336322"/>
            <a:ext cx="8726221" cy="261610"/>
          </a:xfrm>
          <a:prstGeom prst="rect">
            <a:avLst/>
          </a:prstGeom>
          <a:noFill/>
        </p:spPr>
        <p:txBody>
          <a:bodyPr wrap="square">
            <a:spAutoFit/>
          </a:bodyPr>
          <a:lstStyle/>
          <a:p>
            <a:r>
              <a:rPr lang="ru-RU" sz="1100" dirty="0">
                <a:hlinkClick r:id="rId9"/>
              </a:rPr>
              <a:t>https://www.grsu.by/component/k2/item/50841-korolevoj-studenchestva-belarusi-stala-studentka-kupalovskogo-universiteta.html</a:t>
            </a:r>
            <a:r>
              <a:rPr lang="ru-RU" sz="1100" dirty="0"/>
              <a:t> </a:t>
            </a:r>
          </a:p>
        </p:txBody>
      </p:sp>
    </p:spTree>
    <p:extLst>
      <p:ext uri="{BB962C8B-B14F-4D97-AF65-F5344CB8AC3E}">
        <p14:creationId xmlns:p14="http://schemas.microsoft.com/office/powerpoint/2010/main" val="202137246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8679</TotalTime>
  <Words>2171</Words>
  <Application>Microsoft Office PowerPoint</Application>
  <PresentationFormat>Экран (4:3)</PresentationFormat>
  <Paragraphs>100</Paragraphs>
  <Slides>15</Slides>
  <Notes>15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Arial</vt:lpstr>
      <vt:lpstr>Calibri</vt:lpstr>
      <vt:lpstr>Comic Sans MS</vt:lpstr>
      <vt:lpstr>Impact</vt:lpstr>
      <vt:lpstr>pt_sans_bold</vt:lpstr>
      <vt:lpstr>pt_sans_caption</vt:lpstr>
      <vt:lpstr>Segoe UI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Цели устойчивого развития</dc:title>
  <dc:creator>Лисовская Анастасия Казимировна</dc:creator>
  <cp:lastModifiedBy>Лисовская АНАСТАСИЯ КАЗИМИРОВНА</cp:lastModifiedBy>
  <cp:revision>749</cp:revision>
  <cp:lastPrinted>2022-08-31T19:27:54Z</cp:lastPrinted>
  <dcterms:created xsi:type="dcterms:W3CDTF">2022-08-29T06:47:08Z</dcterms:created>
  <dcterms:modified xsi:type="dcterms:W3CDTF">2026-04-13T13:12:10Z</dcterms:modified>
</cp:coreProperties>
</file>