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397" r:id="rId3"/>
    <p:sldId id="464" r:id="rId4"/>
    <p:sldId id="411" r:id="rId5"/>
    <p:sldId id="465" r:id="rId6"/>
    <p:sldId id="474" r:id="rId7"/>
    <p:sldId id="458" r:id="rId8"/>
    <p:sldId id="498" r:id="rId9"/>
    <p:sldId id="504" r:id="rId10"/>
    <p:sldId id="511" r:id="rId11"/>
    <p:sldId id="535" r:id="rId12"/>
    <p:sldId id="541" r:id="rId13"/>
    <p:sldId id="586" r:id="rId14"/>
    <p:sldId id="593" r:id="rId15"/>
    <p:sldId id="625" r:id="rId16"/>
    <p:sldId id="626" r:id="rId17"/>
    <p:sldId id="614" r:id="rId18"/>
    <p:sldId id="615" r:id="rId19"/>
    <p:sldId id="703" r:id="rId20"/>
    <p:sldId id="706" r:id="rId21"/>
    <p:sldId id="729" r:id="rId22"/>
    <p:sldId id="760" r:id="rId23"/>
    <p:sldId id="767" r:id="rId24"/>
    <p:sldId id="770" r:id="rId25"/>
    <p:sldId id="359" r:id="rId26"/>
  </p:sldIdLst>
  <p:sldSz cx="9144000" cy="6858000" type="screen4x3"/>
  <p:notesSz cx="6786563" cy="99234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8538" autoAdjust="0"/>
  </p:normalViewPr>
  <p:slideViewPr>
    <p:cSldViewPr>
      <p:cViewPr varScale="1">
        <p:scale>
          <a:sx n="111" d="100"/>
          <a:sy n="111" d="100"/>
        </p:scale>
        <p:origin x="1536" y="4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0844" cy="496173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4149" y="0"/>
            <a:ext cx="2940844" cy="496173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r">
              <a:defRPr sz="1200"/>
            </a:lvl1pPr>
          </a:lstStyle>
          <a:p>
            <a:fld id="{7939A217-F63D-4D82-9FC5-8A4B68C68167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5567"/>
            <a:ext cx="2940844" cy="496173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4149" y="9425567"/>
            <a:ext cx="2940844" cy="496173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r">
              <a:defRPr sz="1200"/>
            </a:lvl1pPr>
          </a:lstStyle>
          <a:p>
            <a:fld id="{880B5203-513C-46D3-AA24-EF7B746F09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72064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0844" cy="496173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4149" y="0"/>
            <a:ext cx="2940844" cy="496173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r">
              <a:defRPr sz="1200"/>
            </a:lvl1pPr>
          </a:lstStyle>
          <a:p>
            <a:fld id="{DFF97B29-BB46-4C93-A7A4-12FFB28DED77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2813" y="744538"/>
            <a:ext cx="4960937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58" tIns="45679" rIns="91358" bIns="4567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8657" y="4713645"/>
            <a:ext cx="5429250" cy="4465558"/>
          </a:xfrm>
          <a:prstGeom prst="rect">
            <a:avLst/>
          </a:prstGeom>
        </p:spPr>
        <p:txBody>
          <a:bodyPr vert="horz" lIns="91358" tIns="45679" rIns="91358" bIns="45679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5567"/>
            <a:ext cx="2940844" cy="496173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4149" y="9425567"/>
            <a:ext cx="2940844" cy="496173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r">
              <a:defRPr sz="1200"/>
            </a:lvl1pPr>
          </a:lstStyle>
          <a:p>
            <a:fld id="{F2117294-C1D6-4163-95D3-0CB7D4D75D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7951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9908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1862FE-2B0F-B601-2E8D-31B8B5ABF0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9143DAF8-63F9-64F0-D62B-C94EF154AEA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F0512785-3540-F7F5-BB6F-EDD315C0EC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8ED151C-DB12-A714-4777-B06F5D535D8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84522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8FDB41-BA5E-EB55-9376-FD213DFC2B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2D70406D-C9A6-C55A-23C1-122AD8EE46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5B044CC1-9338-5319-A51E-9C0C8F88EC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E38BC12-5115-3CA2-1936-F39B6BC697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45730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253B63-88E5-C8EB-DE39-29A4B48D25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1E2395CC-268D-1C56-E8CD-38309F3FEF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546FAC9B-94EA-C575-E0EC-15F9B95783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7464291-18AA-8565-83AE-2E94A59B6C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24156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B81166-9D26-D0D7-7E3D-F202A5C98E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A0A938D8-9ECB-7763-AD86-5BCAB7730C2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EE39D759-0125-816A-CF0D-76F3211CD5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49304C6-51EF-0B5D-16BB-9B33DFD1928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48836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E1E7DD-424A-3C08-D85B-FB6B18306A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3DC83D4A-D192-C4AB-4F3A-0AAF49B7AD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0C87B59D-4EF5-0DDB-BF24-0945546A4C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7BD904D-6D2E-7AAB-F6D5-0D42416B7A9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27750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3AA044-1574-4DC4-49DC-21ADF58A22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118641F7-CB60-A151-8A07-305CF1DDAD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D1B7E2C3-1AB6-54F7-0E6C-4332C03850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60FEA47-E8DE-05DA-79A1-E38CD139B0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48092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1B3361-F85D-0B23-B0C7-6D33497DAD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9828F1D2-4EA2-105E-A41D-61D790F9CC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0DE6864E-C0B7-EB44-874A-7EE65EAB5D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47F4C9B-C28E-5776-BE60-87BF701D76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59110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08E199-DBB3-113A-AB30-6D939645BA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8BCD1E84-C234-3FEA-DCB9-5DFCFBBB76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8CD1B460-2693-6CF7-E727-BC23FF6BC4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B8E47BB-D912-2B76-B050-A9F4341CAB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20147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6169B7-4B3B-16FA-DB62-BD512516BE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A81B168D-7A4D-9A4E-4D80-E9D1F049B1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B51AB8C8-C4A1-34B1-5414-2568203176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2C33004-0AF1-148A-8380-0434A187A8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54170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D008A6-D5A3-55DB-3680-1250B1BD9F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06E91C65-2480-0A69-8BCA-CCAAACC301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8AE914A2-EC38-FECB-F756-920B87F5E6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9004B87-7210-3055-E5E0-AE7FCD5CA4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0014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81791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EC81EF-CD0A-62E4-ABD1-AF2AF9072C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0B998CF6-99B1-34E9-5DA9-E41F5C21D6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1C73C2CD-0888-2F52-C43E-B63362AC66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EAC047C-AF4A-66F1-A749-5E13AC4A02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99397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F00FDC-CA7B-C005-C38B-9FD7852C40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D4BBE53F-E3F5-EFA0-C7A7-963CFE0B03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AFBC0647-129E-100D-57A0-281E3344E3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A63660D-03FF-D0A6-A68B-D82D563611F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46949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2BB022-E8EC-BE61-5F8E-DAB676F829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B8F61831-C8D1-1240-1F92-D733B9FE9E3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AE510331-0710-4224-1F56-9C674A177D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C1AD1B1-24E1-C396-5416-FE10AA3E27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14188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735B9D-2B35-F995-E1A2-3BFC210161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07A57625-372B-7EE7-DEDE-509DE791EB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E4B23F8E-B784-C302-C4CF-A539849DC2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3FAEE78-AC4D-96E1-A3AE-FE757F4DF0F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303371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AA5990-122E-6B6F-788A-A1E59FF6F7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20C50BEA-8265-32EA-F3AD-2AF555E659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32EE1EEF-77FD-A917-74C4-CB74DC80DB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E20FF5B-90DA-D847-E35A-57ECF110B09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18409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9908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E67370-527C-D43B-A4A6-368DD79CB0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267568E8-A993-7739-E1FD-C9F1D9345EC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D5DFA21B-5F2D-8271-860D-F0EB4CDAA5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BD9C32F-0FA8-17CB-EE7B-96AF704183A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71503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97456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208E3E-3884-0474-4BE0-FDDDAD64B2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FD44F3B4-1702-B344-A332-5AC0C6F84F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35376D24-90F1-5EB4-74D6-11BCFB9DB3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118B827-6681-8E25-AAFC-41881A5912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3365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506ADC-9BB7-6FB4-EE98-E7CD86310B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7F42D5D6-2066-16D8-8C6C-965FB825CE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E51C7424-4814-0AE4-DF49-FF590B4B93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9DCFE25-17E7-6666-0BA2-6691680FD1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37120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46BA06-171D-25DB-3640-C0029A1C9B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AFFD925C-77E1-584B-B966-5B3C3FA5F7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7497D6B1-028D-655E-DFD3-BD71A9BB3C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BE99FAC-D350-E19A-36D4-0CD77146BD1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0110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900C89-40CE-7634-7C83-55D65CFA40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A59FD922-721D-360B-A6D3-EB84F08435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2E198C6E-65AA-1629-DB6D-4074D4041F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0C1918F-58AC-FA3D-04F5-D052C7B729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03982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4CD1ED-8ABD-F9F9-CF2E-8B8CE5133A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4B8EF8F9-8D78-B1D3-ED0D-3A59D6B162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CA53E006-F76B-8CAB-FF8F-C69917334A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40835BF-7D2A-1D7F-7AD7-B5F98F6270D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189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78C3A-C1C6-4C77-A6F8-0D0041E101A2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974EC-074B-496B-BCA2-311EA1DE4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8874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78C3A-C1C6-4C77-A6F8-0D0041E101A2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974EC-074B-496B-BCA2-311EA1DE4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5025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78C3A-C1C6-4C77-A6F8-0D0041E101A2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974EC-074B-496B-BCA2-311EA1DE4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9503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78C3A-C1C6-4C77-A6F8-0D0041E101A2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974EC-074B-496B-BCA2-311EA1DE4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40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78C3A-C1C6-4C77-A6F8-0D0041E101A2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974EC-074B-496B-BCA2-311EA1DE4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6876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78C3A-C1C6-4C77-A6F8-0D0041E101A2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974EC-074B-496B-BCA2-311EA1DE4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8336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78C3A-C1C6-4C77-A6F8-0D0041E101A2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974EC-074B-496B-BCA2-311EA1DE4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052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78C3A-C1C6-4C77-A6F8-0D0041E101A2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974EC-074B-496B-BCA2-311EA1DE4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0189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78C3A-C1C6-4C77-A6F8-0D0041E101A2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974EC-074B-496B-BCA2-311EA1DE4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6943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78C3A-C1C6-4C77-A6F8-0D0041E101A2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974EC-074B-496B-BCA2-311EA1DE4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3783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78C3A-C1C6-4C77-A6F8-0D0041E101A2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974EC-074B-496B-BCA2-311EA1DE4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1556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178C3A-C1C6-4C77-A6F8-0D0041E101A2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6974EC-074B-496B-BCA2-311EA1DE4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2178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12" Type="http://schemas.microsoft.com/office/2007/relationships/hdphoto" Target="../media/hdphoto3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7.png"/><Relationship Id="rId5" Type="http://schemas.microsoft.com/office/2007/relationships/hdphoto" Target="../media/hdphoto1.wdp"/><Relationship Id="rId10" Type="http://schemas.openxmlformats.org/officeDocument/2006/relationships/image" Target="../media/image6.png"/><Relationship Id="rId4" Type="http://schemas.openxmlformats.org/officeDocument/2006/relationships/image" Target="../media/image2.jpeg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rsu.by/component/k2/item/49676-kupalovtsy-realizuyut-sovmestnyj-proekt-s-kollegami-iz-sankt-peterburgskogo-politekhnicheskogo-universiteta-petra-velikogo.html" TargetMode="External"/><Relationship Id="rId3" Type="http://schemas.openxmlformats.org/officeDocument/2006/relationships/image" Target="../media/image8.pn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8.pn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openxmlformats.org/officeDocument/2006/relationships/image" Target="../media/image9.png"/><Relationship Id="rId9" Type="http://schemas.openxmlformats.org/officeDocument/2006/relationships/hyperlink" Target="https://www.grsu.by/component/k2/item/50068-rabota-dlya-tebya-tekhnopark-grgu-imeni-yanki-kupaly-vystupil-ploshchadkoj-dlya-provedeniya-molodjozhnoj-yarmarki-vakansij.html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8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openxmlformats.org/officeDocument/2006/relationships/image" Target="../media/image9.png"/><Relationship Id="rId9" Type="http://schemas.openxmlformats.org/officeDocument/2006/relationships/hyperlink" Target="https://www.grsu.by/component/k2/item/50178-ustojchivoe-razvitie-kupalovtsy-posetili-obrazovatelnyj-seminar-esg-day-v-grodno.html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8.pn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openxmlformats.org/officeDocument/2006/relationships/image" Target="../media/image9.png"/><Relationship Id="rId9" Type="http://schemas.openxmlformats.org/officeDocument/2006/relationships/hyperlink" Target="https://www.grsu.by/component/k2/item/50615-v-kupalovskom-universitete-podveli-itogi-xii-otkrytogo-konkursa-studencheskikh-biznes-idej-innovatsionnykh-startapov-innastart.html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8.pn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openxmlformats.org/officeDocument/2006/relationships/image" Target="../media/image9.png"/><Relationship Id="rId9" Type="http://schemas.openxmlformats.org/officeDocument/2006/relationships/hyperlink" Target="https://www.grsu.by/component/k2/item/50705-kupalovtsy-uspeshno-predstavili-svoi-razrabotki-na-forume-tibo-2024.html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8.pn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10" Type="http://schemas.openxmlformats.org/officeDocument/2006/relationships/hyperlink" Target="https://www.grsu.by/component/k2/item/51023-v-grgu-imeni-yanki-kupaly-proshel-barkemp-byproject-2024.html" TargetMode="External"/><Relationship Id="rId4" Type="http://schemas.openxmlformats.org/officeDocument/2006/relationships/image" Target="../media/image9.png"/><Relationship Id="rId9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8.png"/><Relationship Id="rId7" Type="http://schemas.openxmlformats.org/officeDocument/2006/relationships/hyperlink" Target="https://www.grsu.by/component/k2/item/51125-grgu-imeni-yanki-kupaly-rasshiryaet-partnerstvo-s-rezidentami-nauchno-tekhnologicheskogo-parka.html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8.pn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openxmlformats.org/officeDocument/2006/relationships/image" Target="../media/image9.png"/><Relationship Id="rId9" Type="http://schemas.openxmlformats.org/officeDocument/2006/relationships/hyperlink" Target="https://www.grsu.by/component/k2/item/51134-prepodavateli-kupalovskogo-universiteta-proveli-obuchayushchie-seminary-dlya-sotrudnikov-oao-groniteks.html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rsu.by/component/k2/item/51169-fotofakt-trudovoe-leto-kupalovtsev-prodolzhaetsya.html" TargetMode="External"/><Relationship Id="rId3" Type="http://schemas.openxmlformats.org/officeDocument/2006/relationships/image" Target="../media/image8.pn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8.pn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openxmlformats.org/officeDocument/2006/relationships/image" Target="../media/image9.png"/><Relationship Id="rId9" Type="http://schemas.openxmlformats.org/officeDocument/2006/relationships/hyperlink" Target="https://www.grsu.by/component/k2/item/52427-kupalovtsy-prinyali-uchastie-v-xxviii-belorusskom-energeticheskom-i-ekologicheskom-forume.html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rsu.by/component/k2/item/48689-kupalovtsy-stali-laureatami-premii-imeni-a-i-dubko.html" TargetMode="External"/><Relationship Id="rId3" Type="http://schemas.openxmlformats.org/officeDocument/2006/relationships/image" Target="../media/image8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10" Type="http://schemas.openxmlformats.org/officeDocument/2006/relationships/image" Target="../media/image13.jpeg"/><Relationship Id="rId4" Type="http://schemas.openxmlformats.org/officeDocument/2006/relationships/image" Target="../media/image9.png"/><Relationship Id="rId9" Type="http://schemas.openxmlformats.org/officeDocument/2006/relationships/image" Target="../media/image12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rsu.by/component/k2/item/52467-nauka-v-prioritete-kupalovets-prinyal-uchastie-v-iv-mezhdunarodnoj-nauchno-prakticheskoj-konferentsii.html" TargetMode="External"/><Relationship Id="rId3" Type="http://schemas.openxmlformats.org/officeDocument/2006/relationships/image" Target="../media/image8.png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8.png"/><Relationship Id="rId7" Type="http://schemas.openxmlformats.org/officeDocument/2006/relationships/image" Target="../media/image4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openxmlformats.org/officeDocument/2006/relationships/image" Target="../media/image9.png"/><Relationship Id="rId9" Type="http://schemas.openxmlformats.org/officeDocument/2006/relationships/hyperlink" Target="https://www.grsu.by/component/k2/item/52761-proshla-mezhdunarodnaya-osennyaya-shkola-digital-tourism-academy-razvitie-predprinimatelstva-v-regionalnom-turizme-v-usloviyakh-tsifrovizatsii-dlya-kolleg-iz-rossii.html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8.png"/><Relationship Id="rId7" Type="http://schemas.openxmlformats.org/officeDocument/2006/relationships/image" Target="../media/image4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openxmlformats.org/officeDocument/2006/relationships/image" Target="../media/image9.png"/><Relationship Id="rId9" Type="http://schemas.openxmlformats.org/officeDocument/2006/relationships/hyperlink" Target="https://www.grsu.by/component/k2/item/53297-v-grgu-imeni-yanki-kupaly-sostoyalos-pervoe-zasedanie-professorskogo-sobraniya.html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8.png"/><Relationship Id="rId7" Type="http://schemas.openxmlformats.org/officeDocument/2006/relationships/image" Target="../media/image4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openxmlformats.org/officeDocument/2006/relationships/image" Target="../media/image9.png"/><Relationship Id="rId9" Type="http://schemas.openxmlformats.org/officeDocument/2006/relationships/hyperlink" Target="https://www.grsu.by/component/k2/item/53338-forum-innovatsionnogo-predprinimatelstva-startup-generation-i-proekty-kupalovskogo-universiteta.html" TargetMode="Externa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8.png"/><Relationship Id="rId7" Type="http://schemas.openxmlformats.org/officeDocument/2006/relationships/image" Target="../media/image4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10" Type="http://schemas.openxmlformats.org/officeDocument/2006/relationships/hyperlink" Target="https://www.grsu.by/component/k2/item/53367-kupalovtsy-stali-obladatelyami-oblastnoj-premii-imeni-a-i-dubko.html" TargetMode="External"/><Relationship Id="rId4" Type="http://schemas.openxmlformats.org/officeDocument/2006/relationships/image" Target="../media/image9.png"/><Relationship Id="rId9" Type="http://schemas.openxmlformats.org/officeDocument/2006/relationships/image" Target="../media/image51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12" Type="http://schemas.microsoft.com/office/2007/relationships/hdphoto" Target="../media/hdphoto5.wdp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52.png"/><Relationship Id="rId5" Type="http://schemas.microsoft.com/office/2007/relationships/hdphoto" Target="../media/hdphoto1.wdp"/><Relationship Id="rId10" Type="http://schemas.openxmlformats.org/officeDocument/2006/relationships/image" Target="../media/image6.png"/><Relationship Id="rId4" Type="http://schemas.openxmlformats.org/officeDocument/2006/relationships/image" Target="../media/image2.jpeg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8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openxmlformats.org/officeDocument/2006/relationships/image" Target="../media/image9.png"/><Relationship Id="rId9" Type="http://schemas.openxmlformats.org/officeDocument/2006/relationships/hyperlink" Target="https://www.grsu.by/component/k2/item/49082-kupalovtsy-prezentovali-nauchnye-razrabotki-na-otborochnom-etape-respublikanskogo-molodjozhnogo-proekta-100-idej-dlya-belarusi.html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rsu.by/component/k2/item/48771-kupalovtsy-prinyali-uchastie-vo-ii-mezhdunarodnom-konkurse-razvitie-i-prodvizhenie-turistskikh-selskikh-territorij.html" TargetMode="External"/><Relationship Id="rId3" Type="http://schemas.openxmlformats.org/officeDocument/2006/relationships/image" Target="../media/image8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8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openxmlformats.org/officeDocument/2006/relationships/image" Target="../media/image9.png"/><Relationship Id="rId9" Type="http://schemas.openxmlformats.org/officeDocument/2006/relationships/hyperlink" Target="https://www.grsu.by/component/k2/item/49089-v-grgu-imeni-yanki-kupaly-proshel-kruglyj-stol-rol-ekonomicheskoj-nauki-v-razvitii-lichnosti.html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8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openxmlformats.org/officeDocument/2006/relationships/image" Target="../media/image9.png"/><Relationship Id="rId9" Type="http://schemas.openxmlformats.org/officeDocument/2006/relationships/hyperlink" Target="https://www.grsu.by/component/k2/item/49190-ot-idei-k-realizatsii-v-kupalovskom-universitete-sostoyalsya-khakaton.html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8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openxmlformats.org/officeDocument/2006/relationships/image" Target="../media/image9.png"/><Relationship Id="rId9" Type="http://schemas.openxmlformats.org/officeDocument/2006/relationships/hyperlink" Target="https://www.grsu.by/component/k2/item/49235-v-grgu-imeni-yanki-kupaly-proshel-konkurs-tekhnointellekt.htm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hyperlink" Target="https://www.grsu.by/component/k2/item/49624-razvitie-nauchno-tekhnicheskogo-partnerstva-mezhdu-grgu-yanki-kupaly-i-oao-gomselmash.htm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rsu.by/component/k2/item/49667-budushchee-stroitsya-segodnya-kupalovtsy-predstavili-svoi-razrabotki-na-yarmarke-innovatsionnykh-razrabotok-v-oblasti-stroitelstva-i-energetiki.html" TargetMode="External"/><Relationship Id="rId3" Type="http://schemas.openxmlformats.org/officeDocument/2006/relationships/image" Target="../media/image8.pn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-73726" y="-1"/>
            <a:ext cx="9217727" cy="6858001"/>
            <a:chOff x="-73726" y="-1"/>
            <a:chExt cx="9217727" cy="6858001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6" name="Picture 18" descr="https://i.ya-webdesign.com/images/light-burst-png-2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8346395">
              <a:off x="6047700" y="5661067"/>
              <a:ext cx="2360899" cy="8423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Texturizer/>
                      </a14:imgEffect>
                      <a14:imgEffect>
                        <a14:colorTemperature colorTemp="72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101615" y="-1"/>
              <a:ext cx="8042385" cy="3027857"/>
            </a:xfrm>
            <a:custGeom>
              <a:avLst/>
              <a:gdLst>
                <a:gd name="connsiteX0" fmla="*/ 0 w 10566400"/>
                <a:gd name="connsiteY0" fmla="*/ 0 h 3979152"/>
                <a:gd name="connsiteX1" fmla="*/ 10566400 w 10566400"/>
                <a:gd name="connsiteY1" fmla="*/ 0 h 3979152"/>
                <a:gd name="connsiteX2" fmla="*/ 10566400 w 10566400"/>
                <a:gd name="connsiteY2" fmla="*/ 2957997 h 3979152"/>
                <a:gd name="connsiteX3" fmla="*/ 10517638 w 10566400"/>
                <a:gd name="connsiteY3" fmla="*/ 3003043 h 3979152"/>
                <a:gd name="connsiteX4" fmla="*/ 6185301 w 10566400"/>
                <a:gd name="connsiteY4" fmla="*/ 3626174 h 3979152"/>
                <a:gd name="connsiteX5" fmla="*/ 0 w 10566400"/>
                <a:gd name="connsiteY5" fmla="*/ 0 h 3979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66400" h="3979152">
                  <a:moveTo>
                    <a:pt x="0" y="0"/>
                  </a:moveTo>
                  <a:lnTo>
                    <a:pt x="10566400" y="0"/>
                  </a:lnTo>
                  <a:cubicBezTo>
                    <a:pt x="10566400" y="0"/>
                    <a:pt x="10566400" y="0"/>
                    <a:pt x="10566400" y="2957997"/>
                  </a:cubicBezTo>
                  <a:cubicBezTo>
                    <a:pt x="10551396" y="2973012"/>
                    <a:pt x="10536392" y="2988028"/>
                    <a:pt x="10517638" y="3003043"/>
                  </a:cubicBezTo>
                  <a:cubicBezTo>
                    <a:pt x="10232566" y="3273317"/>
                    <a:pt x="8649669" y="4602163"/>
                    <a:pt x="6185301" y="3626174"/>
                  </a:cubicBezTo>
                  <a:cubicBezTo>
                    <a:pt x="4051016" y="2781568"/>
                    <a:pt x="2093025" y="792053"/>
                    <a:pt x="0" y="0"/>
                  </a:cubicBezTo>
                  <a:close/>
                </a:path>
              </a:pathLst>
            </a:custGeom>
          </p:spPr>
        </p:pic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7B6D73C7-1FE5-4E73-9D4F-C59DB1A1D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-73726" y="1"/>
              <a:ext cx="9217726" cy="3451622"/>
            </a:xfrm>
            <a:custGeom>
              <a:avLst/>
              <a:gdLst>
                <a:gd name="T0" fmla="*/ 716 w 3241"/>
                <a:gd name="T1" fmla="*/ 576 h 1226"/>
                <a:gd name="T2" fmla="*/ 1936 w 3241"/>
                <a:gd name="T3" fmla="*/ 1060 h 1226"/>
                <a:gd name="T4" fmla="*/ 3241 w 3241"/>
                <a:gd name="T5" fmla="*/ 800 h 1226"/>
                <a:gd name="T6" fmla="*/ 2086 w 3241"/>
                <a:gd name="T7" fmla="*/ 966 h 1226"/>
                <a:gd name="T8" fmla="*/ 437 w 3241"/>
                <a:gd name="T9" fmla="*/ 0 h 1226"/>
                <a:gd name="T10" fmla="*/ 0 w 3241"/>
                <a:gd name="T11" fmla="*/ 0 h 1226"/>
                <a:gd name="T12" fmla="*/ 0 w 3241"/>
                <a:gd name="T13" fmla="*/ 623 h 1226"/>
                <a:gd name="T14" fmla="*/ 716 w 3241"/>
                <a:gd name="T15" fmla="*/ 576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41" h="1226">
                  <a:moveTo>
                    <a:pt x="716" y="576"/>
                  </a:moveTo>
                  <a:cubicBezTo>
                    <a:pt x="1176" y="666"/>
                    <a:pt x="1576" y="918"/>
                    <a:pt x="1936" y="1060"/>
                  </a:cubicBezTo>
                  <a:cubicBezTo>
                    <a:pt x="2292" y="1201"/>
                    <a:pt x="2839" y="1192"/>
                    <a:pt x="3241" y="800"/>
                  </a:cubicBezTo>
                  <a:cubicBezTo>
                    <a:pt x="3165" y="872"/>
                    <a:pt x="2743" y="1226"/>
                    <a:pt x="2086" y="966"/>
                  </a:cubicBezTo>
                  <a:cubicBezTo>
                    <a:pt x="1517" y="741"/>
                    <a:pt x="995" y="211"/>
                    <a:pt x="43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23"/>
                    <a:pt x="0" y="623"/>
                    <a:pt x="0" y="623"/>
                  </a:cubicBezTo>
                  <a:cubicBezTo>
                    <a:pt x="41" y="603"/>
                    <a:pt x="296" y="494"/>
                    <a:pt x="716" y="576"/>
                  </a:cubicBezTo>
                  <a:close/>
                </a:path>
              </a:pathLst>
            </a:custGeom>
            <a:solidFill>
              <a:schemeClr val="bg1"/>
            </a:solidFill>
            <a:ln w="41275" cmpd="thickThin"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81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bg1"/>
                  </a:gs>
                </a:gsLst>
                <a:lin ang="5400000" scaled="1"/>
                <a:tileRect/>
              </a:gradFill>
            </a:ln>
            <a:effectLst>
              <a:outerShdw blurRad="825500" dist="457200" dir="8100000" algn="tr" rotWithShape="0">
                <a:prstClr val="black">
                  <a:alpha val="20000"/>
                </a:prstClr>
              </a:outerShdw>
            </a:effectLst>
          </p:spPr>
          <p:txBody>
            <a:bodyPr vert="horz" wrap="square" lIns="68589" tIns="34295" rIns="68589" bIns="34295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pic>
          <p:nvPicPr>
            <p:cNvPr id="9" name="Picture 3"/>
            <p:cNvPicPr>
              <a:picLocks noChangeArrowheads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855" b="99145" l="0" r="94737"/>
                      </a14:imgEffect>
                      <a14:imgEffect>
                        <a14:sharpenSoften amount="50000"/>
                      </a14:imgEffect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3404"/>
            <a:stretch/>
          </p:blipFill>
          <p:spPr bwMode="auto">
            <a:xfrm>
              <a:off x="8002184" y="1239300"/>
              <a:ext cx="243063" cy="488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18" descr="https://i.ya-webdesign.com/images/light-burst-png-2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327023" y="1483370"/>
              <a:ext cx="1816978" cy="18117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7B6D73C7-1FE5-4E73-9D4F-C59DB1A1D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-73725" y="1"/>
              <a:ext cx="9129391" cy="3377078"/>
            </a:xfrm>
            <a:custGeom>
              <a:avLst/>
              <a:gdLst>
                <a:gd name="T0" fmla="*/ 716 w 3241"/>
                <a:gd name="T1" fmla="*/ 576 h 1226"/>
                <a:gd name="T2" fmla="*/ 1936 w 3241"/>
                <a:gd name="T3" fmla="*/ 1060 h 1226"/>
                <a:gd name="T4" fmla="*/ 3241 w 3241"/>
                <a:gd name="T5" fmla="*/ 800 h 1226"/>
                <a:gd name="T6" fmla="*/ 2086 w 3241"/>
                <a:gd name="T7" fmla="*/ 966 h 1226"/>
                <a:gd name="T8" fmla="*/ 437 w 3241"/>
                <a:gd name="T9" fmla="*/ 0 h 1226"/>
                <a:gd name="T10" fmla="*/ 0 w 3241"/>
                <a:gd name="T11" fmla="*/ 0 h 1226"/>
                <a:gd name="T12" fmla="*/ 0 w 3241"/>
                <a:gd name="T13" fmla="*/ 623 h 1226"/>
                <a:gd name="T14" fmla="*/ 716 w 3241"/>
                <a:gd name="T15" fmla="*/ 576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41" h="1226">
                  <a:moveTo>
                    <a:pt x="716" y="576"/>
                  </a:moveTo>
                  <a:cubicBezTo>
                    <a:pt x="1176" y="666"/>
                    <a:pt x="1576" y="918"/>
                    <a:pt x="1936" y="1060"/>
                  </a:cubicBezTo>
                  <a:cubicBezTo>
                    <a:pt x="2292" y="1201"/>
                    <a:pt x="2839" y="1192"/>
                    <a:pt x="3241" y="800"/>
                  </a:cubicBezTo>
                  <a:cubicBezTo>
                    <a:pt x="3165" y="872"/>
                    <a:pt x="2743" y="1226"/>
                    <a:pt x="2086" y="966"/>
                  </a:cubicBezTo>
                  <a:cubicBezTo>
                    <a:pt x="1517" y="741"/>
                    <a:pt x="995" y="211"/>
                    <a:pt x="43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23"/>
                    <a:pt x="0" y="623"/>
                    <a:pt x="0" y="623"/>
                  </a:cubicBezTo>
                  <a:cubicBezTo>
                    <a:pt x="41" y="603"/>
                    <a:pt x="296" y="494"/>
                    <a:pt x="716" y="576"/>
                  </a:cubicBezTo>
                  <a:close/>
                </a:path>
              </a:pathLst>
            </a:custGeom>
            <a:solidFill>
              <a:schemeClr val="bg1"/>
            </a:solidFill>
            <a:ln w="41275" cmpd="thickThin">
              <a:noFill/>
            </a:ln>
            <a:effectLst>
              <a:outerShdw blurRad="825500" dist="457200" dir="8100000" algn="tr" rotWithShape="0">
                <a:prstClr val="black">
                  <a:alpha val="20000"/>
                </a:prstClr>
              </a:outerShdw>
            </a:effectLst>
          </p:spPr>
          <p:txBody>
            <a:bodyPr vert="horz" wrap="square" lIns="68589" tIns="34295" rIns="68589" bIns="34295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pic>
          <p:nvPicPr>
            <p:cNvPr id="12" name="Picture 3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-73725" y="-1"/>
              <a:ext cx="2081366" cy="16258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297909" y="5661248"/>
              <a:ext cx="2846091" cy="11967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6" name="Subtitle 31">
            <a:extLst>
              <a:ext uri="{FF2B5EF4-FFF2-40B4-BE49-F238E27FC236}">
                <a16:creationId xmlns:a16="http://schemas.microsoft.com/office/drawing/2014/main" id="{AF782006-E618-4A9E-ACF4-6A6CC766E1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9512" y="4991079"/>
            <a:ext cx="6408712" cy="923330"/>
          </a:xfrm>
        </p:spPr>
        <p:txBody>
          <a:bodyPr anchor="t">
            <a:noAutofit/>
          </a:bodyPr>
          <a:lstStyle/>
          <a:p>
            <a:pPr algn="l">
              <a:spcBef>
                <a:spcPts val="0"/>
              </a:spcBef>
            </a:pPr>
            <a:r>
              <a:rPr lang="ru-RU" sz="2400" dirty="0">
                <a:solidFill>
                  <a:schemeClr val="bg1"/>
                </a:solidFill>
                <a:latin typeface="Impact" pitchFamily="34" charset="0"/>
              </a:rPr>
              <a:t>Цель 8: Содействие поступательному, всеохватному и устойчивому экономическому росту, полной и производительной занятости и достойной работе для всех</a:t>
            </a:r>
            <a:endParaRPr lang="en-US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938F1D3-AE06-426F-A875-9F931DCBCFF6}"/>
              </a:ext>
            </a:extLst>
          </p:cNvPr>
          <p:cNvSpPr txBox="1"/>
          <p:nvPr/>
        </p:nvSpPr>
        <p:spPr>
          <a:xfrm>
            <a:off x="-396552" y="3103800"/>
            <a:ext cx="7128792" cy="147732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ru-RU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Цели ООН в области устойчивого развития</a:t>
            </a:r>
            <a:endParaRPr lang="ru-RU" sz="4800" dirty="0">
              <a:solidFill>
                <a:schemeClr val="bg1"/>
              </a:solidFill>
              <a:effectLst>
                <a:outerShdw blurRad="50800" dist="25400" dir="2700000" algn="tl" rotWithShape="0">
                  <a:prstClr val="black">
                    <a:alpha val="72000"/>
                  </a:prstClr>
                </a:outerShdw>
              </a:effectLst>
              <a:latin typeface="Impact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9429" l="0" r="100000">
                        <a14:foregroundMark x1="93574" y1="2429" x2="93708" y2="4000"/>
                        <a14:foregroundMark x1="72557" y1="13000" x2="72557" y2="13000"/>
                        <a14:foregroundMark x1="76841" y1="16286" x2="76841" y2="16286"/>
                        <a14:foregroundMark x1="76037" y1="14714" x2="76037" y2="14714"/>
                        <a14:foregroundMark x1="76037" y1="14714" x2="76037" y2="14714"/>
                        <a14:foregroundMark x1="73360" y1="14286" x2="79384" y2="11000"/>
                        <a14:foregroundMark x1="74565" y1="9000" x2="59438" y2="27714"/>
                        <a14:foregroundMark x1="70013" y1="18143" x2="72691" y2="18429"/>
                        <a14:foregroundMark x1="69612" y1="31286" x2="90763" y2="26286"/>
                        <a14:foregroundMark x1="74565" y1="39714" x2="96252" y2="43571"/>
                        <a14:foregroundMark x1="76171" y1="49429" x2="96921" y2="58714"/>
                        <a14:foregroundMark x1="75636" y1="60143" x2="91834" y2="69429"/>
                        <a14:foregroundMark x1="71218" y1="70286" x2="76037" y2="91714"/>
                        <a14:foregroundMark x1="63052" y1="75857" x2="61580" y2="98857"/>
                        <a14:foregroundMark x1="53012" y1="79143" x2="45382" y2="99429"/>
                        <a14:foregroundMark x1="44712" y1="77857" x2="28246" y2="93714"/>
                        <a14:foregroundMark x1="35341" y1="73429" x2="14859" y2="80857"/>
                        <a14:foregroundMark x1="28514" y1="65857" x2="7631" y2="64857"/>
                        <a14:foregroundMark x1="24364" y1="55429" x2="4819" y2="47714"/>
                        <a14:foregroundMark x1="24498" y1="45857" x2="10040" y2="29286"/>
                        <a14:foregroundMark x1="27443" y1="36286" x2="19277" y2="14571"/>
                        <a14:foregroundMark x1="34672" y1="28571" x2="32129" y2="4143"/>
                        <a14:foregroundMark x1="42303" y1="23571" x2="49398" y2="714"/>
                        <a14:foregroundMark x1="16198" y1="26143" x2="16198" y2="26143"/>
                        <a14:foregroundMark x1="11379" y1="55714" x2="11379" y2="55714"/>
                        <a14:foregroundMark x1="52878" y1="1857" x2="57697" y2="24286"/>
                        <a14:foregroundMark x1="83400" y1="68286" x2="83400" y2="68286"/>
                        <a14:backgroundMark x1="32798" y1="43143" x2="32798" y2="43143"/>
                        <a14:backgroundMark x1="48862" y1="34857" x2="48862" y2="34857"/>
                        <a14:backgroundMark x1="48059" y1="32571" x2="36814" y2="46143"/>
                        <a14:backgroundMark x1="51272" y1="34714" x2="51004" y2="51571"/>
                        <a14:backgroundMark x1="55288" y1="39429" x2="55556" y2="45000"/>
                        <a14:backgroundMark x1="58233" y1="40714" x2="60910" y2="47429"/>
                        <a14:backgroundMark x1="57965" y1="41143" x2="59170" y2="33429"/>
                        <a14:backgroundMark x1="56359" y1="33143" x2="54618" y2="31143"/>
                        <a14:backgroundMark x1="44311" y1="39571" x2="45114" y2="44286"/>
                        <a14:backgroundMark x1="40964" y1="49286" x2="48728" y2="49143"/>
                        <a14:backgroundMark x1="45515" y1="41429" x2="42972" y2="44714"/>
                        <a14:backgroundMark x1="41098" y1="48857" x2="43775" y2="43143"/>
                        <a14:backgroundMark x1="41098" y1="45429" x2="43106" y2="44143"/>
                        <a14:backgroundMark x1="41098" y1="44286" x2="41633" y2="44143"/>
                        <a14:backgroundMark x1="50870" y1="46429" x2="53681" y2="48571"/>
                        <a14:backgroundMark x1="52477" y1="47857" x2="56225" y2="52571"/>
                        <a14:backgroundMark x1="58233" y1="48143" x2="58233" y2="52286"/>
                        <a14:backgroundMark x1="49799" y1="46857" x2="48996" y2="50429"/>
                        <a14:backgroundMark x1="51272" y1="50429" x2="51539" y2="53429"/>
                        <a14:backgroundMark x1="63855" y1="57571" x2="70549" y2="61857"/>
                        <a14:backgroundMark x1="66934" y1="61857" x2="66934" y2="61857"/>
                        <a14:backgroundMark x1="63454" y1="41000" x2="63454" y2="41000"/>
                        <a14:backgroundMark x1="62383" y1="36286" x2="62383" y2="36286"/>
                        <a14:backgroundMark x1="61580" y1="32429" x2="61580" y2="32429"/>
                        <a14:backgroundMark x1="60643" y1="30714" x2="60643" y2="30714"/>
                        <a14:backgroundMark x1="59973" y1="24714" x2="59973" y2="24714"/>
                        <a14:backgroundMark x1="60643" y1="21571" x2="60643" y2="21571"/>
                        <a14:backgroundMark x1="59036" y1="24143" x2="59036" y2="24143"/>
                        <a14:backgroundMark x1="45114" y1="47429" x2="45114" y2="47429"/>
                        <a14:backgroundMark x1="45248" y1="45286" x2="53414" y2="51714"/>
                        <a14:backgroundMark x1="53146" y1="53000" x2="48059" y2="47857"/>
                        <a14:backgroundMark x1="49398" y1="50429" x2="51539" y2="50429"/>
                        <a14:backgroundMark x1="53280" y1="52571" x2="51406" y2="50429"/>
                        <a14:backgroundMark x1="41232" y1="42857" x2="42704" y2="44143"/>
                        <a14:backgroundMark x1="44043" y1="45857" x2="43775" y2="44714"/>
                        <a14:backgroundMark x1="46319" y1="47000" x2="47791" y2="4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639" y="3187539"/>
            <a:ext cx="2974314" cy="2787175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7164288" y="4284385"/>
            <a:ext cx="11967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32344867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B3BBFE-8F29-8BBD-C6B1-87CC795A5F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C32EBD59-4BEC-B7AF-9F36-16213487E128}"/>
              </a:ext>
            </a:extLst>
          </p:cNvPr>
          <p:cNvGrpSpPr/>
          <p:nvPr/>
        </p:nvGrpSpPr>
        <p:grpSpPr>
          <a:xfrm>
            <a:off x="-115200" y="-92546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17E3ED60-2C0B-3424-D59D-575071704688}"/>
                </a:ext>
              </a:extLst>
            </p:cNvPr>
            <p:cNvSpPr/>
            <p:nvPr/>
          </p:nvSpPr>
          <p:spPr>
            <a:xfrm>
              <a:off x="0" y="0"/>
              <a:ext cx="9144000" cy="89731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>
              <a:extLst>
                <a:ext uri="{FF2B5EF4-FFF2-40B4-BE49-F238E27FC236}">
                  <a16:creationId xmlns:a16="http://schemas.microsoft.com/office/drawing/2014/main" id="{D6B326AB-1036-9DDC-16CD-9ECC009CEEC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99CAEFDC-1F02-0AE7-6170-9AEE1385F4C6}"/>
                </a:ext>
              </a:extLst>
            </p:cNvPr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>
                <a:extLst>
                  <a:ext uri="{FF2B5EF4-FFF2-40B4-BE49-F238E27FC236}">
                    <a16:creationId xmlns:a16="http://schemas.microsoft.com/office/drawing/2014/main" id="{5E3A88D5-B48E-51CE-1005-0AED747CE41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BB2E36B-016B-BA56-582C-4C71942786F2}"/>
                  </a:ext>
                </a:extLst>
              </p:cNvPr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:a16="http://schemas.microsoft.com/office/drawing/2014/main" id="{21D3D76F-03E5-94B1-0A04-3D269F21377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id="{F9D5AC7D-BB47-8178-F42C-CCA966E73F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id="{A820731F-46A6-F26E-40B8-DC233B9E2B45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BD652297-C8E0-2773-6D8F-521E239D80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99C0383-04E4-3BA1-33E2-01251C6BBFF7}"/>
              </a:ext>
            </a:extLst>
          </p:cNvPr>
          <p:cNvSpPr txBox="1"/>
          <p:nvPr/>
        </p:nvSpPr>
        <p:spPr>
          <a:xfrm>
            <a:off x="384668" y="98614"/>
            <a:ext cx="70300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1800" b="1" i="0" dirty="0">
                <a:solidFill>
                  <a:schemeClr val="bg1"/>
                </a:solidFill>
                <a:effectLst/>
                <a:latin typeface="pt_sans_bold"/>
              </a:rPr>
              <a:t>Совместный проект с коллегами из Санкт-Петербургского политехнического университета Петра Великого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44CB84-8DD9-6CE3-E842-C68BF51B0693}"/>
              </a:ext>
            </a:extLst>
          </p:cNvPr>
          <p:cNvSpPr txBox="1"/>
          <p:nvPr/>
        </p:nvSpPr>
        <p:spPr>
          <a:xfrm>
            <a:off x="104876" y="815035"/>
            <a:ext cx="8914227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ts val="1800"/>
              </a:lnSpc>
              <a:buNone/>
            </a:pPr>
            <a:r>
              <a:rPr lang="ru-RU" sz="1400" dirty="0">
                <a:solidFill>
                  <a:srgbClr val="333333"/>
                </a:solidFill>
                <a:latin typeface="pt_sans_caption"/>
              </a:rPr>
              <a:t>В рамках расширения сотрудничества с научными организациями Российской Федерации, в том числе направленного на обеспечение технологического суверенитета Союзного государства, ученые инженерного факультета Гродненского университета совместно с коллегами из Санкт-Петербургского политехнического университета Петра Великого участвуют в разработке международного научно-технического проекта «Разработка пластичных смазочных материалов для тяжело нагруженных узлов трения автомобильных агрегатов».</a:t>
            </a:r>
          </a:p>
          <a:p>
            <a:pPr indent="450215" algn="just">
              <a:buNone/>
            </a:pPr>
            <a:r>
              <a:rPr lang="ru-RU" sz="1400" b="0" i="0" dirty="0">
                <a:solidFill>
                  <a:srgbClr val="333333"/>
                </a:solidFill>
                <a:effectLst/>
                <a:latin typeface="pt_sans_caption"/>
              </a:rPr>
              <a:t>Проект был подан в рамках конкурсного отбора 2024 год на предоставление грантов в области науки в форме субсидий из федерального бюджета на обеспечение проведения научных исследований российскими научными организациями и (или) образовательными организациями высшего образования совместно с организациями Республики Беларусь в рамках обеспечения реализации программы двух- и многостороннего научно-технологического взаимодействия.</a:t>
            </a:r>
          </a:p>
          <a:p>
            <a:pPr indent="450215" algn="just">
              <a:buNone/>
            </a:pPr>
            <a:r>
              <a:rPr lang="ru-RU" sz="1400" b="0" i="0" dirty="0">
                <a:solidFill>
                  <a:srgbClr val="333333"/>
                </a:solidFill>
                <a:effectLst/>
                <a:latin typeface="pt_sans_caption"/>
              </a:rPr>
              <a:t>Планируемые результаты выполнения проекта позволят расширить компетенции ученых и специалистов предприятий в области современных высокотехнологических производств и обеспечить технологический суверенитет Республики Беларусь и Российской Федерации в данной области науки и технологий.</a:t>
            </a:r>
          </a:p>
        </p:txBody>
      </p:sp>
      <p:pic>
        <p:nvPicPr>
          <p:cNvPr id="3074" name="Picture 2" descr="photo 5215465941465422196 y">
            <a:extLst>
              <a:ext uri="{FF2B5EF4-FFF2-40B4-BE49-F238E27FC236}">
                <a16:creationId xmlns:a16="http://schemas.microsoft.com/office/drawing/2014/main" id="{D203E0F9-42CB-E4C4-4A72-83D3532962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876" y="4149080"/>
            <a:ext cx="3203848" cy="2066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984322A-368F-5FCB-2714-792B43364B23}"/>
              </a:ext>
            </a:extLst>
          </p:cNvPr>
          <p:cNvSpPr txBox="1"/>
          <p:nvPr/>
        </p:nvSpPr>
        <p:spPr>
          <a:xfrm>
            <a:off x="-11032" y="6269827"/>
            <a:ext cx="933166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50" dirty="0">
                <a:hlinkClick r:id="rId8"/>
              </a:rPr>
              <a:t>https://www.grsu.by/component/k2/item/49676-kupalovtsy-realizuyut-sovmestnyj-proekt-s-kollegami-iz-sankt-peterburgskogo-politekhnicheskogo-universiteta-petra-velikogo.html</a:t>
            </a:r>
            <a:r>
              <a:rPr lang="en-US" sz="1050" dirty="0"/>
              <a:t> </a:t>
            </a:r>
            <a:endParaRPr lang="ru-RU" sz="1050" dirty="0"/>
          </a:p>
        </p:txBody>
      </p:sp>
    </p:spTree>
    <p:extLst>
      <p:ext uri="{BB962C8B-B14F-4D97-AF65-F5344CB8AC3E}">
        <p14:creationId xmlns:p14="http://schemas.microsoft.com/office/powerpoint/2010/main" val="11798093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8A975A-CBE2-D76A-196A-4C9391ECF0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AD7C0988-1E49-EC57-5D57-DE86EB23FBA1}"/>
              </a:ext>
            </a:extLst>
          </p:cNvPr>
          <p:cNvGrpSpPr/>
          <p:nvPr/>
        </p:nvGrpSpPr>
        <p:grpSpPr>
          <a:xfrm>
            <a:off x="-115200" y="-92546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7043DB0F-7980-BA93-13B2-3BFA8D2943C0}"/>
                </a:ext>
              </a:extLst>
            </p:cNvPr>
            <p:cNvSpPr/>
            <p:nvPr/>
          </p:nvSpPr>
          <p:spPr>
            <a:xfrm>
              <a:off x="0" y="0"/>
              <a:ext cx="9144000" cy="89731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>
              <a:extLst>
                <a:ext uri="{FF2B5EF4-FFF2-40B4-BE49-F238E27FC236}">
                  <a16:creationId xmlns:a16="http://schemas.microsoft.com/office/drawing/2014/main" id="{41F54EA5-62F2-EE62-0174-7767CB43862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366C1F72-111E-DDE7-3F71-AFFE5B6C2366}"/>
                </a:ext>
              </a:extLst>
            </p:cNvPr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>
                <a:extLst>
                  <a:ext uri="{FF2B5EF4-FFF2-40B4-BE49-F238E27FC236}">
                    <a16:creationId xmlns:a16="http://schemas.microsoft.com/office/drawing/2014/main" id="{633B1DEC-27D8-A0DF-6E5C-CF393394C99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B0B0728-0EA9-2FA8-8F4A-78DD678A8856}"/>
                  </a:ext>
                </a:extLst>
              </p:cNvPr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:a16="http://schemas.microsoft.com/office/drawing/2014/main" id="{2FB8F7F4-42D6-9AED-F440-80C98CDBD2D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id="{6B096735-2BD6-6C53-426C-1212A05092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id="{F5B2D1F6-CE3C-D1B7-B37A-579E91EAD067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9FA55032-080D-AC7B-7E5A-BEC0F47100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B3EBB63-ADAD-FCC4-3F02-D97E6C190B8C}"/>
              </a:ext>
            </a:extLst>
          </p:cNvPr>
          <p:cNvSpPr txBox="1"/>
          <p:nvPr/>
        </p:nvSpPr>
        <p:spPr>
          <a:xfrm>
            <a:off x="349523" y="135343"/>
            <a:ext cx="69657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b="1" i="0" dirty="0">
                <a:solidFill>
                  <a:schemeClr val="bg1"/>
                </a:solidFill>
                <a:effectLst/>
                <a:latin typeface="pt_sans_bold"/>
              </a:rPr>
              <a:t>Молодёжная ярмарка вакансий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0C31FA-D68E-0B81-31B6-925EDEBD8292}"/>
              </a:ext>
            </a:extLst>
          </p:cNvPr>
          <p:cNvSpPr txBox="1"/>
          <p:nvPr/>
        </p:nvSpPr>
        <p:spPr>
          <a:xfrm>
            <a:off x="160437" y="918184"/>
            <a:ext cx="8926398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ts val="1800"/>
              </a:lnSpc>
              <a:buNone/>
            </a:pPr>
            <a:r>
              <a:rPr lang="ru-RU" sz="1400" i="0" dirty="0">
                <a:solidFill>
                  <a:srgbClr val="444444"/>
                </a:solidFill>
                <a:effectLst/>
                <a:latin typeface="pt_sans_bold"/>
              </a:rPr>
              <a:t>В Гродно проходила Молодёжная ярмарка вакансий для трудоустройства выпускников учебных заведений и учащейся молодёжи.</a:t>
            </a:r>
            <a:endParaRPr lang="ru-RU" sz="1400" i="0" dirty="0">
              <a:solidFill>
                <a:srgbClr val="444444"/>
              </a:solidFill>
              <a:effectLst/>
              <a:latin typeface="Comic Sans MS" panose="030F0702030302020204" pitchFamily="66" charset="0"/>
            </a:endParaRPr>
          </a:p>
          <a:p>
            <a:pPr indent="450215" algn="just">
              <a:buNone/>
            </a:pPr>
            <a:r>
              <a:rPr lang="ru-RU" sz="1400" b="0" i="0" dirty="0">
                <a:solidFill>
                  <a:srgbClr val="333333"/>
                </a:solidFill>
                <a:effectLst/>
                <a:latin typeface="pt_sans_caption"/>
              </a:rPr>
              <a:t>В первый день ярмарки площадкой для проведения мероприятия стал Технопарк ГрГУ имени Янки Купалы, целью которого является формирование инфраструктуры для коммерциализации результатов научно-технической деятельности посредством создания и поддержки малых инновационных предприятий. Все желающие смогли не только ознакомиться с перечнем предложенных вакансий от ведущих предприятий города, но и проконсультироваться с потенциальными работодателями и получить приглашение на собеседование. Помимо этого у участников молодежной ярмарки была возможность пройти тестирование для выбора дальнейшей карьерной траектории.</a:t>
            </a:r>
          </a:p>
        </p:txBody>
      </p:sp>
      <p:pic>
        <p:nvPicPr>
          <p:cNvPr id="31746" name="Picture 2" descr="fyqf0m6wbzycjfmadtoiyzs0f5njomwo">
            <a:extLst>
              <a:ext uri="{FF2B5EF4-FFF2-40B4-BE49-F238E27FC236}">
                <a16:creationId xmlns:a16="http://schemas.microsoft.com/office/drawing/2014/main" id="{E9164F76-D064-55A9-48B8-4BD71EA88D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26" y="3092655"/>
            <a:ext cx="4015342" cy="2827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8" name="Picture 4" descr="3cayuoq5gyvi3s7d0wyc853kwge2d2en">
            <a:extLst>
              <a:ext uri="{FF2B5EF4-FFF2-40B4-BE49-F238E27FC236}">
                <a16:creationId xmlns:a16="http://schemas.microsoft.com/office/drawing/2014/main" id="{9B8CDFD9-951E-4291-415D-4A50478437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069" y="3112347"/>
            <a:ext cx="4241202" cy="2827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E85A62B-47A9-F1D6-D83A-E66C8AD83BF8}"/>
              </a:ext>
            </a:extLst>
          </p:cNvPr>
          <p:cNvSpPr txBox="1"/>
          <p:nvPr/>
        </p:nvSpPr>
        <p:spPr>
          <a:xfrm>
            <a:off x="0" y="6290724"/>
            <a:ext cx="9144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50" dirty="0">
                <a:hlinkClick r:id="rId9"/>
              </a:rPr>
              <a:t>https://www.grsu.by/component/k2/item/50068-rabota-dlya-tebya-tekhnopark-grgu-imeni-yanki-kupaly-vystupil-ploshchadkoj-dlya-provedeniya-molodjozhnoj-yarmarki-vakansij.html</a:t>
            </a:r>
            <a:r>
              <a:rPr lang="ru-RU" sz="105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807463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FCEB58-2983-7529-DD96-A9DB1C6BE2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A915DBBE-AB89-1889-EA70-3160BFCCFDA1}"/>
              </a:ext>
            </a:extLst>
          </p:cNvPr>
          <p:cNvGrpSpPr/>
          <p:nvPr/>
        </p:nvGrpSpPr>
        <p:grpSpPr>
          <a:xfrm>
            <a:off x="-115200" y="-92546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9CE051C3-5589-F405-6743-C8725208EA6E}"/>
                </a:ext>
              </a:extLst>
            </p:cNvPr>
            <p:cNvSpPr/>
            <p:nvPr/>
          </p:nvSpPr>
          <p:spPr>
            <a:xfrm>
              <a:off x="0" y="0"/>
              <a:ext cx="9144000" cy="89731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>
              <a:extLst>
                <a:ext uri="{FF2B5EF4-FFF2-40B4-BE49-F238E27FC236}">
                  <a16:creationId xmlns:a16="http://schemas.microsoft.com/office/drawing/2014/main" id="{AD4C20B1-B1A7-2CB5-B13A-A411733B4D7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3961315F-E56D-3EEE-C5CA-6F55487D2619}"/>
                </a:ext>
              </a:extLst>
            </p:cNvPr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>
                <a:extLst>
                  <a:ext uri="{FF2B5EF4-FFF2-40B4-BE49-F238E27FC236}">
                    <a16:creationId xmlns:a16="http://schemas.microsoft.com/office/drawing/2014/main" id="{E9591C9A-828E-D1BF-4BE1-F581B965890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BDD504C-35FE-01D6-F19E-C1DD8FA12918}"/>
                  </a:ext>
                </a:extLst>
              </p:cNvPr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:a16="http://schemas.microsoft.com/office/drawing/2014/main" id="{150F9C76-7EBD-1F96-26EB-1923AF3A138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id="{8A9DFA96-11AB-6A7A-B7FD-42A2DA0C56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id="{675F54EE-A896-8CAB-3872-855FB0B44C82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619D05A0-E6D7-2D89-7895-75C849BD27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246A75CA-D08E-D15A-10BA-61EFBDD4BF53}"/>
              </a:ext>
            </a:extLst>
          </p:cNvPr>
          <p:cNvSpPr txBox="1"/>
          <p:nvPr/>
        </p:nvSpPr>
        <p:spPr>
          <a:xfrm>
            <a:off x="367964" y="212810"/>
            <a:ext cx="72008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000" b="1" i="0" dirty="0">
                <a:solidFill>
                  <a:schemeClr val="bg1"/>
                </a:solidFill>
                <a:effectLst/>
                <a:latin typeface="pt_sans_bold"/>
              </a:rPr>
              <a:t>Образовательный семинар «ESG-</a:t>
            </a:r>
            <a:r>
              <a:rPr lang="ru-RU" sz="2000" b="1" i="0" dirty="0" err="1">
                <a:solidFill>
                  <a:schemeClr val="bg1"/>
                </a:solidFill>
                <a:effectLst/>
                <a:latin typeface="pt_sans_bold"/>
              </a:rPr>
              <a:t>day</a:t>
            </a:r>
            <a:r>
              <a:rPr lang="ru-RU" sz="2000" b="1" i="0" dirty="0">
                <a:solidFill>
                  <a:schemeClr val="bg1"/>
                </a:solidFill>
                <a:effectLst/>
                <a:latin typeface="pt_sans_bold"/>
              </a:rPr>
              <a:t> в Гродно»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0644EB-C056-E972-F9B5-A1526EFCEAA5}"/>
              </a:ext>
            </a:extLst>
          </p:cNvPr>
          <p:cNvSpPr txBox="1"/>
          <p:nvPr/>
        </p:nvSpPr>
        <p:spPr>
          <a:xfrm>
            <a:off x="84263" y="941933"/>
            <a:ext cx="5855889" cy="55553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ts val="1800"/>
              </a:lnSpc>
              <a:buNone/>
            </a:pPr>
            <a:r>
              <a:rPr lang="ru-RU" sz="1400" i="0" dirty="0">
                <a:solidFill>
                  <a:srgbClr val="444444"/>
                </a:solidFill>
                <a:effectLst/>
                <a:latin typeface="pt_sans_bold"/>
              </a:rPr>
              <a:t>На базе бизнес-центра СЭЗ «</a:t>
            </a:r>
            <a:r>
              <a:rPr lang="ru-RU" sz="1400" i="0" dirty="0" err="1">
                <a:solidFill>
                  <a:srgbClr val="444444"/>
                </a:solidFill>
                <a:effectLst/>
                <a:latin typeface="pt_sans_bold"/>
              </a:rPr>
              <a:t>Гродноинвест</a:t>
            </a:r>
            <a:r>
              <a:rPr lang="ru-RU" sz="1400" i="0" dirty="0">
                <a:solidFill>
                  <a:srgbClr val="444444"/>
                </a:solidFill>
                <a:effectLst/>
                <a:latin typeface="pt_sans_bold"/>
              </a:rPr>
              <a:t>» состоялся семинар, посвящённый теме устойчивого развития, в котором приняли активное участие студенты факультета экономики и управления Гродненского государственного университета имени Янки Купалы.</a:t>
            </a:r>
            <a:endParaRPr lang="ru-RU" sz="1400" i="0" dirty="0">
              <a:solidFill>
                <a:srgbClr val="444444"/>
              </a:solidFill>
              <a:effectLst/>
              <a:latin typeface="Comic Sans MS" panose="030F0702030302020204" pitchFamily="66" charset="0"/>
            </a:endParaRPr>
          </a:p>
          <a:p>
            <a:pPr indent="450215" algn="just">
              <a:buNone/>
            </a:pPr>
            <a:r>
              <a:rPr lang="ru-RU" sz="1400" b="0" i="0" dirty="0">
                <a:solidFill>
                  <a:srgbClr val="333333"/>
                </a:solidFill>
                <a:effectLst/>
                <a:latin typeface="pt_sans_caption"/>
              </a:rPr>
              <a:t>Программа семинара была очень насыщенной. Студенты познакомились с ESG трансформацией банковского бизнеса, особенностями Глобального договора в Республике Беларусь, возможностями повышения эффективности и устойчивости бизнеса. Профессиональная и дружелюбная атмосфера способствовала комфортному обмену знаниями. Приглашенные спикеры обсуждали возможности имплементации, презентовали реальные кейсы интегрирования ESG-концепции в практическую деятельность отечественных организаций.</a:t>
            </a:r>
          </a:p>
          <a:p>
            <a:pPr indent="450215" algn="just">
              <a:buNone/>
            </a:pPr>
            <a:r>
              <a:rPr lang="ru-RU" sz="1400" b="0" i="0" dirty="0">
                <a:solidFill>
                  <a:srgbClr val="333333"/>
                </a:solidFill>
                <a:effectLst/>
                <a:latin typeface="pt_sans_caption"/>
              </a:rPr>
              <a:t>В приветственном слове глава Администрации СЭЗ «</a:t>
            </a:r>
            <a:r>
              <a:rPr lang="ru-RU" sz="1400" b="0" i="0" dirty="0" err="1">
                <a:solidFill>
                  <a:srgbClr val="333333"/>
                </a:solidFill>
                <a:effectLst/>
                <a:latin typeface="pt_sans_caption"/>
              </a:rPr>
              <a:t>Гродноинвест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pt_sans_caption"/>
              </a:rPr>
              <a:t>» </a:t>
            </a:r>
            <a:r>
              <a:rPr lang="ru-RU" sz="1400" i="0" dirty="0">
                <a:solidFill>
                  <a:srgbClr val="333333"/>
                </a:solidFill>
                <a:effectLst/>
                <a:latin typeface="pt_sans_caption"/>
              </a:rPr>
              <a:t>Дмитрий Рожков, 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pt_sans_caption"/>
              </a:rPr>
              <a:t>член клуба выпускников факультета экономики и управления </a:t>
            </a:r>
            <a:r>
              <a:rPr lang="ru-RU" sz="1400" b="0" i="0" dirty="0" err="1">
                <a:solidFill>
                  <a:srgbClr val="333333"/>
                </a:solidFill>
                <a:effectLst/>
                <a:latin typeface="pt_sans_caption"/>
              </a:rPr>
              <a:t>Купаловского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pt_sans_caption"/>
              </a:rPr>
              <a:t> университета, рассказал о текущей динамике развития свободной экономической зоны в области социальной и экологической ответственности, корпоративного управления и устойчивого развития. Он подчеркнул, что вопреки санкционному давлению белорусские предприятия активно расширяют внешнеэкономическую деятельность и внедряют в свою хозяйственную деятельность современные механизмы устойчивого развития. Одним из них является ESG-концепция.</a:t>
            </a:r>
          </a:p>
        </p:txBody>
      </p:sp>
      <p:pic>
        <p:nvPicPr>
          <p:cNvPr id="39938" name="Picture 2" descr="ukfdyjt">
            <a:extLst>
              <a:ext uri="{FF2B5EF4-FFF2-40B4-BE49-F238E27FC236}">
                <a16:creationId xmlns:a16="http://schemas.microsoft.com/office/drawing/2014/main" id="{BB153996-C3FA-4595-B5D2-03CDF9A81D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886" y="1154125"/>
            <a:ext cx="2984814" cy="2205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0" name="Picture 4" descr="image (54)">
            <a:extLst>
              <a:ext uri="{FF2B5EF4-FFF2-40B4-BE49-F238E27FC236}">
                <a16:creationId xmlns:a16="http://schemas.microsoft.com/office/drawing/2014/main" id="{72FFCFFA-FF81-F856-AB60-1355B20D00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620" y="3719616"/>
            <a:ext cx="2963346" cy="1975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A92CDF4-C215-ADA0-DCDA-EB3E238F9729}"/>
              </a:ext>
            </a:extLst>
          </p:cNvPr>
          <p:cNvSpPr txBox="1"/>
          <p:nvPr/>
        </p:nvSpPr>
        <p:spPr>
          <a:xfrm>
            <a:off x="223896" y="6366495"/>
            <a:ext cx="930228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hlinkClick r:id="rId9"/>
              </a:rPr>
              <a:t>https://www.grsu.by/component/k2/item/50178-ustojchivoe-razvitie-kupalovtsy-posetili-obrazovatelnyj-seminar-esg-day-v-grodno.html</a:t>
            </a:r>
            <a:r>
              <a:rPr lang="ru-RU" sz="1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670329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86C9B5-6A7B-DF81-1B91-BA299FF2B8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AF8EFB31-AE3E-F1CE-6B35-CB56A370E2F6}"/>
              </a:ext>
            </a:extLst>
          </p:cNvPr>
          <p:cNvGrpSpPr/>
          <p:nvPr/>
        </p:nvGrpSpPr>
        <p:grpSpPr>
          <a:xfrm>
            <a:off x="-115200" y="-92546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0C59AC1C-EFDF-5912-431D-17BA9F28FD03}"/>
                </a:ext>
              </a:extLst>
            </p:cNvPr>
            <p:cNvSpPr/>
            <p:nvPr/>
          </p:nvSpPr>
          <p:spPr>
            <a:xfrm>
              <a:off x="0" y="0"/>
              <a:ext cx="9144000" cy="89731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>
              <a:extLst>
                <a:ext uri="{FF2B5EF4-FFF2-40B4-BE49-F238E27FC236}">
                  <a16:creationId xmlns:a16="http://schemas.microsoft.com/office/drawing/2014/main" id="{E6EB0E65-A709-A944-D572-65E07634644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32575D24-9D0F-AF03-7BE9-187596FD1313}"/>
                </a:ext>
              </a:extLst>
            </p:cNvPr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>
                <a:extLst>
                  <a:ext uri="{FF2B5EF4-FFF2-40B4-BE49-F238E27FC236}">
                    <a16:creationId xmlns:a16="http://schemas.microsoft.com/office/drawing/2014/main" id="{6EB5E8F5-1C8A-7A72-7B1C-1BEDBCE1B62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5F3EAE7-EAAE-AFA7-D884-9B608A571478}"/>
                  </a:ext>
                </a:extLst>
              </p:cNvPr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:a16="http://schemas.microsoft.com/office/drawing/2014/main" id="{3199EE93-1782-F10A-015D-C86F51E506B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id="{F624A91A-CC47-2254-04FD-6B016CF189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id="{94803C0C-C8D9-0F35-D7E0-0134E5207C21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5533D626-BA8C-D739-C717-5FC02CE51B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27C6276C-7726-0419-88A8-4FEF1EA85BF8}"/>
              </a:ext>
            </a:extLst>
          </p:cNvPr>
          <p:cNvSpPr txBox="1"/>
          <p:nvPr/>
        </p:nvSpPr>
        <p:spPr>
          <a:xfrm>
            <a:off x="848696" y="54742"/>
            <a:ext cx="58518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1800" b="1" i="0" dirty="0">
                <a:solidFill>
                  <a:schemeClr val="bg1"/>
                </a:solidFill>
                <a:effectLst/>
                <a:latin typeface="pt_sans_bold"/>
              </a:rPr>
              <a:t>Конкурс студенческих бизнес-идей инновационных стартапов «</a:t>
            </a:r>
            <a:r>
              <a:rPr lang="ru-RU" sz="1800" b="1" i="0" dirty="0" err="1">
                <a:solidFill>
                  <a:schemeClr val="bg1"/>
                </a:solidFill>
                <a:effectLst/>
                <a:latin typeface="pt_sans_bold"/>
              </a:rPr>
              <a:t>ИнНаСтарт</a:t>
            </a:r>
            <a:r>
              <a:rPr lang="ru-RU" sz="1800" b="1" i="0" dirty="0">
                <a:solidFill>
                  <a:schemeClr val="bg1"/>
                </a:solidFill>
                <a:effectLst/>
                <a:latin typeface="pt_sans_bold"/>
              </a:rPr>
              <a:t>»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3A4DEE-7A5F-47BE-57C5-A4924F9894FF}"/>
              </a:ext>
            </a:extLst>
          </p:cNvPr>
          <p:cNvSpPr txBox="1"/>
          <p:nvPr/>
        </p:nvSpPr>
        <p:spPr>
          <a:xfrm>
            <a:off x="96701" y="948317"/>
            <a:ext cx="8863732" cy="20159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ts val="1800"/>
              </a:lnSpc>
              <a:buNone/>
            </a:pPr>
            <a:r>
              <a:rPr lang="ru-RU" sz="1600" i="0" dirty="0">
                <a:solidFill>
                  <a:srgbClr val="444444"/>
                </a:solidFill>
                <a:effectLst/>
                <a:latin typeface="pt_sans_bold"/>
              </a:rPr>
              <a:t>Ежегодно «</a:t>
            </a:r>
            <a:r>
              <a:rPr lang="ru-RU" sz="1600" i="0" dirty="0" err="1">
                <a:solidFill>
                  <a:srgbClr val="444444"/>
                </a:solidFill>
                <a:effectLst/>
                <a:latin typeface="pt_sans_bold"/>
              </a:rPr>
              <a:t>ИнНаСтарт</a:t>
            </a:r>
            <a:r>
              <a:rPr lang="ru-RU" sz="1600" i="0" dirty="0">
                <a:solidFill>
                  <a:srgbClr val="444444"/>
                </a:solidFill>
                <a:effectLst/>
                <a:latin typeface="pt_sans_bold"/>
              </a:rPr>
              <a:t>» становится площадкой для презентации бизнес идей и социальных проектов студентов. В этом году более 100 участников представили 46 проектов в пяти номинациях.</a:t>
            </a:r>
            <a:endParaRPr lang="ru-RU" sz="1600" i="0" dirty="0">
              <a:solidFill>
                <a:srgbClr val="444444"/>
              </a:solidFill>
              <a:effectLst/>
              <a:latin typeface="Comic Sans MS" panose="030F0702030302020204" pitchFamily="66" charset="0"/>
            </a:endParaRPr>
          </a:p>
          <a:p>
            <a:pPr indent="450215" algn="just">
              <a:buNone/>
            </a:pPr>
            <a:r>
              <a:rPr lang="ru-RU" sz="1600" b="0" i="0" dirty="0">
                <a:solidFill>
                  <a:srgbClr val="333333"/>
                </a:solidFill>
                <a:effectLst/>
                <a:latin typeface="pt_sans_caption"/>
              </a:rPr>
              <a:t>Как рассказали организаторы, в этом году среди представляемых проектов превалировали разработки в номинации «Бизнес инновация». Цель конкурса – активизация инновационной и предпринимательской деятельности молодежи, обеспечение экспертной и организационной поддержки стартап-проектов и выявление инвестиционно-привлекательных идей.</a:t>
            </a:r>
          </a:p>
        </p:txBody>
      </p:sp>
      <p:pic>
        <p:nvPicPr>
          <p:cNvPr id="41986" name="Picture 2" descr="IMG 9386 2">
            <a:extLst>
              <a:ext uri="{FF2B5EF4-FFF2-40B4-BE49-F238E27FC236}">
                <a16:creationId xmlns:a16="http://schemas.microsoft.com/office/drawing/2014/main" id="{B6D285FA-815E-88DE-E606-8E0F8BFD05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607" y="2987471"/>
            <a:ext cx="4381034" cy="2922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88" name="Picture 4" descr="IMG_9436-3">
            <a:extLst>
              <a:ext uri="{FF2B5EF4-FFF2-40B4-BE49-F238E27FC236}">
                <a16:creationId xmlns:a16="http://schemas.microsoft.com/office/drawing/2014/main" id="{E483948C-7470-E578-2CDE-D4A6150907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182" y="3015260"/>
            <a:ext cx="4160689" cy="2773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6F1A32E-B8E5-18C8-BC5D-4C30A84FFCC6}"/>
              </a:ext>
            </a:extLst>
          </p:cNvPr>
          <p:cNvSpPr txBox="1"/>
          <p:nvPr/>
        </p:nvSpPr>
        <p:spPr>
          <a:xfrm>
            <a:off x="113227" y="6256489"/>
            <a:ext cx="914399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hlinkClick r:id="rId9"/>
              </a:rPr>
              <a:t>https://www.grsu.by/component/k2/item/50615-v-kupalovskom-universitete-podveli-itogi-xii-otkrytogo-konkursa-studencheskikh-biznes-idej-innovatsionnykh-startapov-innastart.html</a:t>
            </a:r>
            <a:r>
              <a:rPr lang="ru-RU" sz="1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623847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D2A785-565F-077B-3EA0-D3249E1E1E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21B6B730-9984-0594-83C6-F5E6ACA7ECCF}"/>
              </a:ext>
            </a:extLst>
          </p:cNvPr>
          <p:cNvGrpSpPr/>
          <p:nvPr/>
        </p:nvGrpSpPr>
        <p:grpSpPr>
          <a:xfrm>
            <a:off x="-115200" y="-92546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5F0B77F9-4375-21C3-F5CA-B143CD4A985C}"/>
                </a:ext>
              </a:extLst>
            </p:cNvPr>
            <p:cNvSpPr/>
            <p:nvPr/>
          </p:nvSpPr>
          <p:spPr>
            <a:xfrm>
              <a:off x="0" y="0"/>
              <a:ext cx="9144000" cy="89731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>
              <a:extLst>
                <a:ext uri="{FF2B5EF4-FFF2-40B4-BE49-F238E27FC236}">
                  <a16:creationId xmlns:a16="http://schemas.microsoft.com/office/drawing/2014/main" id="{C45B5963-E444-61D5-6821-05F5F7F6666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B817318F-070F-FD7B-0114-BDD34F1D0E54}"/>
                </a:ext>
              </a:extLst>
            </p:cNvPr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>
                <a:extLst>
                  <a:ext uri="{FF2B5EF4-FFF2-40B4-BE49-F238E27FC236}">
                    <a16:creationId xmlns:a16="http://schemas.microsoft.com/office/drawing/2014/main" id="{A7428C91-4FAD-B2DD-5F07-C4A0A75DB1E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797F4ED-B74B-A1E1-8B0B-81BF0A211146}"/>
                  </a:ext>
                </a:extLst>
              </p:cNvPr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:a16="http://schemas.microsoft.com/office/drawing/2014/main" id="{01E7E92E-791B-EE92-C1B8-336C23D14FA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id="{B8F7C458-89DF-4A4A-29DB-804085ADD7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id="{81C4F5A2-70C0-01BF-27CC-01195734C150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ED0EE9A7-381D-0AA0-72BB-3DD5DA9B6D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A3B42863-87ED-871B-687A-B7563D0DCB37}"/>
              </a:ext>
            </a:extLst>
          </p:cNvPr>
          <p:cNvSpPr txBox="1"/>
          <p:nvPr/>
        </p:nvSpPr>
        <p:spPr>
          <a:xfrm>
            <a:off x="1240611" y="148276"/>
            <a:ext cx="526983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b="1" i="0" dirty="0">
                <a:solidFill>
                  <a:schemeClr val="bg1"/>
                </a:solidFill>
                <a:effectLst/>
                <a:latin typeface="pt_sans_bold"/>
              </a:rPr>
              <a:t>Форум ТИБО – 2024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193B32-2380-67D3-2CA9-1A3B47FEB96F}"/>
              </a:ext>
            </a:extLst>
          </p:cNvPr>
          <p:cNvSpPr txBox="1"/>
          <p:nvPr/>
        </p:nvSpPr>
        <p:spPr>
          <a:xfrm>
            <a:off x="124201" y="932427"/>
            <a:ext cx="8912295" cy="2954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ts val="1800"/>
              </a:lnSpc>
              <a:buNone/>
            </a:pPr>
            <a:r>
              <a:rPr lang="ru-RU" sz="1600" i="0" dirty="0">
                <a:solidFill>
                  <a:srgbClr val="444444"/>
                </a:solidFill>
                <a:effectLst/>
                <a:latin typeface="pt_sans_bold"/>
              </a:rPr>
              <a:t>Форум «ТИБО» – уникальная площадка для обмена передовым опытом в сфере информационных технологий, анализа лучших мировых практик цифровой трансформации и обсуждения перспектив эффективного использования новейших технологических трендов в традиционных отраслях экономики. В течение четырех дней государственные организации и частные компании представляли свои разработки и технологии на площадке «Минск-Арены». В числе участников были и купаловцы.</a:t>
            </a:r>
            <a:endParaRPr lang="ru-RU" sz="1600" i="0" dirty="0">
              <a:solidFill>
                <a:srgbClr val="444444"/>
              </a:solidFill>
              <a:effectLst/>
              <a:latin typeface="Comic Sans MS" panose="030F0702030302020204" pitchFamily="66" charset="0"/>
            </a:endParaRPr>
          </a:p>
          <a:p>
            <a:pPr indent="450215" algn="just">
              <a:buNone/>
            </a:pPr>
            <a:r>
              <a:rPr lang="ru-RU" sz="1600" i="0" dirty="0">
                <a:solidFill>
                  <a:srgbClr val="333333"/>
                </a:solidFill>
                <a:effectLst/>
                <a:latin typeface="pt_sans_caption"/>
              </a:rPr>
              <a:t>В рамках ТИБО прошли форум «Цифровая экономика», Евразийский цифровой форум, Белорусский ИКТ-саммит, дискуссия «Эра искусственного интеллекта», Фестиваль цифровых технологий, молодежный форум «Мы будущее цифровой Беларуси». Состоялись и награждения победителей конкурсов «Интернет-премия ТИБО», «Интернет-маркетинг ТИБО», Международной </a:t>
            </a:r>
            <a:r>
              <a:rPr lang="ru-RU" sz="1600" i="0" dirty="0" err="1">
                <a:solidFill>
                  <a:srgbClr val="333333"/>
                </a:solidFill>
                <a:effectLst/>
                <a:latin typeface="pt_sans_caption"/>
              </a:rPr>
              <a:t>Scratch</a:t>
            </a:r>
            <a:r>
              <a:rPr lang="ru-RU" sz="1600" i="0" dirty="0">
                <a:solidFill>
                  <a:srgbClr val="333333"/>
                </a:solidFill>
                <a:effectLst/>
                <a:latin typeface="pt_sans_caption"/>
              </a:rPr>
              <a:t>-олимпиады по креативному программированию среди школьников.</a:t>
            </a:r>
          </a:p>
        </p:txBody>
      </p:sp>
      <p:pic>
        <p:nvPicPr>
          <p:cNvPr id="49154" name="Picture 2" descr="photo 5422612927116073807 y">
            <a:extLst>
              <a:ext uri="{FF2B5EF4-FFF2-40B4-BE49-F238E27FC236}">
                <a16:creationId xmlns:a16="http://schemas.microsoft.com/office/drawing/2014/main" id="{2CC24AA4-31DA-4C61-D41C-624DEE8D15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789040"/>
            <a:ext cx="3145971" cy="2359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6" name="Picture 4" descr="photo_5422612927116073805_y">
            <a:extLst>
              <a:ext uri="{FF2B5EF4-FFF2-40B4-BE49-F238E27FC236}">
                <a16:creationId xmlns:a16="http://schemas.microsoft.com/office/drawing/2014/main" id="{CF65F682-314B-B52E-E5D2-2514A43003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701" y="3812788"/>
            <a:ext cx="3506673" cy="2337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417DE7E-2E59-E32E-3F5A-FB7921CFEDCD}"/>
              </a:ext>
            </a:extLst>
          </p:cNvPr>
          <p:cNvSpPr txBox="1"/>
          <p:nvPr/>
        </p:nvSpPr>
        <p:spPr>
          <a:xfrm>
            <a:off x="172316" y="6334270"/>
            <a:ext cx="871296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hlinkClick r:id="rId9"/>
              </a:rPr>
              <a:t>https://www.grsu.by/component/k2/item/50705-kupalovtsy-uspeshno-predstavili-svoi-razrabotki-na-forume-tibo-2024.html</a:t>
            </a:r>
            <a:r>
              <a:rPr lang="ru-RU" sz="1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158766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03DFA0-7948-4F82-62AD-AC8345146C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E80F3331-6EC4-6C34-DC93-DFE8249E3E1E}"/>
              </a:ext>
            </a:extLst>
          </p:cNvPr>
          <p:cNvGrpSpPr/>
          <p:nvPr/>
        </p:nvGrpSpPr>
        <p:grpSpPr>
          <a:xfrm>
            <a:off x="-115200" y="-92546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AB086281-3C02-776A-4DFB-BD4AEC57B30F}"/>
                </a:ext>
              </a:extLst>
            </p:cNvPr>
            <p:cNvSpPr/>
            <p:nvPr/>
          </p:nvSpPr>
          <p:spPr>
            <a:xfrm>
              <a:off x="0" y="0"/>
              <a:ext cx="9144000" cy="89731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>
              <a:extLst>
                <a:ext uri="{FF2B5EF4-FFF2-40B4-BE49-F238E27FC236}">
                  <a16:creationId xmlns:a16="http://schemas.microsoft.com/office/drawing/2014/main" id="{94711163-4535-C9E9-40CF-88E3D932926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3155BB79-8F43-7284-A2EE-8BE36263F447}"/>
                </a:ext>
              </a:extLst>
            </p:cNvPr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>
                <a:extLst>
                  <a:ext uri="{FF2B5EF4-FFF2-40B4-BE49-F238E27FC236}">
                    <a16:creationId xmlns:a16="http://schemas.microsoft.com/office/drawing/2014/main" id="{F20FB6F8-098E-8FAD-BE7F-FF86636DC0D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9EB6B42-4D84-F59E-2509-55F3FB69EA99}"/>
                  </a:ext>
                </a:extLst>
              </p:cNvPr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:a16="http://schemas.microsoft.com/office/drawing/2014/main" id="{0890CA9E-F8B2-FCBE-9A79-A18B57289CC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id="{172EF470-31A0-6333-7F8D-DA9E75DB06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id="{2EC28E9A-31F8-8A94-759B-549CDE0CD958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D204C536-CB43-2A53-C2E8-6084ECA063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A95ACCDC-191F-1C61-B1A0-A60F8EF6CE42}"/>
              </a:ext>
            </a:extLst>
          </p:cNvPr>
          <p:cNvSpPr txBox="1"/>
          <p:nvPr/>
        </p:nvSpPr>
        <p:spPr>
          <a:xfrm>
            <a:off x="1158683" y="105253"/>
            <a:ext cx="541385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b="1" i="0" dirty="0" err="1">
                <a:solidFill>
                  <a:schemeClr val="bg1"/>
                </a:solidFill>
                <a:effectLst/>
                <a:latin typeface="pt_sans_bold"/>
              </a:rPr>
              <a:t>Баркемп</a:t>
            </a:r>
            <a:r>
              <a:rPr lang="ru-RU" sz="2400" b="1" i="0" dirty="0">
                <a:solidFill>
                  <a:schemeClr val="bg1"/>
                </a:solidFill>
                <a:effectLst/>
                <a:latin typeface="pt_sans_bold"/>
              </a:rPr>
              <a:t> </a:t>
            </a:r>
            <a:r>
              <a:rPr lang="ru-RU" sz="2400" b="1" i="0" dirty="0" err="1">
                <a:solidFill>
                  <a:schemeClr val="bg1"/>
                </a:solidFill>
                <a:effectLst/>
                <a:latin typeface="pt_sans_bold"/>
              </a:rPr>
              <a:t>ByProject</a:t>
            </a:r>
            <a:r>
              <a:rPr lang="ru-RU" sz="2400" b="1" i="0" dirty="0">
                <a:solidFill>
                  <a:schemeClr val="bg1"/>
                </a:solidFill>
                <a:effectLst/>
                <a:latin typeface="pt_sans_bold"/>
              </a:rPr>
              <a:t> 2024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AA0FB4-97B1-CF49-3C68-9261E4C00276}"/>
              </a:ext>
            </a:extLst>
          </p:cNvPr>
          <p:cNvSpPr txBox="1"/>
          <p:nvPr/>
        </p:nvSpPr>
        <p:spPr>
          <a:xfrm>
            <a:off x="79811" y="908382"/>
            <a:ext cx="6138775" cy="52014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ts val="1800"/>
              </a:lnSpc>
              <a:buNone/>
            </a:pPr>
            <a:r>
              <a:rPr lang="ru-RU" sz="1600" i="0" dirty="0">
                <a:solidFill>
                  <a:srgbClr val="444444"/>
                </a:solidFill>
                <a:effectLst/>
                <a:latin typeface="pt_sans_bold"/>
              </a:rPr>
              <a:t>Проектную деятельность как средство формирования требуемых компетенций обучающих и обучающихся обсудили участники VII международной </a:t>
            </a:r>
            <a:r>
              <a:rPr lang="ru-RU" sz="1600" i="0" dirty="0" err="1">
                <a:solidFill>
                  <a:srgbClr val="444444"/>
                </a:solidFill>
                <a:effectLst/>
                <a:latin typeface="pt_sans_bold"/>
              </a:rPr>
              <a:t>неоконференции</a:t>
            </a:r>
            <a:r>
              <a:rPr lang="ru-RU" sz="1600" i="0" dirty="0">
                <a:solidFill>
                  <a:srgbClr val="444444"/>
                </a:solidFill>
                <a:effectLst/>
                <a:latin typeface="pt_sans_bold"/>
              </a:rPr>
              <a:t> в современном формате </a:t>
            </a:r>
            <a:r>
              <a:rPr lang="ru-RU" sz="1600" i="0" dirty="0" err="1">
                <a:solidFill>
                  <a:srgbClr val="444444"/>
                </a:solidFill>
                <a:effectLst/>
                <a:latin typeface="pt_sans_bold"/>
              </a:rPr>
              <a:t>BarCamp</a:t>
            </a:r>
            <a:r>
              <a:rPr lang="ru-RU" sz="1600" i="0" dirty="0">
                <a:solidFill>
                  <a:srgbClr val="444444"/>
                </a:solidFill>
                <a:effectLst/>
                <a:latin typeface="pt_sans_bold"/>
              </a:rPr>
              <a:t>: </a:t>
            </a:r>
            <a:r>
              <a:rPr lang="ru-RU" sz="1600" i="0" dirty="0" err="1">
                <a:solidFill>
                  <a:srgbClr val="444444"/>
                </a:solidFill>
                <a:effectLst/>
                <a:latin typeface="pt_sans_bold"/>
              </a:rPr>
              <a:t>баркемп</a:t>
            </a:r>
            <a:r>
              <a:rPr lang="ru-RU" sz="1600" i="0" dirty="0">
                <a:solidFill>
                  <a:srgbClr val="444444"/>
                </a:solidFill>
                <a:effectLst/>
                <a:latin typeface="pt_sans_bold"/>
              </a:rPr>
              <a:t> </a:t>
            </a:r>
            <a:r>
              <a:rPr lang="ru-RU" sz="1600" i="0" dirty="0" err="1">
                <a:solidFill>
                  <a:srgbClr val="444444"/>
                </a:solidFill>
                <a:effectLst/>
                <a:latin typeface="pt_sans_bold"/>
              </a:rPr>
              <a:t>ByProject</a:t>
            </a:r>
            <a:r>
              <a:rPr lang="ru-RU" sz="1600" i="0" dirty="0">
                <a:solidFill>
                  <a:srgbClr val="444444"/>
                </a:solidFill>
                <a:effectLst/>
                <a:latin typeface="pt_sans_bold"/>
              </a:rPr>
              <a:t> 2024.</a:t>
            </a:r>
            <a:endParaRPr lang="ru-RU" sz="1600" i="0" dirty="0">
              <a:solidFill>
                <a:srgbClr val="444444"/>
              </a:solidFill>
              <a:effectLst/>
              <a:latin typeface="Comic Sans MS" panose="030F0702030302020204" pitchFamily="66" charset="0"/>
            </a:endParaRPr>
          </a:p>
          <a:p>
            <a:pPr indent="450215" algn="just">
              <a:buNone/>
            </a:pPr>
            <a:r>
              <a:rPr lang="ru-RU" sz="1600" b="0" i="0" dirty="0">
                <a:solidFill>
                  <a:srgbClr val="333333"/>
                </a:solidFill>
                <a:effectLst/>
                <a:latin typeface="pt_sans_caption"/>
              </a:rPr>
              <a:t>Участниками конференции стали международные тьюторы – специалисты в области сетевого проектирования, педагоги школ, дошкольных и средних специальных учебных заведений Республики Беларусь, России, Казахстана и других стран, преподаватели высшей школы: Института цифрового образования Московского городского педагогического университета, Национального государственного университета физической культуры, спорта и здоровья имени Лесгафта, Казахского национального педагогического университета имени Абая, Кокандского государственного педагогического института имени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pt_sans_caption"/>
              </a:rPr>
              <a:t>Мукимии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pt_sans_caption"/>
              </a:rPr>
              <a:t>, Республиканского института профессионального образования.</a:t>
            </a:r>
          </a:p>
          <a:p>
            <a:pPr indent="450215" algn="just">
              <a:buNone/>
            </a:pPr>
            <a:r>
              <a:rPr lang="ru-RU" sz="1600" b="0" i="0" dirty="0" err="1">
                <a:solidFill>
                  <a:srgbClr val="333333"/>
                </a:solidFill>
                <a:effectLst/>
                <a:latin typeface="pt_sans_caption"/>
              </a:rPr>
              <a:t>Баркемп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pt_sans_caption"/>
              </a:rPr>
              <a:t> был посвящен разработке и внедрению в образовательный процесс учебных сетевых проектов и веб-квестов, как комплекса инновационных образовательных идей, организованных в рамках сетевого партнерства с помощью сетевых компьютерных технологий.</a:t>
            </a:r>
          </a:p>
        </p:txBody>
      </p:sp>
      <p:pic>
        <p:nvPicPr>
          <p:cNvPr id="8194" name="Picture 2" descr="IMG_1246">
            <a:extLst>
              <a:ext uri="{FF2B5EF4-FFF2-40B4-BE49-F238E27FC236}">
                <a16:creationId xmlns:a16="http://schemas.microsoft.com/office/drawing/2014/main" id="{75531632-DA41-2859-3CD6-7E97FDD293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587" y="900043"/>
            <a:ext cx="2655329" cy="177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IMG_1259">
            <a:extLst>
              <a:ext uri="{FF2B5EF4-FFF2-40B4-BE49-F238E27FC236}">
                <a16:creationId xmlns:a16="http://schemas.microsoft.com/office/drawing/2014/main" id="{F915856F-8B2F-EB8E-FF19-D3D8995FCB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587" y="2713581"/>
            <a:ext cx="2655330" cy="177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IMG_1244">
            <a:extLst>
              <a:ext uri="{FF2B5EF4-FFF2-40B4-BE49-F238E27FC236}">
                <a16:creationId xmlns:a16="http://schemas.microsoft.com/office/drawing/2014/main" id="{8A4B6085-D503-685B-3304-9B9BFA96E4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138" y="4527120"/>
            <a:ext cx="2659427" cy="1772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E6AC965-AA77-1F77-AD8E-AAE97375F323}"/>
              </a:ext>
            </a:extLst>
          </p:cNvPr>
          <p:cNvSpPr txBox="1"/>
          <p:nvPr/>
        </p:nvSpPr>
        <p:spPr>
          <a:xfrm>
            <a:off x="154080" y="6348977"/>
            <a:ext cx="901425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hlinkClick r:id="rId10"/>
              </a:rPr>
              <a:t>https://www.grsu.by/component/k2/item/51023-v-grgu-imeni-yanki-kupaly-proshel-barkemp-byproject-2024.html</a:t>
            </a:r>
            <a:r>
              <a:rPr lang="ru-RU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142873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181CB1-465E-BD15-BEBD-55F498CE47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76D09C8F-8302-69B0-1102-C0960699D5FF}"/>
              </a:ext>
            </a:extLst>
          </p:cNvPr>
          <p:cNvGrpSpPr/>
          <p:nvPr/>
        </p:nvGrpSpPr>
        <p:grpSpPr>
          <a:xfrm>
            <a:off x="-115200" y="-92546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4B20C46F-4523-6570-3130-7FACDAF87FA6}"/>
                </a:ext>
              </a:extLst>
            </p:cNvPr>
            <p:cNvSpPr/>
            <p:nvPr/>
          </p:nvSpPr>
          <p:spPr>
            <a:xfrm>
              <a:off x="0" y="0"/>
              <a:ext cx="9144000" cy="89731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>
              <a:extLst>
                <a:ext uri="{FF2B5EF4-FFF2-40B4-BE49-F238E27FC236}">
                  <a16:creationId xmlns:a16="http://schemas.microsoft.com/office/drawing/2014/main" id="{F63FF809-F59A-04C7-9368-E4D390B6424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19C034B3-9AFD-B8E5-4981-3A2944D0179C}"/>
                </a:ext>
              </a:extLst>
            </p:cNvPr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>
                <a:extLst>
                  <a:ext uri="{FF2B5EF4-FFF2-40B4-BE49-F238E27FC236}">
                    <a16:creationId xmlns:a16="http://schemas.microsoft.com/office/drawing/2014/main" id="{F0B9A51F-1BA6-57CE-694E-87B415E175B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E6EE853-C598-1EB4-D158-EE89BAE46F81}"/>
                  </a:ext>
                </a:extLst>
              </p:cNvPr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:a16="http://schemas.microsoft.com/office/drawing/2014/main" id="{D298B6B3-E97A-A7BA-AFF3-98C746D28E0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id="{7660994C-8F6D-F0DB-1F48-E8C3E4CD4C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id="{78075DCA-78B8-3BA9-6929-F984195E39B2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C4428E22-3E67-98BD-B1FB-F0789CE069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08764384-7453-FEA7-DE35-B2E7EC85AAFC}"/>
              </a:ext>
            </a:extLst>
          </p:cNvPr>
          <p:cNvSpPr txBox="1"/>
          <p:nvPr/>
        </p:nvSpPr>
        <p:spPr>
          <a:xfrm>
            <a:off x="701603" y="98614"/>
            <a:ext cx="69127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1800" b="1" i="0" dirty="0">
                <a:solidFill>
                  <a:schemeClr val="bg1"/>
                </a:solidFill>
                <a:effectLst/>
                <a:latin typeface="pt_sans_bold"/>
              </a:rPr>
              <a:t>ГрГУ имени Янки Купалы расширяет партнерство с резидентами Научно-технологического парка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0E3C12-105E-00CA-86C9-2B8BF04CA71F}"/>
              </a:ext>
            </a:extLst>
          </p:cNvPr>
          <p:cNvSpPr txBox="1"/>
          <p:nvPr/>
        </p:nvSpPr>
        <p:spPr>
          <a:xfrm>
            <a:off x="69369" y="909334"/>
            <a:ext cx="9074630" cy="25391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ts val="1800"/>
              </a:lnSpc>
              <a:buNone/>
            </a:pPr>
            <a:r>
              <a:rPr lang="ru-RU" sz="1400" i="0" dirty="0" err="1">
                <a:solidFill>
                  <a:srgbClr val="444444"/>
                </a:solidFill>
                <a:effectLst/>
                <a:latin typeface="pt_sans_bold"/>
              </a:rPr>
              <a:t>Купаловский</a:t>
            </a:r>
            <a:r>
              <a:rPr lang="ru-RU" sz="1400" i="0" dirty="0">
                <a:solidFill>
                  <a:srgbClr val="444444"/>
                </a:solidFill>
                <a:effectLst/>
                <a:latin typeface="pt_sans_bold"/>
              </a:rPr>
              <a:t> университет развивает научно-техническое сотрудничество с инновационными предприятиями и организациями реального сектора экономики Республики Беларусь. Состоялась рабочая встреча разработчиков наукоемкой и высокотехнологической продукции университета с руководством компаний-резидентов Научно-технологического парка университета – ООО «</a:t>
            </a:r>
            <a:r>
              <a:rPr lang="ru-RU" sz="1400" i="0" dirty="0" err="1">
                <a:solidFill>
                  <a:srgbClr val="444444"/>
                </a:solidFill>
                <a:effectLst/>
                <a:latin typeface="pt_sans_bold"/>
              </a:rPr>
              <a:t>БелТелеМедТехнологии</a:t>
            </a:r>
            <a:r>
              <a:rPr lang="ru-RU" sz="1400" i="0" dirty="0">
                <a:solidFill>
                  <a:srgbClr val="444444"/>
                </a:solidFill>
                <a:effectLst/>
                <a:latin typeface="pt_sans_bold"/>
              </a:rPr>
              <a:t>» и ООО «</a:t>
            </a:r>
            <a:r>
              <a:rPr lang="ru-RU" sz="1400" i="0" dirty="0" err="1">
                <a:solidFill>
                  <a:srgbClr val="444444"/>
                </a:solidFill>
                <a:effectLst/>
                <a:latin typeface="pt_sans_bold"/>
              </a:rPr>
              <a:t>БелСофтОсмотр</a:t>
            </a:r>
            <a:r>
              <a:rPr lang="ru-RU" sz="1400" i="0" dirty="0">
                <a:solidFill>
                  <a:srgbClr val="444444"/>
                </a:solidFill>
                <a:effectLst/>
                <a:latin typeface="pt_sans_bold"/>
              </a:rPr>
              <a:t>».</a:t>
            </a:r>
            <a:endParaRPr lang="ru-RU" sz="1400" i="0" dirty="0">
              <a:solidFill>
                <a:srgbClr val="444444"/>
              </a:solidFill>
              <a:effectLst/>
              <a:latin typeface="Comic Sans MS" panose="030F0702030302020204" pitchFamily="66" charset="0"/>
            </a:endParaRPr>
          </a:p>
          <a:p>
            <a:pPr indent="450215" algn="just">
              <a:buNone/>
            </a:pPr>
            <a:r>
              <a:rPr lang="ru-RU" sz="1400" b="0" i="0" dirty="0">
                <a:solidFill>
                  <a:srgbClr val="333333"/>
                </a:solidFill>
                <a:effectLst/>
                <a:latin typeface="pt_sans_caption"/>
              </a:rPr>
              <a:t>На встрече присутствовали заведующий кафедрой электроники и электротехники Андрей Герман, проректор по научной работе Наталья </a:t>
            </a:r>
            <a:r>
              <a:rPr lang="ru-RU" sz="1400" b="0" i="0" dirty="0" err="1">
                <a:solidFill>
                  <a:srgbClr val="333333"/>
                </a:solidFill>
                <a:effectLst/>
                <a:latin typeface="pt_sans_caption"/>
              </a:rPr>
              <a:t>Башун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pt_sans_caption"/>
              </a:rPr>
              <a:t>, а также руководители подразделений, ответственные за коммерциализацию наукоемкой продукции – начальник научно-исследовательской части Антон Глазев и начальник Центра трансфера технологий Елена Опекун. Со стороны компаний присутствовали директор ООО «</a:t>
            </a:r>
            <a:r>
              <a:rPr lang="ru-RU" sz="1400" b="0" i="0" dirty="0" err="1">
                <a:solidFill>
                  <a:srgbClr val="333333"/>
                </a:solidFill>
                <a:effectLst/>
                <a:latin typeface="pt_sans_caption"/>
              </a:rPr>
              <a:t>БелТелеМедТехнологии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pt_sans_caption"/>
              </a:rPr>
              <a:t>» и ООО «</a:t>
            </a:r>
            <a:r>
              <a:rPr lang="ru-RU" sz="1400" b="0" i="0" dirty="0" err="1">
                <a:solidFill>
                  <a:srgbClr val="333333"/>
                </a:solidFill>
                <a:effectLst/>
                <a:latin typeface="pt_sans_caption"/>
              </a:rPr>
              <a:t>БелСофтОсмотр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pt_sans_caption"/>
              </a:rPr>
              <a:t>» Марина Лешко, а также соучредители компаний Алексей и Александр Козлов.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6E9067-3586-99D4-A672-4AA1074ADC7C}"/>
              </a:ext>
            </a:extLst>
          </p:cNvPr>
          <p:cNvSpPr txBox="1"/>
          <p:nvPr/>
        </p:nvSpPr>
        <p:spPr>
          <a:xfrm>
            <a:off x="13354" y="6207241"/>
            <a:ext cx="91439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hlinkClick r:id="rId7"/>
              </a:rPr>
              <a:t>https://www.grsu.by/component/k2/item/51125-grgu-imeni-yanki-kupaly-rasshiryaet-partnerstvo-s-rezidentami-nauchno-tekhnologicheskogo-parka.html</a:t>
            </a:r>
            <a:r>
              <a:rPr lang="ru-RU" sz="1200" dirty="0"/>
              <a:t> </a:t>
            </a:r>
          </a:p>
        </p:txBody>
      </p:sp>
      <p:pic>
        <p:nvPicPr>
          <p:cNvPr id="9218" name="Picture 2" descr="photo 5206355577096233886 y">
            <a:extLst>
              <a:ext uri="{FF2B5EF4-FFF2-40B4-BE49-F238E27FC236}">
                <a16:creationId xmlns:a16="http://schemas.microsoft.com/office/drawing/2014/main" id="{5C13BB04-0706-8825-3608-2D9D45EAC4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628" y="3503694"/>
            <a:ext cx="3481596" cy="2611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78686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B552A7-A940-C0F0-9F90-9E37FDE1B9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628B3D08-1589-560D-7ECA-D03BCCE83394}"/>
              </a:ext>
            </a:extLst>
          </p:cNvPr>
          <p:cNvGrpSpPr/>
          <p:nvPr/>
        </p:nvGrpSpPr>
        <p:grpSpPr>
          <a:xfrm>
            <a:off x="-115200" y="-92546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9D0FA4CA-3F3A-22B7-5471-0C1BFA0DDB73}"/>
                </a:ext>
              </a:extLst>
            </p:cNvPr>
            <p:cNvSpPr/>
            <p:nvPr/>
          </p:nvSpPr>
          <p:spPr>
            <a:xfrm>
              <a:off x="0" y="0"/>
              <a:ext cx="9144000" cy="89731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>
              <a:extLst>
                <a:ext uri="{FF2B5EF4-FFF2-40B4-BE49-F238E27FC236}">
                  <a16:creationId xmlns:a16="http://schemas.microsoft.com/office/drawing/2014/main" id="{27DC6999-00B6-0055-D189-8A335D483DA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6332934F-45C2-85CF-6B79-4D879EAD3A68}"/>
                </a:ext>
              </a:extLst>
            </p:cNvPr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>
                <a:extLst>
                  <a:ext uri="{FF2B5EF4-FFF2-40B4-BE49-F238E27FC236}">
                    <a16:creationId xmlns:a16="http://schemas.microsoft.com/office/drawing/2014/main" id="{9FC8D6B6-36A0-F883-0544-C833F2C3393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8DBA1DE-D21B-2DDB-BDF7-79023DA71E45}"/>
                  </a:ext>
                </a:extLst>
              </p:cNvPr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:a16="http://schemas.microsoft.com/office/drawing/2014/main" id="{1AA29F18-0318-3B37-CE66-08D15CEF36C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id="{DEEB3E3A-9AFF-C444-F8D2-C2116061FC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id="{89FA8FB1-108F-C1ED-43D5-F5510D79BFB7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D3BFD064-6873-427B-69B0-B76CFE5F9C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90AAB90B-518B-D537-4D03-7645879476CC}"/>
              </a:ext>
            </a:extLst>
          </p:cNvPr>
          <p:cNvSpPr txBox="1"/>
          <p:nvPr/>
        </p:nvSpPr>
        <p:spPr>
          <a:xfrm>
            <a:off x="235027" y="179523"/>
            <a:ext cx="73580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1800" b="1" i="0" dirty="0">
                <a:solidFill>
                  <a:schemeClr val="bg1"/>
                </a:solidFill>
                <a:effectLst/>
                <a:latin typeface="pt_sans_bold"/>
              </a:rPr>
              <a:t>Обучающие семинары для сотрудников ОАО «</a:t>
            </a:r>
            <a:r>
              <a:rPr lang="ru-RU" sz="1800" b="1" i="0" dirty="0" err="1">
                <a:solidFill>
                  <a:schemeClr val="bg1"/>
                </a:solidFill>
                <a:effectLst/>
                <a:latin typeface="pt_sans_bold"/>
              </a:rPr>
              <a:t>Гронитекс</a:t>
            </a:r>
            <a:r>
              <a:rPr lang="ru-RU" sz="1800" b="1" i="0" dirty="0">
                <a:solidFill>
                  <a:schemeClr val="bg1"/>
                </a:solidFill>
                <a:effectLst/>
                <a:latin typeface="pt_sans_bold"/>
              </a:rPr>
              <a:t>»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91B109-7552-663E-7056-416442648159}"/>
              </a:ext>
            </a:extLst>
          </p:cNvPr>
          <p:cNvSpPr txBox="1"/>
          <p:nvPr/>
        </p:nvSpPr>
        <p:spPr>
          <a:xfrm>
            <a:off x="104876" y="1024013"/>
            <a:ext cx="5714064" cy="42011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ts val="1800"/>
              </a:lnSpc>
              <a:buNone/>
            </a:pPr>
            <a:r>
              <a:rPr lang="ru-RU" sz="1600" i="0" dirty="0">
                <a:solidFill>
                  <a:srgbClr val="444444"/>
                </a:solidFill>
                <a:effectLst/>
                <a:latin typeface="pt_sans_bold"/>
              </a:rPr>
              <a:t>Старшими преподавателями кафедры финансов и бухгалтерского учета ГрГУ имени Янки Купалы Натальей Потоцкой и Натальей Зубрицкой была проведена серия семинаров «</a:t>
            </a:r>
            <a:r>
              <a:rPr lang="ru-RU" sz="1600" i="0" dirty="0" err="1">
                <a:solidFill>
                  <a:srgbClr val="444444"/>
                </a:solidFill>
                <a:effectLst/>
                <a:latin typeface="pt_sans_bold"/>
              </a:rPr>
              <a:t>ПрофБухгалтерия</a:t>
            </a:r>
            <a:r>
              <a:rPr lang="ru-RU" sz="1600" i="0" dirty="0">
                <a:solidFill>
                  <a:srgbClr val="444444"/>
                </a:solidFill>
                <a:effectLst/>
                <a:latin typeface="pt_sans_bold"/>
              </a:rPr>
              <a:t>» для специалистов бухгалтерской службы ОАО «</a:t>
            </a:r>
            <a:r>
              <a:rPr lang="ru-RU" sz="1600" i="0" dirty="0" err="1">
                <a:solidFill>
                  <a:srgbClr val="444444"/>
                </a:solidFill>
                <a:effectLst/>
                <a:latin typeface="pt_sans_bold"/>
              </a:rPr>
              <a:t>Гронитекс</a:t>
            </a:r>
            <a:r>
              <a:rPr lang="ru-RU" sz="1600" i="0" dirty="0">
                <a:solidFill>
                  <a:srgbClr val="444444"/>
                </a:solidFill>
                <a:effectLst/>
                <a:latin typeface="pt_sans_bold"/>
              </a:rPr>
              <a:t>».</a:t>
            </a:r>
            <a:endParaRPr lang="ru-RU" sz="1600" i="0" dirty="0">
              <a:solidFill>
                <a:srgbClr val="444444"/>
              </a:solidFill>
              <a:effectLst/>
              <a:latin typeface="Comic Sans MS" panose="030F0702030302020204" pitchFamily="66" charset="0"/>
            </a:endParaRPr>
          </a:p>
          <a:p>
            <a:pPr indent="450215" algn="just">
              <a:buNone/>
            </a:pPr>
            <a:r>
              <a:rPr lang="ru-RU" sz="1600" b="0" i="0" dirty="0">
                <a:solidFill>
                  <a:srgbClr val="333333"/>
                </a:solidFill>
                <a:effectLst/>
                <a:latin typeface="pt_sans_caption"/>
              </a:rPr>
              <a:t>В рамках обучающего мероприятия преподаватели ознакомили слушателей с особенностями учета основных средств и нематериальных активов, спецификой учета запасов в соответствии с национальным стандартом «Запасы», изменениями в законодательстве в вопросах исчисления и отражения на счетах бухгалтерского учета заработной платы, отпускных и пособий по временной нетрудоспособности. Также представители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pt_sans_caption"/>
              </a:rPr>
              <a:t>Купаловского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pt_sans_caption"/>
              </a:rPr>
              <a:t> университета рассказали о порядке отнесения возникающих доходов и расходов к определенному виду деятельности в соответствии с законодательством Республики Беларусь.</a:t>
            </a:r>
          </a:p>
        </p:txBody>
      </p:sp>
      <p:pic>
        <p:nvPicPr>
          <p:cNvPr id="11266" name="Picture 2" descr="45727_3">
            <a:extLst>
              <a:ext uri="{FF2B5EF4-FFF2-40B4-BE49-F238E27FC236}">
                <a16:creationId xmlns:a16="http://schemas.microsoft.com/office/drawing/2014/main" id="{12C6ADF7-BF29-1886-0976-A3E72A60EA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724" y="991689"/>
            <a:ext cx="2929508" cy="1953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45727_2">
            <a:extLst>
              <a:ext uri="{FF2B5EF4-FFF2-40B4-BE49-F238E27FC236}">
                <a16:creationId xmlns:a16="http://schemas.microsoft.com/office/drawing/2014/main" id="{3A830404-3ACE-22B9-21F8-8313CF04C0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6253" y="3143412"/>
            <a:ext cx="3053667" cy="2035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19F0E9B-6EF3-0DF6-8340-3AFFEA470924}"/>
              </a:ext>
            </a:extLst>
          </p:cNvPr>
          <p:cNvSpPr txBox="1"/>
          <p:nvPr/>
        </p:nvSpPr>
        <p:spPr>
          <a:xfrm>
            <a:off x="129301" y="6345932"/>
            <a:ext cx="941125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hlinkClick r:id="rId9"/>
              </a:rPr>
              <a:t>https://www.grsu.by/component/k2/item/51134-prepodavateli-kupalovskogo-universiteta-proveli-obuchayushchie-seminary-dlya-sotrudnikov-oao-groniteks.html</a:t>
            </a:r>
            <a:r>
              <a:rPr lang="ru-RU" sz="1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610037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73AFB6-9122-FDAC-A31E-C32C8DA29E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9985AEF7-5528-1582-FC81-D003C1E89982}"/>
              </a:ext>
            </a:extLst>
          </p:cNvPr>
          <p:cNvGrpSpPr/>
          <p:nvPr/>
        </p:nvGrpSpPr>
        <p:grpSpPr>
          <a:xfrm>
            <a:off x="-115200" y="-92546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A76E318D-FBB4-F755-D89E-3202BA4595B8}"/>
                </a:ext>
              </a:extLst>
            </p:cNvPr>
            <p:cNvSpPr/>
            <p:nvPr/>
          </p:nvSpPr>
          <p:spPr>
            <a:xfrm>
              <a:off x="0" y="0"/>
              <a:ext cx="9144000" cy="89731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>
              <a:extLst>
                <a:ext uri="{FF2B5EF4-FFF2-40B4-BE49-F238E27FC236}">
                  <a16:creationId xmlns:a16="http://schemas.microsoft.com/office/drawing/2014/main" id="{23449F6E-D938-F6C6-47BC-0F1D0B3E958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F7620DD5-6CD4-1C75-D6C6-BF7C9DF0D312}"/>
                </a:ext>
              </a:extLst>
            </p:cNvPr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>
                <a:extLst>
                  <a:ext uri="{FF2B5EF4-FFF2-40B4-BE49-F238E27FC236}">
                    <a16:creationId xmlns:a16="http://schemas.microsoft.com/office/drawing/2014/main" id="{A3165714-6167-4BF3-2BDC-F5162BA8938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E55F9D2-EF3D-B7AD-EC24-4B4088A2724D}"/>
                  </a:ext>
                </a:extLst>
              </p:cNvPr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:a16="http://schemas.microsoft.com/office/drawing/2014/main" id="{A8A13FE6-3314-5FA2-E75F-0376F9941A6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id="{810E5504-EA2F-E630-8DF2-4FD9833868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id="{BA99BC00-0C89-A391-8234-AE45C60C997E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0604392F-1A61-FC5C-1A5A-15D9501C87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206275AA-0662-94EB-306A-0ACBDD1910D7}"/>
              </a:ext>
            </a:extLst>
          </p:cNvPr>
          <p:cNvSpPr txBox="1"/>
          <p:nvPr/>
        </p:nvSpPr>
        <p:spPr>
          <a:xfrm>
            <a:off x="1023309" y="181120"/>
            <a:ext cx="599696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b="1" i="0" dirty="0">
                <a:solidFill>
                  <a:schemeClr val="bg1"/>
                </a:solidFill>
                <a:effectLst/>
                <a:latin typeface="pt_sans_bold"/>
              </a:rPr>
              <a:t>Трудовое лето купаловцев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2A200F-6BD9-C5AE-AB2D-E53052901423}"/>
              </a:ext>
            </a:extLst>
          </p:cNvPr>
          <p:cNvSpPr txBox="1"/>
          <p:nvPr/>
        </p:nvSpPr>
        <p:spPr>
          <a:xfrm>
            <a:off x="122814" y="897310"/>
            <a:ext cx="9021186" cy="2954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ts val="1800"/>
              </a:lnSpc>
              <a:buNone/>
            </a:pPr>
            <a:r>
              <a:rPr lang="ru-RU" sz="1600" i="0" dirty="0">
                <a:solidFill>
                  <a:srgbClr val="444444"/>
                </a:solidFill>
                <a:effectLst/>
                <a:latin typeface="pt_sans_bold"/>
              </a:rPr>
              <a:t>В рамках традиционного трудового лета Гродненского государственного университета имени Янки Купалы студенты активно трудятся на предприятиях и в организациях не только </a:t>
            </a:r>
            <a:r>
              <a:rPr lang="ru-RU" sz="1600" i="0" dirty="0" err="1">
                <a:solidFill>
                  <a:srgbClr val="444444"/>
                </a:solidFill>
                <a:effectLst/>
                <a:latin typeface="pt_sans_bold"/>
              </a:rPr>
              <a:t>Гродненщины</a:t>
            </a:r>
            <a:r>
              <a:rPr lang="ru-RU" sz="1600" i="0" dirty="0">
                <a:solidFill>
                  <a:srgbClr val="444444"/>
                </a:solidFill>
                <a:effectLst/>
                <a:latin typeface="pt_sans_bold"/>
              </a:rPr>
              <a:t>. Более 144 студента в составе 12 отрядов успешно завершили свою трудовую смену. В настоящее время еще около сотни студентов из 10 студенческих отрядов активно трудятся, а более 600 ребят планируют присоединиться к студенческим отрядам этим летом.</a:t>
            </a:r>
            <a:endParaRPr lang="ru-RU" sz="1600" i="0" dirty="0">
              <a:solidFill>
                <a:srgbClr val="444444"/>
              </a:solidFill>
              <a:effectLst/>
              <a:latin typeface="Comic Sans MS" panose="030F0702030302020204" pitchFamily="66" charset="0"/>
            </a:endParaRPr>
          </a:p>
          <a:p>
            <a:pPr indent="450215" algn="just">
              <a:buNone/>
            </a:pPr>
            <a:r>
              <a:rPr lang="ru-RU" sz="1600" b="0" i="0" dirty="0">
                <a:solidFill>
                  <a:srgbClr val="333333"/>
                </a:solidFill>
                <a:effectLst/>
                <a:latin typeface="pt_sans_caption"/>
              </a:rPr>
              <a:t>Каждый год Гродненский государственный университет имени Янки Купалы обращается к организациям и предприятиям города, области и республики, чтобы узнать о возможностях трудоустройства студентов в рамках студенческих отрядов. В этом году было получено большое количество запросов на трудоустройство студентов. Партнерская сеть ГрГУ имени Янки Купалы значительно расширилась, включив еще больше организаций, заинтересованных в работе с талантливыми и энергичными студентами-купаловцами.</a:t>
            </a:r>
          </a:p>
        </p:txBody>
      </p:sp>
      <p:pic>
        <p:nvPicPr>
          <p:cNvPr id="12292" name="Picture 4" descr="photo 2024 06 28 10 15 32">
            <a:extLst>
              <a:ext uri="{FF2B5EF4-FFF2-40B4-BE49-F238E27FC236}">
                <a16:creationId xmlns:a16="http://schemas.microsoft.com/office/drawing/2014/main" id="{F1DE1485-C4F9-4DA0-E3AA-8A31639F1D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620" y="3829584"/>
            <a:ext cx="3240360" cy="243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CA05272-49B6-D89D-E774-F76B69B04190}"/>
              </a:ext>
            </a:extLst>
          </p:cNvPr>
          <p:cNvSpPr txBox="1"/>
          <p:nvPr/>
        </p:nvSpPr>
        <p:spPr>
          <a:xfrm>
            <a:off x="244772" y="6345538"/>
            <a:ext cx="850157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50" dirty="0">
                <a:hlinkClick r:id="rId8"/>
              </a:rPr>
              <a:t>https://www.grsu.by/component/k2/item/51169-fotofakt-trudovoe-leto-kupalovtsev-prodolzhaetsya.html</a:t>
            </a:r>
            <a:r>
              <a:rPr lang="ru-RU" sz="105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045263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F7B48A-8803-5E4D-85E2-3EE926FE5C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12847A10-2EAA-9091-F727-66082BCD598B}"/>
              </a:ext>
            </a:extLst>
          </p:cNvPr>
          <p:cNvGrpSpPr/>
          <p:nvPr/>
        </p:nvGrpSpPr>
        <p:grpSpPr>
          <a:xfrm>
            <a:off x="-115200" y="-92546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DB5DBBF3-14B3-59FB-27E8-6687EF6DFE97}"/>
                </a:ext>
              </a:extLst>
            </p:cNvPr>
            <p:cNvSpPr/>
            <p:nvPr/>
          </p:nvSpPr>
          <p:spPr>
            <a:xfrm>
              <a:off x="0" y="0"/>
              <a:ext cx="9144000" cy="89731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>
              <a:extLst>
                <a:ext uri="{FF2B5EF4-FFF2-40B4-BE49-F238E27FC236}">
                  <a16:creationId xmlns:a16="http://schemas.microsoft.com/office/drawing/2014/main" id="{52CAED11-74B3-E8F9-D68A-B23A88BE5CE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8A816468-A956-C819-411B-B3DA13BFAFB9}"/>
                </a:ext>
              </a:extLst>
            </p:cNvPr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>
                <a:extLst>
                  <a:ext uri="{FF2B5EF4-FFF2-40B4-BE49-F238E27FC236}">
                    <a16:creationId xmlns:a16="http://schemas.microsoft.com/office/drawing/2014/main" id="{4D0379DE-5B0B-D661-8B2E-0272480E31E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D805134-A16A-C127-1E33-A7840F65D977}"/>
                  </a:ext>
                </a:extLst>
              </p:cNvPr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:a16="http://schemas.microsoft.com/office/drawing/2014/main" id="{3B9E64E6-6264-E1CC-0D45-8D83C8703ED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id="{B22D527A-C1A8-FE93-B7A4-AC076470DE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id="{872E5853-1C81-3A78-7477-917FA8E4B418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0FF46142-6148-A85C-4E96-210290CE0B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C6911FB8-EE97-98E4-62D1-85F92BF4C79F}"/>
              </a:ext>
            </a:extLst>
          </p:cNvPr>
          <p:cNvSpPr txBox="1"/>
          <p:nvPr/>
        </p:nvSpPr>
        <p:spPr>
          <a:xfrm>
            <a:off x="703437" y="85406"/>
            <a:ext cx="590962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000" b="1" i="0" dirty="0">
                <a:solidFill>
                  <a:schemeClr val="bg1"/>
                </a:solidFill>
                <a:effectLst/>
                <a:latin typeface="pt_sans_bold"/>
              </a:rPr>
              <a:t>XXVIII Белорусский энергетический и экологический форуме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3AA81F-9988-A95A-D044-02CC7F8E7D08}"/>
              </a:ext>
            </a:extLst>
          </p:cNvPr>
          <p:cNvSpPr txBox="1"/>
          <p:nvPr/>
        </p:nvSpPr>
        <p:spPr>
          <a:xfrm>
            <a:off x="22243" y="910876"/>
            <a:ext cx="5341845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ts val="1800"/>
              </a:lnSpc>
              <a:buNone/>
            </a:pPr>
            <a:r>
              <a:rPr lang="ru-RU" sz="1400" i="0" dirty="0">
                <a:solidFill>
                  <a:srgbClr val="444444"/>
                </a:solidFill>
                <a:effectLst/>
                <a:latin typeface="pt_sans_bold"/>
              </a:rPr>
              <a:t>XXVIII Белорусский энергетический и экологический форум проходил в Минске на площадях футбольного манежа. В рамках форума организована международная специализированная выставка «Энергетика. Экология. Энергосбережение. </a:t>
            </a:r>
            <a:r>
              <a:rPr lang="ru-RU" sz="1400" i="0" dirty="0" err="1">
                <a:solidFill>
                  <a:srgbClr val="444444"/>
                </a:solidFill>
                <a:effectLst/>
                <a:latin typeface="pt_sans_bold"/>
              </a:rPr>
              <a:t>Электро</a:t>
            </a:r>
            <a:r>
              <a:rPr lang="ru-RU" sz="1400" i="0" dirty="0">
                <a:solidFill>
                  <a:srgbClr val="444444"/>
                </a:solidFill>
                <a:effectLst/>
                <a:latin typeface="pt_sans_bold"/>
              </a:rPr>
              <a:t>» (EnergyExpo-2024), где свои экспозиции представили более 200 отечественных и зарубежных компаний, среди которых представители Китая, России, Ирана.</a:t>
            </a:r>
            <a:endParaRPr lang="ru-RU" sz="1400" i="0" dirty="0">
              <a:solidFill>
                <a:srgbClr val="444444"/>
              </a:solidFill>
              <a:effectLst/>
              <a:latin typeface="Comic Sans MS" panose="030F0702030302020204" pitchFamily="66" charset="0"/>
            </a:endParaRPr>
          </a:p>
          <a:p>
            <a:pPr indent="450215" algn="just">
              <a:buNone/>
            </a:pPr>
            <a:r>
              <a:rPr lang="ru-RU" sz="1400" b="0" i="0" dirty="0">
                <a:solidFill>
                  <a:srgbClr val="333333"/>
                </a:solidFill>
                <a:effectLst/>
                <a:latin typeface="pt_sans_caption"/>
              </a:rPr>
              <a:t>Ежегодно Форум становится уникальной площадкой для встречи специалистов в области энергетики и экологии, способствуя расширению сотрудничества, обмену мнениями и совершенствованию технологий, и призван содействовать инновационному развитию топливно-энергетического комплекса Беларуси. В рамках форума ежегодно проводится ряд мероприятий, в том числе научные конференции, круглые столы и семинары, на которых специалисты представляют передовые технологии в области энергетики, энергосбережения и экологии.</a:t>
            </a:r>
          </a:p>
          <a:p>
            <a:pPr indent="450215" algn="just">
              <a:buNone/>
            </a:pPr>
            <a:r>
              <a:rPr lang="ru-RU" sz="1400" b="0" i="0" dirty="0">
                <a:solidFill>
                  <a:srgbClr val="333333"/>
                </a:solidFill>
                <a:effectLst/>
                <a:latin typeface="pt_sans_caption"/>
              </a:rPr>
              <a:t>Государственный комитет по науке и технологии организовал коллективную экспозицию образовательных и научно-исследовательских организаций и учреждений, среди которых представлен и Гродненский государственный университет имени Янки Купалы.</a:t>
            </a:r>
          </a:p>
        </p:txBody>
      </p:sp>
      <p:pic>
        <p:nvPicPr>
          <p:cNvPr id="29698" name="Picture 2" descr="photo 5238070466013421538 y">
            <a:extLst>
              <a:ext uri="{FF2B5EF4-FFF2-40B4-BE49-F238E27FC236}">
                <a16:creationId xmlns:a16="http://schemas.microsoft.com/office/drawing/2014/main" id="{6E4B4E49-29A2-F286-6237-6C17BB2711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977921"/>
            <a:ext cx="3385928" cy="2261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0" name="Picture 4" descr="photo_5238070466013421539_y">
            <a:extLst>
              <a:ext uri="{FF2B5EF4-FFF2-40B4-BE49-F238E27FC236}">
                <a16:creationId xmlns:a16="http://schemas.microsoft.com/office/drawing/2014/main" id="{B4B3AFB3-233E-FE80-2DFE-9AD17C9FDC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2525" y="3346901"/>
            <a:ext cx="3392982" cy="2261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AAE92A1-2A1C-B283-80DB-0E6704835BB4}"/>
              </a:ext>
            </a:extLst>
          </p:cNvPr>
          <p:cNvSpPr txBox="1"/>
          <p:nvPr/>
        </p:nvSpPr>
        <p:spPr>
          <a:xfrm>
            <a:off x="20581" y="6235046"/>
            <a:ext cx="935687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hlinkClick r:id="rId9"/>
              </a:rPr>
              <a:t>https://www.grsu.by/component/k2/item/52427-kupalovtsy-prinyali-uchastie-v-xxviii-belorusskom-energeticheskom-i-ekologicheskom-forume.html</a:t>
            </a:r>
            <a:r>
              <a:rPr lang="ru-RU" sz="1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59344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-115200" y="-92546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0" y="0"/>
              <a:ext cx="9144000" cy="89731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/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/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:a16="http://schemas.microsoft.com/office/drawing/2014/main" id="{0BF1F2F7-8FF3-4E60-9DF8-887CDC2C8F7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id="{C25AE1BE-CE6A-4F23-B40C-62163D67B7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id="{CDFEA395-CE46-4843-889D-610D058E8DC1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Прямоугольник 1"/>
          <p:cNvSpPr/>
          <p:nvPr/>
        </p:nvSpPr>
        <p:spPr>
          <a:xfrm>
            <a:off x="1851248" y="167936"/>
            <a:ext cx="44430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pt_sans_bold"/>
              </a:rPr>
              <a:t>Премия имени А.И. </a:t>
            </a:r>
            <a:r>
              <a:rPr lang="ru-RU" sz="2400" b="1" dirty="0" err="1">
                <a:solidFill>
                  <a:schemeClr val="bg1"/>
                </a:solidFill>
                <a:latin typeface="pt_sans_bold"/>
              </a:rPr>
              <a:t>Дубко</a:t>
            </a:r>
            <a:endParaRPr lang="ru-RU" sz="2400" b="1" dirty="0">
              <a:solidFill>
                <a:schemeClr val="bg1"/>
              </a:solidFill>
              <a:latin typeface="pt_sans_bold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1045" y="989407"/>
            <a:ext cx="6048455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1400" dirty="0">
                <a:solidFill>
                  <a:srgbClr val="444444"/>
                </a:solidFill>
                <a:latin typeface="pt_sans_bold"/>
              </a:rPr>
              <a:t>Вручение премий состоялось в Гродненском государственном областном Дворце творчества детей и молодежи. Там чествовали школьников, студентов, учащихся учреждений профессионально-технического и среднего специального образования, отличившихся в спортивной, творческой и научной деятельности. Среди обладателей премии были и </a:t>
            </a:r>
            <a:r>
              <a:rPr lang="ru-RU" sz="1400" dirty="0" err="1">
                <a:solidFill>
                  <a:srgbClr val="444444"/>
                </a:solidFill>
                <a:latin typeface="pt_sans_bold"/>
              </a:rPr>
              <a:t>купаловцы</a:t>
            </a:r>
            <a:r>
              <a:rPr lang="ru-RU" sz="1400" dirty="0">
                <a:solidFill>
                  <a:srgbClr val="444444"/>
                </a:solidFill>
                <a:latin typeface="pt_sans_bold"/>
              </a:rPr>
              <a:t>.</a:t>
            </a:r>
            <a:endParaRPr lang="ru-RU" sz="1400" dirty="0">
              <a:solidFill>
                <a:srgbClr val="444444"/>
              </a:solidFill>
              <a:latin typeface="Comic Sans MS" panose="030F0702030302020204" pitchFamily="66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1400" dirty="0">
                <a:solidFill>
                  <a:srgbClr val="333333"/>
                </a:solidFill>
                <a:latin typeface="pt_sans_caption"/>
              </a:rPr>
              <a:t>Высокой награды была удостоена студентка 2 курса факультета истории коммуникации и туризма Анастасия Кисель. Анастасия призер Республиканского гражданско-патриотического марафона «Вместе – за сильную и процветающую Беларусь!» в составе команды Гродненского государственного университета имени Янки Купалы, а также победитель гранд-финала республиканского конкурса «Студент года – 2023». Кроме того, девушка – победитель первого городского конкурса «</a:t>
            </a:r>
            <a:r>
              <a:rPr lang="ru-RU" sz="1400" dirty="0" err="1">
                <a:solidFill>
                  <a:srgbClr val="333333"/>
                </a:solidFill>
                <a:latin typeface="pt_sans_caption"/>
              </a:rPr>
              <a:t>Гродненчанка</a:t>
            </a:r>
            <a:r>
              <a:rPr lang="ru-RU" sz="1400" dirty="0">
                <a:solidFill>
                  <a:srgbClr val="333333"/>
                </a:solidFill>
                <a:latin typeface="pt_sans_caption"/>
              </a:rPr>
              <a:t> – 2023», победитель в номинации «Художественное слово» Фестиваля молодежи и студентов союзного государства.</a:t>
            </a:r>
          </a:p>
          <a:p>
            <a:pPr indent="450215" algn="just">
              <a:spcAft>
                <a:spcPts val="0"/>
              </a:spcAft>
            </a:pPr>
            <a:r>
              <a:rPr lang="ru-RU" sz="1400" dirty="0">
                <a:solidFill>
                  <a:srgbClr val="333333"/>
                </a:solidFill>
                <a:latin typeface="pt_sans_caption"/>
              </a:rPr>
              <a:t>Также премии был удостоен студент 2 курса факультета экономики и управления Егор </a:t>
            </a:r>
            <a:r>
              <a:rPr lang="ru-RU" sz="1400" dirty="0" err="1">
                <a:solidFill>
                  <a:srgbClr val="333333"/>
                </a:solidFill>
                <a:latin typeface="pt_sans_caption"/>
              </a:rPr>
              <a:t>Бухгоровский</a:t>
            </a:r>
            <a:r>
              <a:rPr lang="ru-RU" sz="1400" dirty="0">
                <a:solidFill>
                  <a:srgbClr val="333333"/>
                </a:solidFill>
                <a:latin typeface="pt_sans_caption"/>
              </a:rPr>
              <a:t>. Молодой человек награжден Благодарностью Министра образования за помощь в организации и проведении II Игр стран СНГ в качестве активного волонтера. Также Егор обладатель диплома III степени конкурса «Решение кейса и его презентация» на Международном Чемпионате среди студентов «Твой мир – твой проект» (</a:t>
            </a:r>
            <a:r>
              <a:rPr lang="ru-RU" sz="1400" dirty="0" err="1">
                <a:solidFill>
                  <a:srgbClr val="333333"/>
                </a:solidFill>
                <a:latin typeface="pt_sans_caption"/>
              </a:rPr>
              <a:t>г.Челябинск</a:t>
            </a:r>
            <a:r>
              <a:rPr lang="ru-RU" sz="1400" dirty="0">
                <a:solidFill>
                  <a:srgbClr val="333333"/>
                </a:solidFill>
                <a:latin typeface="pt_sans_caption"/>
              </a:rPr>
              <a:t>).</a:t>
            </a:r>
          </a:p>
        </p:txBody>
      </p:sp>
      <p:pic>
        <p:nvPicPr>
          <p:cNvPr id="11266" name="Picture 2" descr="IMG 296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982" y="953778"/>
            <a:ext cx="2484786" cy="1657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81617" y="6271877"/>
            <a:ext cx="905475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>
                <a:hlinkClick r:id="rId8"/>
              </a:rPr>
              <a:t>https://www.grsu.by/component/k2/item/48689-kupalovtsy-stali-laureatami-premii-imeni-a-i-dubko.html</a:t>
            </a:r>
            <a:r>
              <a:rPr lang="en-US" sz="1050" dirty="0"/>
              <a:t> </a:t>
            </a:r>
            <a:endParaRPr lang="ru-RU" sz="1050" dirty="0"/>
          </a:p>
        </p:txBody>
      </p:sp>
      <p:pic>
        <p:nvPicPr>
          <p:cNvPr id="11268" name="Picture 4" descr="IMG_292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982" y="2717145"/>
            <a:ext cx="2521721" cy="1681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IMG_304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4753" y="4484716"/>
            <a:ext cx="2583435" cy="1722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56868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B648D4-B927-8D3E-A16B-34841F7A85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3773E740-8523-6089-A4E0-5AEF97782099}"/>
              </a:ext>
            </a:extLst>
          </p:cNvPr>
          <p:cNvGrpSpPr/>
          <p:nvPr/>
        </p:nvGrpSpPr>
        <p:grpSpPr>
          <a:xfrm>
            <a:off x="-115200" y="-92546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A8BC2DAE-2E2A-F55A-8240-0366F7BE6D9B}"/>
                </a:ext>
              </a:extLst>
            </p:cNvPr>
            <p:cNvSpPr/>
            <p:nvPr/>
          </p:nvSpPr>
          <p:spPr>
            <a:xfrm>
              <a:off x="0" y="0"/>
              <a:ext cx="9144000" cy="89731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>
              <a:extLst>
                <a:ext uri="{FF2B5EF4-FFF2-40B4-BE49-F238E27FC236}">
                  <a16:creationId xmlns:a16="http://schemas.microsoft.com/office/drawing/2014/main" id="{F43498E8-8AF2-F12E-291A-C0E2BA63FC8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DD86922F-A5DB-360A-9682-A294776B0A8A}"/>
                </a:ext>
              </a:extLst>
            </p:cNvPr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>
                <a:extLst>
                  <a:ext uri="{FF2B5EF4-FFF2-40B4-BE49-F238E27FC236}">
                    <a16:creationId xmlns:a16="http://schemas.microsoft.com/office/drawing/2014/main" id="{9F07EC36-1DCF-ECEF-6D2F-CC2ED5E9C8D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00E237B-33E5-5E71-F6E7-C7A34A2E66E3}"/>
                  </a:ext>
                </a:extLst>
              </p:cNvPr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:a16="http://schemas.microsoft.com/office/drawing/2014/main" id="{9B812702-11BE-81DB-B3EF-0352B195958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id="{79108241-1C8C-9122-4580-11529AF4B9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id="{9048CBE9-8C0E-7FC9-68BA-F0898C38A63F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5062E1F1-2560-C1A0-0C69-F8BA2C9FC3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8AF98504-8CEB-317A-44D1-80B5DB7688CC}"/>
              </a:ext>
            </a:extLst>
          </p:cNvPr>
          <p:cNvSpPr txBox="1"/>
          <p:nvPr/>
        </p:nvSpPr>
        <p:spPr>
          <a:xfrm>
            <a:off x="851491" y="98614"/>
            <a:ext cx="61440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1800" b="1" i="0" dirty="0">
                <a:solidFill>
                  <a:schemeClr val="bg1"/>
                </a:solidFill>
                <a:effectLst/>
                <a:latin typeface="pt_sans_bold"/>
              </a:rPr>
              <a:t>IV Международная научно-практическая конференция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9EF03C-FF47-3AAB-7639-2BE5E97B5AA3}"/>
              </a:ext>
            </a:extLst>
          </p:cNvPr>
          <p:cNvSpPr txBox="1"/>
          <p:nvPr/>
        </p:nvSpPr>
        <p:spPr>
          <a:xfrm>
            <a:off x="141730" y="929118"/>
            <a:ext cx="8745264" cy="29700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ts val="1800"/>
              </a:lnSpc>
              <a:buNone/>
            </a:pPr>
            <a:r>
              <a:rPr lang="ru-RU" sz="1600" i="0" dirty="0">
                <a:solidFill>
                  <a:srgbClr val="444444"/>
                </a:solidFill>
                <a:effectLst/>
                <a:latin typeface="pt_sans_bold"/>
              </a:rPr>
              <a:t>В Национальной библиотеке прошло пленарное заседание IV Международной научно-практической конференции «Интеллектуальная собственность в современном мире: вызовы времени и перспективы развития». В рамках мероприятия состоялось награждение победителей конкурса среди молодежи на лучшую работу в сфере интеллектуальной собственности 2023/2024 учебного года.</a:t>
            </a:r>
            <a:endParaRPr lang="ru-RU" sz="1600" i="0" dirty="0">
              <a:solidFill>
                <a:srgbClr val="444444"/>
              </a:solidFill>
              <a:effectLst/>
              <a:latin typeface="Comic Sans MS" panose="030F0702030302020204" pitchFamily="66" charset="0"/>
            </a:endParaRPr>
          </a:p>
          <a:p>
            <a:pPr indent="450215" algn="just">
              <a:buNone/>
            </a:pPr>
            <a:r>
              <a:rPr lang="ru-RU" sz="1600" i="0" dirty="0">
                <a:solidFill>
                  <a:srgbClr val="333333"/>
                </a:solidFill>
                <a:effectLst/>
                <a:latin typeface="pt_sans_caption"/>
              </a:rPr>
              <a:t>В номинации «Лучшая статья в сфере интеллектуальной собственности» по направлению «Защита прав на объекты интеллектуальной собственности» работа студента 4 курса юридического факультета, специальности «Таможенное дело» Владислава </a:t>
            </a:r>
            <a:r>
              <a:rPr lang="ru-RU" sz="1600" i="0" dirty="0" err="1">
                <a:solidFill>
                  <a:srgbClr val="333333"/>
                </a:solidFill>
                <a:effectLst/>
                <a:latin typeface="pt_sans_caption"/>
              </a:rPr>
              <a:t>Курлянчика</a:t>
            </a:r>
            <a:r>
              <a:rPr lang="ru-RU" sz="1600" i="0" dirty="0">
                <a:solidFill>
                  <a:srgbClr val="333333"/>
                </a:solidFill>
                <a:effectLst/>
                <a:latin typeface="pt_sans_caption"/>
              </a:rPr>
              <a:t> была признана лучшей.</a:t>
            </a:r>
          </a:p>
          <a:p>
            <a:pPr indent="450215" algn="just">
              <a:buNone/>
            </a:pPr>
            <a:r>
              <a:rPr lang="ru-RU" sz="1600" i="0" dirty="0">
                <a:solidFill>
                  <a:srgbClr val="333333"/>
                </a:solidFill>
                <a:effectLst/>
                <a:latin typeface="pt_sans_caption"/>
              </a:rPr>
              <a:t>Тема статьи студента – «Роль таможенных органов в защите объектов интеллектуальной собственности», научным руководителем выступила старший преподаватель кафедры международного права Наталья Сергеевна </a:t>
            </a:r>
            <a:r>
              <a:rPr lang="ru-RU" sz="1600" i="0" dirty="0" err="1">
                <a:solidFill>
                  <a:srgbClr val="333333"/>
                </a:solidFill>
                <a:effectLst/>
                <a:latin typeface="pt_sans_caption"/>
              </a:rPr>
              <a:t>Габец</a:t>
            </a:r>
            <a:r>
              <a:rPr lang="ru-RU" sz="1600" i="0" dirty="0">
                <a:solidFill>
                  <a:srgbClr val="333333"/>
                </a:solidFill>
                <a:effectLst/>
                <a:latin typeface="pt_sans_caption"/>
              </a:rPr>
              <a:t>.</a:t>
            </a:r>
          </a:p>
        </p:txBody>
      </p:sp>
      <p:pic>
        <p:nvPicPr>
          <p:cNvPr id="32770" name="Picture 2" descr="IMG 0624">
            <a:extLst>
              <a:ext uri="{FF2B5EF4-FFF2-40B4-BE49-F238E27FC236}">
                <a16:creationId xmlns:a16="http://schemas.microsoft.com/office/drawing/2014/main" id="{5324EF22-2F5A-779B-DC27-1CC3D1D611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010" y="3899162"/>
            <a:ext cx="3695580" cy="2429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9036DD4-29F9-92BF-79E9-4309F394465C}"/>
              </a:ext>
            </a:extLst>
          </p:cNvPr>
          <p:cNvSpPr txBox="1"/>
          <p:nvPr/>
        </p:nvSpPr>
        <p:spPr>
          <a:xfrm>
            <a:off x="0" y="6336322"/>
            <a:ext cx="931729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50" dirty="0">
                <a:hlinkClick r:id="rId8"/>
              </a:rPr>
              <a:t>https://www.grsu.by/component/k2/item/52467-nauka-v-prioritete-kupalovets-prinyal-uchastie-v-iv-mezhdunarodnoj-nauchno-prakticheskoj-konferentsii.html</a:t>
            </a:r>
            <a:r>
              <a:rPr lang="ru-RU" sz="105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413956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D2D01A-3D01-36CE-0E69-75E9966605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86E2C735-7EE8-2039-DA4C-936A932D63BE}"/>
              </a:ext>
            </a:extLst>
          </p:cNvPr>
          <p:cNvGrpSpPr/>
          <p:nvPr/>
        </p:nvGrpSpPr>
        <p:grpSpPr>
          <a:xfrm>
            <a:off x="-115200" y="-92546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00394244-4515-065A-643C-914B11DACCBC}"/>
                </a:ext>
              </a:extLst>
            </p:cNvPr>
            <p:cNvSpPr/>
            <p:nvPr/>
          </p:nvSpPr>
          <p:spPr>
            <a:xfrm>
              <a:off x="0" y="0"/>
              <a:ext cx="9144000" cy="89731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>
              <a:extLst>
                <a:ext uri="{FF2B5EF4-FFF2-40B4-BE49-F238E27FC236}">
                  <a16:creationId xmlns:a16="http://schemas.microsoft.com/office/drawing/2014/main" id="{6D96B70A-E26E-2126-6E11-94B2B58A62C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E70EFE6B-3C58-7E90-0760-27C4AB70713D}"/>
                </a:ext>
              </a:extLst>
            </p:cNvPr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>
                <a:extLst>
                  <a:ext uri="{FF2B5EF4-FFF2-40B4-BE49-F238E27FC236}">
                    <a16:creationId xmlns:a16="http://schemas.microsoft.com/office/drawing/2014/main" id="{4D36A388-B163-DCF0-8A8D-A6A984092B8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B1BAD99-C449-F941-C7C9-75BDE4058ADD}"/>
                  </a:ext>
                </a:extLst>
              </p:cNvPr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:a16="http://schemas.microsoft.com/office/drawing/2014/main" id="{54570DD0-85A0-E619-7731-AABAB5299C4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id="{A7E1C485-0EE6-8047-07F8-E6607D4E13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id="{7722AA1B-1EEE-11DE-C32B-58C6B7546E33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57BD81C9-FA7F-D8E3-2AF6-E3B77C344C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DAC504B-E335-83F2-BE2A-37CD26419135}"/>
              </a:ext>
            </a:extLst>
          </p:cNvPr>
          <p:cNvSpPr txBox="1"/>
          <p:nvPr/>
        </p:nvSpPr>
        <p:spPr>
          <a:xfrm>
            <a:off x="384668" y="0"/>
            <a:ext cx="706765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1800" b="1" i="0" dirty="0">
                <a:solidFill>
                  <a:schemeClr val="bg1"/>
                </a:solidFill>
                <a:effectLst/>
                <a:latin typeface="pt_sans_bold"/>
              </a:rPr>
              <a:t>Международная осенняя школа Digital </a:t>
            </a:r>
            <a:r>
              <a:rPr lang="ru-RU" sz="1800" b="1" i="0" dirty="0" err="1">
                <a:solidFill>
                  <a:schemeClr val="bg1"/>
                </a:solidFill>
                <a:effectLst/>
                <a:latin typeface="pt_sans_bold"/>
              </a:rPr>
              <a:t>Tourism</a:t>
            </a:r>
            <a:r>
              <a:rPr lang="ru-RU" sz="1800" b="1" i="0" dirty="0">
                <a:solidFill>
                  <a:schemeClr val="bg1"/>
                </a:solidFill>
                <a:effectLst/>
                <a:latin typeface="pt_sans_bold"/>
              </a:rPr>
              <a:t> Academy «Развитие предпринимательства в региональном туризме в условиях цифровизации» для коллег из России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579DCD-25B9-6A77-A510-FA75431E7BB1}"/>
              </a:ext>
            </a:extLst>
          </p:cNvPr>
          <p:cNvSpPr txBox="1"/>
          <p:nvPr/>
        </p:nvSpPr>
        <p:spPr>
          <a:xfrm>
            <a:off x="48412" y="929528"/>
            <a:ext cx="5475236" cy="54322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ts val="1800"/>
              </a:lnSpc>
              <a:buNone/>
            </a:pPr>
            <a:r>
              <a:rPr lang="ru-RU" sz="1600" i="0" dirty="0">
                <a:solidFill>
                  <a:srgbClr val="444444"/>
                </a:solidFill>
                <a:effectLst/>
                <a:latin typeface="pt_sans_bold"/>
              </a:rPr>
              <a:t>На факультете экономики и управления ГрГУ имени Янки Купалы состоялся прием граждан Российской Федерации, представителей Международного института экономики и лингвистики Иркутского государственного университета.</a:t>
            </a:r>
            <a:endParaRPr lang="ru-RU" sz="1600" i="0" dirty="0">
              <a:solidFill>
                <a:srgbClr val="444444"/>
              </a:solidFill>
              <a:effectLst/>
              <a:latin typeface="Comic Sans MS" panose="030F0702030302020204" pitchFamily="66" charset="0"/>
            </a:endParaRPr>
          </a:p>
          <a:p>
            <a:pPr indent="450215" algn="just">
              <a:buNone/>
            </a:pPr>
            <a:r>
              <a:rPr lang="ru-RU" sz="1600" i="0" dirty="0">
                <a:solidFill>
                  <a:srgbClr val="333333"/>
                </a:solidFill>
                <a:effectLst/>
                <a:latin typeface="pt_sans_caption"/>
              </a:rPr>
              <a:t>В Гродненском государственном университете имени Янки Купалы прошла Международная осенняя школа Digital </a:t>
            </a:r>
            <a:r>
              <a:rPr lang="ru-RU" sz="1600" i="0" dirty="0" err="1">
                <a:solidFill>
                  <a:srgbClr val="333333"/>
                </a:solidFill>
                <a:effectLst/>
                <a:latin typeface="pt_sans_caption"/>
              </a:rPr>
              <a:t>Tourism</a:t>
            </a:r>
            <a:r>
              <a:rPr lang="ru-RU" sz="1600" i="0" dirty="0">
                <a:solidFill>
                  <a:srgbClr val="333333"/>
                </a:solidFill>
                <a:effectLst/>
                <a:latin typeface="pt_sans_caption"/>
              </a:rPr>
              <a:t> Academy «Развитие предпринимательства в региональном туризме в условиях цифровизации», в которой приняли участие доктор исторических наук, профессор кафедры социально-экономических и математических дисциплин, заведующий кафедрой социально-экономических и математических дисциплин Мария Плотникова, а также студенты.</a:t>
            </a:r>
          </a:p>
          <a:p>
            <a:pPr indent="450215" algn="just">
              <a:buNone/>
            </a:pPr>
            <a:r>
              <a:rPr lang="ru-RU" sz="1600" i="0" dirty="0">
                <a:solidFill>
                  <a:srgbClr val="333333"/>
                </a:solidFill>
                <a:effectLst/>
                <a:latin typeface="pt_sans_caption"/>
              </a:rPr>
              <a:t>Благодаря совместной работе представителей факультета экономики и управления </a:t>
            </a:r>
            <a:r>
              <a:rPr lang="ru-RU" sz="1600" i="0" dirty="0" err="1">
                <a:solidFill>
                  <a:srgbClr val="333333"/>
                </a:solidFill>
                <a:effectLst/>
                <a:latin typeface="pt_sans_caption"/>
              </a:rPr>
              <a:t>Купаловского</a:t>
            </a:r>
            <a:r>
              <a:rPr lang="ru-RU" sz="1600" i="0" dirty="0">
                <a:solidFill>
                  <a:srgbClr val="333333"/>
                </a:solidFill>
                <a:effectLst/>
                <a:latin typeface="pt_sans_caption"/>
              </a:rPr>
              <a:t> университета и коллег из России состоялся научный семинар «Регионы Евразийского пространства в условиях экономических рисков и устойчивого развития», на котором обсудили направления сотрудничества в рамках программы на 2024-2025 гг.</a:t>
            </a:r>
          </a:p>
        </p:txBody>
      </p:sp>
      <p:pic>
        <p:nvPicPr>
          <p:cNvPr id="3074" name="Picture 2" descr="IMG 7540">
            <a:extLst>
              <a:ext uri="{FF2B5EF4-FFF2-40B4-BE49-F238E27FC236}">
                <a16:creationId xmlns:a16="http://schemas.microsoft.com/office/drawing/2014/main" id="{DB68EAC2-FB38-63B1-18A3-F99A753611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852" y="1090345"/>
            <a:ext cx="3275856" cy="2185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G_7542">
            <a:extLst>
              <a:ext uri="{FF2B5EF4-FFF2-40B4-BE49-F238E27FC236}">
                <a16:creationId xmlns:a16="http://schemas.microsoft.com/office/drawing/2014/main" id="{22475B5E-7F27-C9D1-A79A-54F0B52923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562" y="3590717"/>
            <a:ext cx="3277561" cy="2185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8C7F40C-7DCF-E58D-0DA5-0B32CFC14C2C}"/>
              </a:ext>
            </a:extLst>
          </p:cNvPr>
          <p:cNvSpPr txBox="1"/>
          <p:nvPr/>
        </p:nvSpPr>
        <p:spPr>
          <a:xfrm>
            <a:off x="0" y="6268280"/>
            <a:ext cx="932452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50" dirty="0">
                <a:hlinkClick r:id="rId9"/>
              </a:rPr>
              <a:t>https://www.grsu.by/component/k2/item/52761-proshla-mezhdunarodnaya-osennyaya-shkola-digital-tourism-academy-razvitie-predprinimatelstva-v-regionalnom-turizme-v-usloviyakh-tsifrovizatsii-dlya-kolleg-iz-rossii.html</a:t>
            </a:r>
            <a:r>
              <a:rPr lang="ru-RU" sz="105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010344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85D8BC-9768-DC0C-E696-3A3E046116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3224E33A-5A29-0F27-64ED-F3B20A22DABB}"/>
              </a:ext>
            </a:extLst>
          </p:cNvPr>
          <p:cNvGrpSpPr/>
          <p:nvPr/>
        </p:nvGrpSpPr>
        <p:grpSpPr>
          <a:xfrm>
            <a:off x="-115200" y="-92546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2CA21025-542B-ACC3-98AE-7FC19A00AA52}"/>
                </a:ext>
              </a:extLst>
            </p:cNvPr>
            <p:cNvSpPr/>
            <p:nvPr/>
          </p:nvSpPr>
          <p:spPr>
            <a:xfrm>
              <a:off x="0" y="0"/>
              <a:ext cx="9144000" cy="89731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>
              <a:extLst>
                <a:ext uri="{FF2B5EF4-FFF2-40B4-BE49-F238E27FC236}">
                  <a16:creationId xmlns:a16="http://schemas.microsoft.com/office/drawing/2014/main" id="{7422613F-7952-3FD9-952C-1B523C5ED7F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AF489F19-DD3E-136E-908B-B505FD6B743E}"/>
                </a:ext>
              </a:extLst>
            </p:cNvPr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>
                <a:extLst>
                  <a:ext uri="{FF2B5EF4-FFF2-40B4-BE49-F238E27FC236}">
                    <a16:creationId xmlns:a16="http://schemas.microsoft.com/office/drawing/2014/main" id="{11706270-857F-7E91-24D1-9CCE9C1AF9E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9267FD4-B5B9-1B80-8302-06B2DE50E974}"/>
                  </a:ext>
                </a:extLst>
              </p:cNvPr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:a16="http://schemas.microsoft.com/office/drawing/2014/main" id="{7DB2E85C-0804-1AAB-B923-1091EC13CC7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id="{0CA81378-FC24-28E0-368A-F10A53FDCC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id="{45C23C81-66FA-AE19-BE70-55A417F073C8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1E437E51-EA70-175F-5F99-BF4D82A386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ED0E9E6E-5ED9-AB2E-C04F-832B1B695E3A}"/>
              </a:ext>
            </a:extLst>
          </p:cNvPr>
          <p:cNvSpPr txBox="1"/>
          <p:nvPr/>
        </p:nvSpPr>
        <p:spPr>
          <a:xfrm>
            <a:off x="541645" y="39611"/>
            <a:ext cx="670999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b="1" i="0" dirty="0">
                <a:solidFill>
                  <a:schemeClr val="bg1"/>
                </a:solidFill>
                <a:effectLst/>
                <a:latin typeface="pt_sans_bold"/>
              </a:rPr>
              <a:t>Первое заседание профессорского собрания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D60BED-E808-D24C-647C-B7B385093AC6}"/>
              </a:ext>
            </a:extLst>
          </p:cNvPr>
          <p:cNvSpPr txBox="1"/>
          <p:nvPr/>
        </p:nvSpPr>
        <p:spPr>
          <a:xfrm>
            <a:off x="98994" y="870608"/>
            <a:ext cx="9045005" cy="27238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ts val="1800"/>
              </a:lnSpc>
              <a:buNone/>
            </a:pPr>
            <a:r>
              <a:rPr lang="ru-RU" sz="1600" i="0" dirty="0">
                <a:solidFill>
                  <a:srgbClr val="444444"/>
                </a:solidFill>
                <a:effectLst/>
                <a:latin typeface="pt_sans_bold"/>
              </a:rPr>
              <a:t>Профессорское собрание – коллегиальный орган, который будет надежным партнером и помощником в решении ключевых вопросов в университете. Решение о его создании приняла ректор Гродненского государственного университета имени Янки Купалы Ирина </a:t>
            </a:r>
            <a:r>
              <a:rPr lang="ru-RU" sz="1600" i="0" dirty="0" err="1">
                <a:solidFill>
                  <a:srgbClr val="444444"/>
                </a:solidFill>
                <a:effectLst/>
                <a:latin typeface="pt_sans_bold"/>
              </a:rPr>
              <a:t>Китурко</a:t>
            </a:r>
            <a:r>
              <a:rPr lang="ru-RU" sz="1600" i="0" dirty="0">
                <a:solidFill>
                  <a:srgbClr val="444444"/>
                </a:solidFill>
                <a:effectLst/>
                <a:latin typeface="pt_sans_bold"/>
              </a:rPr>
              <a:t>. Заседание прошло в формате конструктивного диалога и было направлено на выработку рекомендаций для дальнейшего развития университета.</a:t>
            </a:r>
            <a:endParaRPr lang="ru-RU" sz="1600" i="0" dirty="0">
              <a:solidFill>
                <a:srgbClr val="444444"/>
              </a:solidFill>
              <a:effectLst/>
              <a:latin typeface="Comic Sans MS" panose="030F0702030302020204" pitchFamily="66" charset="0"/>
            </a:endParaRPr>
          </a:p>
          <a:p>
            <a:pPr indent="450215" algn="just">
              <a:buNone/>
            </a:pPr>
            <a:r>
              <a:rPr lang="ru-RU" sz="1600" i="0" dirty="0">
                <a:solidFill>
                  <a:srgbClr val="333333"/>
                </a:solidFill>
                <a:effectLst/>
                <a:latin typeface="pt_sans_caption"/>
              </a:rPr>
              <a:t>Как отметила Ирина Федоровна, профессорский состав – это золотые умы нашего университета, которые могут внести ценные предложения по развитию и усовершенствованию ГрГУ имени Янки Купалы.</a:t>
            </a:r>
          </a:p>
          <a:p>
            <a:pPr indent="450215" algn="just">
              <a:buNone/>
            </a:pPr>
            <a:r>
              <a:rPr lang="ru-RU" sz="1600" i="0" dirty="0">
                <a:solidFill>
                  <a:srgbClr val="333333"/>
                </a:solidFill>
                <a:effectLst/>
                <a:latin typeface="pt_sans_caption"/>
              </a:rPr>
              <a:t>На заседании обсуждались важные вопросы, например, привлечение молодежи к науке, увеличение численного состава профессорского корпуса, развитие научных мощностей университета.</a:t>
            </a:r>
          </a:p>
        </p:txBody>
      </p:sp>
      <p:pic>
        <p:nvPicPr>
          <p:cNvPr id="40962" name="Picture 2" descr="IMG 2908">
            <a:extLst>
              <a:ext uri="{FF2B5EF4-FFF2-40B4-BE49-F238E27FC236}">
                <a16:creationId xmlns:a16="http://schemas.microsoft.com/office/drawing/2014/main" id="{0FDBB136-9FBE-F6A6-6717-8FF4423638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663944"/>
            <a:ext cx="3563888" cy="237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4" name="Picture 4" descr="IMG_2738">
            <a:extLst>
              <a:ext uri="{FF2B5EF4-FFF2-40B4-BE49-F238E27FC236}">
                <a16:creationId xmlns:a16="http://schemas.microsoft.com/office/drawing/2014/main" id="{11FB6B58-E461-C58B-C127-AFB461927D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692803"/>
            <a:ext cx="3479170" cy="2319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90EDAAB-2AC9-3205-B555-2375F6F3642E}"/>
              </a:ext>
            </a:extLst>
          </p:cNvPr>
          <p:cNvSpPr txBox="1"/>
          <p:nvPr/>
        </p:nvSpPr>
        <p:spPr>
          <a:xfrm>
            <a:off x="334706" y="6309040"/>
            <a:ext cx="857357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hlinkClick r:id="rId9"/>
              </a:rPr>
              <a:t>https://www.grsu.by/component/k2/item/53297-v-grgu-imeni-yanki-kupaly-sostoyalos-pervoe-zasedanie-professorskogo-sobraniya.html</a:t>
            </a:r>
            <a:r>
              <a:rPr lang="ru-RU" sz="1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930240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820286-4DC3-4481-127A-DCE148B130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1DB3A986-C827-38BE-F515-9720A028A4C6}"/>
              </a:ext>
            </a:extLst>
          </p:cNvPr>
          <p:cNvGrpSpPr/>
          <p:nvPr/>
        </p:nvGrpSpPr>
        <p:grpSpPr>
          <a:xfrm>
            <a:off x="-115200" y="-92546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C01119D8-14E8-FE44-0F35-2C98AEA80D33}"/>
                </a:ext>
              </a:extLst>
            </p:cNvPr>
            <p:cNvSpPr/>
            <p:nvPr/>
          </p:nvSpPr>
          <p:spPr>
            <a:xfrm>
              <a:off x="0" y="0"/>
              <a:ext cx="9144000" cy="89731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>
              <a:extLst>
                <a:ext uri="{FF2B5EF4-FFF2-40B4-BE49-F238E27FC236}">
                  <a16:creationId xmlns:a16="http://schemas.microsoft.com/office/drawing/2014/main" id="{C196A02E-B4DE-119D-100E-31DAB5D4CC6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8BF8A661-5ABA-7174-D667-0C067FE78237}"/>
                </a:ext>
              </a:extLst>
            </p:cNvPr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>
                <a:extLst>
                  <a:ext uri="{FF2B5EF4-FFF2-40B4-BE49-F238E27FC236}">
                    <a16:creationId xmlns:a16="http://schemas.microsoft.com/office/drawing/2014/main" id="{B6B94621-6AF3-6038-CB60-F8B6B023A18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7AA79E0-3B8A-F72B-CCCB-941A9D8FEDAB}"/>
                  </a:ext>
                </a:extLst>
              </p:cNvPr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:a16="http://schemas.microsoft.com/office/drawing/2014/main" id="{1B735C30-5DC4-AB9E-F275-CF30414035B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id="{15DF9848-38E6-CE4A-7177-2E5769A8B7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id="{EBCC6A01-C546-B698-C65A-0DD257AD9265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DC295429-25E8-6AA1-E291-0625A5150A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A6147E48-C6D7-AA34-23DC-1C494636F584}"/>
              </a:ext>
            </a:extLst>
          </p:cNvPr>
          <p:cNvSpPr txBox="1"/>
          <p:nvPr/>
        </p:nvSpPr>
        <p:spPr>
          <a:xfrm>
            <a:off x="439019" y="150683"/>
            <a:ext cx="66874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1800" b="1" i="0" dirty="0">
                <a:solidFill>
                  <a:schemeClr val="bg1"/>
                </a:solidFill>
                <a:effectLst/>
                <a:latin typeface="pt_sans_bold"/>
              </a:rPr>
              <a:t>Форум инновационного предпринимательства «</a:t>
            </a:r>
            <a:r>
              <a:rPr lang="ru-RU" sz="1800" b="1" i="0" dirty="0" err="1">
                <a:solidFill>
                  <a:schemeClr val="bg1"/>
                </a:solidFill>
                <a:effectLst/>
                <a:latin typeface="pt_sans_bold"/>
              </a:rPr>
              <a:t>Startup</a:t>
            </a:r>
            <a:r>
              <a:rPr lang="ru-RU" sz="1800" b="1" i="0" dirty="0">
                <a:solidFill>
                  <a:schemeClr val="bg1"/>
                </a:solidFill>
                <a:effectLst/>
                <a:latin typeface="pt_sans_bold"/>
              </a:rPr>
              <a:t> Generation» и проекты </a:t>
            </a:r>
            <a:r>
              <a:rPr lang="ru-RU" sz="1800" b="1" i="0" dirty="0" err="1">
                <a:solidFill>
                  <a:schemeClr val="bg1"/>
                </a:solidFill>
                <a:effectLst/>
                <a:latin typeface="pt_sans_bold"/>
              </a:rPr>
              <a:t>Купаловского</a:t>
            </a:r>
            <a:r>
              <a:rPr lang="ru-RU" sz="1800" b="1" i="0" dirty="0">
                <a:solidFill>
                  <a:schemeClr val="bg1"/>
                </a:solidFill>
                <a:effectLst/>
                <a:latin typeface="pt_sans_bold"/>
              </a:rPr>
              <a:t> университета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508070-12D1-5F93-61FE-4944CE055E00}"/>
              </a:ext>
            </a:extLst>
          </p:cNvPr>
          <p:cNvSpPr txBox="1"/>
          <p:nvPr/>
        </p:nvSpPr>
        <p:spPr>
          <a:xfrm>
            <a:off x="32324" y="931722"/>
            <a:ext cx="5763811" cy="53707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ts val="1800"/>
              </a:lnSpc>
              <a:buNone/>
            </a:pPr>
            <a:r>
              <a:rPr lang="ru-RU" sz="1400" i="0" dirty="0">
                <a:solidFill>
                  <a:srgbClr val="444444"/>
                </a:solidFill>
                <a:effectLst/>
                <a:latin typeface="pt_sans_bold"/>
              </a:rPr>
              <a:t>На площадке бизнес-инкубатора Парка высоких технологий прошел форум инновационного предпринимательства «</a:t>
            </a:r>
            <a:r>
              <a:rPr lang="ru-RU" sz="1400" i="0" dirty="0" err="1">
                <a:solidFill>
                  <a:srgbClr val="444444"/>
                </a:solidFill>
                <a:effectLst/>
                <a:latin typeface="pt_sans_bold"/>
              </a:rPr>
              <a:t>Startup</a:t>
            </a:r>
            <a:r>
              <a:rPr lang="ru-RU" sz="1400" i="0" dirty="0">
                <a:solidFill>
                  <a:srgbClr val="444444"/>
                </a:solidFill>
                <a:effectLst/>
                <a:latin typeface="pt_sans_bold"/>
              </a:rPr>
              <a:t> Generation». Это событие стало важным этапом в цикле мероприятий, направленных на развитие единой экосистемы инновационного предпринимательства и стартап-движения в Беларуси, организованных Парком высоких технологий в течение 2024 года.</a:t>
            </a:r>
            <a:endParaRPr lang="ru-RU" sz="1400" i="0" dirty="0">
              <a:solidFill>
                <a:srgbClr val="444444"/>
              </a:solidFill>
              <a:effectLst/>
              <a:latin typeface="Comic Sans MS" panose="030F0702030302020204" pitchFamily="66" charset="0"/>
            </a:endParaRPr>
          </a:p>
          <a:p>
            <a:pPr indent="450215" algn="just">
              <a:buNone/>
            </a:pPr>
            <a:r>
              <a:rPr lang="ru-RU" sz="1400" i="0" dirty="0">
                <a:solidFill>
                  <a:srgbClr val="333333"/>
                </a:solidFill>
                <a:effectLst/>
                <a:latin typeface="pt_sans_caption"/>
              </a:rPr>
              <a:t>В течение двух дней более 200 молодых предпринимателей со всех уголков страны представляли и защищали свои проекты перед экспертным жюри. На форуме присутствовали представители Министерства образования, вузов, стартап-центра ПВТ и компаний-резидентов, которые подводили итоги года, анализировали состояние инфраструктуры в высших учебных заведениях и обсуждали новые направления развития инновационного предпринимательства.</a:t>
            </a:r>
          </a:p>
          <a:p>
            <a:pPr indent="450215" algn="just">
              <a:buNone/>
            </a:pPr>
            <a:r>
              <a:rPr lang="ru-RU" sz="1400" i="0" dirty="0">
                <a:solidFill>
                  <a:srgbClr val="333333"/>
                </a:solidFill>
                <a:effectLst/>
                <a:latin typeface="pt_sans_caption"/>
              </a:rPr>
              <a:t>В конкурсной программе были представлены 32 проекта, и только пять наиболее перспективных, по мнению экспертной комиссии, дошли до финала. Во второй день конкурса молодые предприниматели получили уникальную возможность презентовать свои идеи перед потенциальными заказчиками и даже выступить перед первым заместителем премьер-министра Республики Беларусь Николаем </a:t>
            </a:r>
            <a:r>
              <a:rPr lang="ru-RU" sz="1400" i="0" dirty="0" err="1">
                <a:solidFill>
                  <a:srgbClr val="333333"/>
                </a:solidFill>
                <a:effectLst/>
                <a:latin typeface="pt_sans_caption"/>
              </a:rPr>
              <a:t>Снопковым</a:t>
            </a:r>
            <a:r>
              <a:rPr lang="ru-RU" sz="1400" i="0" dirty="0">
                <a:solidFill>
                  <a:srgbClr val="333333"/>
                </a:solidFill>
                <a:effectLst/>
                <a:latin typeface="pt_sans_caption"/>
              </a:rPr>
              <a:t>. Он подчеркнул, что лучшие и востребованные идеи и стартапы всегда будут поддержаны правительством.</a:t>
            </a:r>
          </a:p>
        </p:txBody>
      </p:sp>
      <p:pic>
        <p:nvPicPr>
          <p:cNvPr id="3074" name="Picture 2" descr="photo 5395558356887922075 y">
            <a:extLst>
              <a:ext uri="{FF2B5EF4-FFF2-40B4-BE49-F238E27FC236}">
                <a16:creationId xmlns:a16="http://schemas.microsoft.com/office/drawing/2014/main" id="{4475D0E9-0DB9-7E1C-6506-B9032D449C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633" y="1116553"/>
            <a:ext cx="3125873" cy="2344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hoto_5395558356887922074_y">
            <a:extLst>
              <a:ext uri="{FF2B5EF4-FFF2-40B4-BE49-F238E27FC236}">
                <a16:creationId xmlns:a16="http://schemas.microsoft.com/office/drawing/2014/main" id="{647F920B-6A3A-3A7A-1AC4-6A3FFD4C06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633" y="3617201"/>
            <a:ext cx="3125873" cy="2083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05058AE-EF98-B5BD-4B2E-C69AE0BE012D}"/>
              </a:ext>
            </a:extLst>
          </p:cNvPr>
          <p:cNvSpPr txBox="1"/>
          <p:nvPr/>
        </p:nvSpPr>
        <p:spPr>
          <a:xfrm>
            <a:off x="32324" y="6265128"/>
            <a:ext cx="914399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hlinkClick r:id="rId9"/>
              </a:rPr>
              <a:t>https://www.grsu.by/component/k2/item/53338-forum-innovatsionnogo-predprinimatelstva-startup-generation-i-proekty-kupalovskogo-universiteta.html</a:t>
            </a:r>
            <a:r>
              <a:rPr lang="ru-RU" sz="1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004513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C6318B-9586-BF18-3EBD-561E93FEE5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93AED8BD-C703-6776-1F48-33703E64167F}"/>
              </a:ext>
            </a:extLst>
          </p:cNvPr>
          <p:cNvGrpSpPr/>
          <p:nvPr/>
        </p:nvGrpSpPr>
        <p:grpSpPr>
          <a:xfrm>
            <a:off x="-115200" y="-92546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66897257-3973-2E2F-9619-2534CD334096}"/>
                </a:ext>
              </a:extLst>
            </p:cNvPr>
            <p:cNvSpPr/>
            <p:nvPr/>
          </p:nvSpPr>
          <p:spPr>
            <a:xfrm>
              <a:off x="0" y="0"/>
              <a:ext cx="9144000" cy="89731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>
              <a:extLst>
                <a:ext uri="{FF2B5EF4-FFF2-40B4-BE49-F238E27FC236}">
                  <a16:creationId xmlns:a16="http://schemas.microsoft.com/office/drawing/2014/main" id="{BB024815-2330-CDDC-D2F7-9DF0E77334E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6B4B0DA4-DB61-9332-E45B-D9A3CF7E1247}"/>
                </a:ext>
              </a:extLst>
            </p:cNvPr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>
                <a:extLst>
                  <a:ext uri="{FF2B5EF4-FFF2-40B4-BE49-F238E27FC236}">
                    <a16:creationId xmlns:a16="http://schemas.microsoft.com/office/drawing/2014/main" id="{495333A4-11AF-B154-0F0C-728B092CDA5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C819BAE-422B-0C92-B786-4AAF81FCFF49}"/>
                  </a:ext>
                </a:extLst>
              </p:cNvPr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:a16="http://schemas.microsoft.com/office/drawing/2014/main" id="{4087C6F8-9030-8897-906E-85086812C62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id="{11EA1125-A9D6-3335-7555-2863B6F500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id="{6F201D83-156F-C92A-B22F-786695D333CA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F98BD8D6-50C1-FF8D-E4A4-1F7846F4BB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8F48168F-44F4-2302-A522-BFB177E944B7}"/>
              </a:ext>
            </a:extLst>
          </p:cNvPr>
          <p:cNvSpPr txBox="1"/>
          <p:nvPr/>
        </p:nvSpPr>
        <p:spPr>
          <a:xfrm>
            <a:off x="1006094" y="91205"/>
            <a:ext cx="57606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1800" b="1" i="0" dirty="0">
                <a:solidFill>
                  <a:schemeClr val="bg1"/>
                </a:solidFill>
                <a:effectLst/>
                <a:latin typeface="pt_sans_bold"/>
              </a:rPr>
              <a:t>Купаловцы стали обладателями областной премии имени А.И. Дубко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6536C2-CAC7-B76B-F8BE-0463E676D0FF}"/>
              </a:ext>
            </a:extLst>
          </p:cNvPr>
          <p:cNvSpPr txBox="1"/>
          <p:nvPr/>
        </p:nvSpPr>
        <p:spPr>
          <a:xfrm>
            <a:off x="52437" y="897310"/>
            <a:ext cx="9039123" cy="3247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ts val="1800"/>
              </a:lnSpc>
              <a:buNone/>
            </a:pPr>
            <a:r>
              <a:rPr lang="ru-RU" sz="1600" i="0" dirty="0">
                <a:solidFill>
                  <a:srgbClr val="444444"/>
                </a:solidFill>
                <a:effectLst/>
                <a:latin typeface="pt_sans_bold"/>
              </a:rPr>
              <a:t>Лауреатами премии имени Героя Беларуси Александра Иосифовича Дубко за 2024 год стали 34 юных жителя области. Это учащиеся и студенты, добившиеся наиболее высоких результатов в науке, спорте, творчестве, отличники образования, активисты.</a:t>
            </a:r>
            <a:endParaRPr lang="ru-RU" sz="1600" i="0" dirty="0">
              <a:solidFill>
                <a:srgbClr val="444444"/>
              </a:solidFill>
              <a:effectLst/>
              <a:latin typeface="Comic Sans MS" panose="030F0702030302020204" pitchFamily="66" charset="0"/>
            </a:endParaRPr>
          </a:p>
          <a:p>
            <a:pPr indent="450215" algn="just">
              <a:buNone/>
            </a:pPr>
            <a:r>
              <a:rPr lang="ru-RU" sz="1600" i="0" dirty="0">
                <a:solidFill>
                  <a:srgbClr val="333333"/>
                </a:solidFill>
                <a:effectLst/>
                <a:latin typeface="pt_sans_caption"/>
              </a:rPr>
              <a:t>Премия имени А.И. Дубко существует более 25 лет и в первую очередь позволяет отметить достижения тех, кто внес вклад в развитие родного края. С 1998 года ее обладателями стали более сотни одаренных юношей и девушек. Это молодые активные люди, которые стали победителями в республиканских и международных олимпиадах, проявили себя в спортивной сфере, показали лучший результат в творческих состязаниях и научной деятельности.</a:t>
            </a:r>
          </a:p>
          <a:p>
            <a:pPr indent="450215" algn="just">
              <a:buNone/>
            </a:pPr>
            <a:r>
              <a:rPr lang="ru-RU" sz="1600" i="0" dirty="0">
                <a:solidFill>
                  <a:srgbClr val="333333"/>
                </a:solidFill>
                <a:effectLst/>
                <a:latin typeface="pt_sans_caption"/>
              </a:rPr>
              <a:t>В этом году премии удостоены учащаяся 3 курса Гуманитарного колледжа ГрГУ имени Янки Купалы Ангелина </a:t>
            </a:r>
            <a:r>
              <a:rPr lang="ru-RU" sz="1600" i="0" dirty="0" err="1">
                <a:solidFill>
                  <a:srgbClr val="333333"/>
                </a:solidFill>
                <a:effectLst/>
                <a:latin typeface="pt_sans_caption"/>
              </a:rPr>
              <a:t>Чечко</a:t>
            </a:r>
            <a:r>
              <a:rPr lang="ru-RU" sz="1600" i="0" dirty="0">
                <a:solidFill>
                  <a:srgbClr val="333333"/>
                </a:solidFill>
                <a:effectLst/>
                <a:latin typeface="pt_sans_caption"/>
              </a:rPr>
              <a:t>, студентка 4 курса филологического факультета Юлия Синкевич, студент 4 курса факультета физической культуры Артем </a:t>
            </a:r>
            <a:r>
              <a:rPr lang="ru-RU" sz="1600" i="0" dirty="0" err="1">
                <a:solidFill>
                  <a:srgbClr val="333333"/>
                </a:solidFill>
                <a:effectLst/>
                <a:latin typeface="pt_sans_caption"/>
              </a:rPr>
              <a:t>Чембрович</a:t>
            </a:r>
            <a:r>
              <a:rPr lang="ru-RU" sz="1600" i="0" dirty="0">
                <a:solidFill>
                  <a:srgbClr val="333333"/>
                </a:solidFill>
                <a:effectLst/>
                <a:latin typeface="pt_sans_caption"/>
              </a:rPr>
              <a:t> и студент 4 курса юридического факультета Егор Шушкевич.</a:t>
            </a:r>
          </a:p>
        </p:txBody>
      </p:sp>
      <p:pic>
        <p:nvPicPr>
          <p:cNvPr id="6146" name="Picture 2" descr="IMG_9733">
            <a:extLst>
              <a:ext uri="{FF2B5EF4-FFF2-40B4-BE49-F238E27FC236}">
                <a16:creationId xmlns:a16="http://schemas.microsoft.com/office/drawing/2014/main" id="{12F6DB6A-ADCF-B57F-2D69-3D6088B833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134322"/>
            <a:ext cx="2743052" cy="1828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G_9741">
            <a:extLst>
              <a:ext uri="{FF2B5EF4-FFF2-40B4-BE49-F238E27FC236}">
                <a16:creationId xmlns:a16="http://schemas.microsoft.com/office/drawing/2014/main" id="{8C79562E-1038-0885-F5BB-D23F4A55C2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242" y="4127965"/>
            <a:ext cx="2768643" cy="184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IMG_9739">
            <a:extLst>
              <a:ext uri="{FF2B5EF4-FFF2-40B4-BE49-F238E27FC236}">
                <a16:creationId xmlns:a16="http://schemas.microsoft.com/office/drawing/2014/main" id="{18F2A546-025F-BEEE-9861-C80B4DE3C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8774" y="4124605"/>
            <a:ext cx="2768643" cy="184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F9F1400-02AE-A9E2-C8D1-E4BB4B6DD4E5}"/>
              </a:ext>
            </a:extLst>
          </p:cNvPr>
          <p:cNvSpPr txBox="1"/>
          <p:nvPr/>
        </p:nvSpPr>
        <p:spPr>
          <a:xfrm>
            <a:off x="280895" y="6282571"/>
            <a:ext cx="858220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hlinkClick r:id="rId10"/>
              </a:rPr>
              <a:t>https://www.grsu.by/component/k2/item/53367-kupalovtsy-stali-obladatelyami-oblastnoj-premii-imeni-a-i-dubko.html</a:t>
            </a:r>
            <a:r>
              <a:rPr lang="ru-RU" sz="1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236664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-73726" y="-1"/>
            <a:ext cx="9217727" cy="6858001"/>
            <a:chOff x="-73726" y="-1"/>
            <a:chExt cx="9217727" cy="6858001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6" name="Picture 18" descr="https://i.ya-webdesign.com/images/light-burst-png-2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8346395">
              <a:off x="6047700" y="5661067"/>
              <a:ext cx="2360899" cy="8423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Texturizer/>
                      </a14:imgEffect>
                      <a14:imgEffect>
                        <a14:colorTemperature colorTemp="72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101615" y="-1"/>
              <a:ext cx="8042385" cy="3027857"/>
            </a:xfrm>
            <a:custGeom>
              <a:avLst/>
              <a:gdLst>
                <a:gd name="connsiteX0" fmla="*/ 0 w 10566400"/>
                <a:gd name="connsiteY0" fmla="*/ 0 h 3979152"/>
                <a:gd name="connsiteX1" fmla="*/ 10566400 w 10566400"/>
                <a:gd name="connsiteY1" fmla="*/ 0 h 3979152"/>
                <a:gd name="connsiteX2" fmla="*/ 10566400 w 10566400"/>
                <a:gd name="connsiteY2" fmla="*/ 2957997 h 3979152"/>
                <a:gd name="connsiteX3" fmla="*/ 10517638 w 10566400"/>
                <a:gd name="connsiteY3" fmla="*/ 3003043 h 3979152"/>
                <a:gd name="connsiteX4" fmla="*/ 6185301 w 10566400"/>
                <a:gd name="connsiteY4" fmla="*/ 3626174 h 3979152"/>
                <a:gd name="connsiteX5" fmla="*/ 0 w 10566400"/>
                <a:gd name="connsiteY5" fmla="*/ 0 h 3979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66400" h="3979152">
                  <a:moveTo>
                    <a:pt x="0" y="0"/>
                  </a:moveTo>
                  <a:lnTo>
                    <a:pt x="10566400" y="0"/>
                  </a:lnTo>
                  <a:cubicBezTo>
                    <a:pt x="10566400" y="0"/>
                    <a:pt x="10566400" y="0"/>
                    <a:pt x="10566400" y="2957997"/>
                  </a:cubicBezTo>
                  <a:cubicBezTo>
                    <a:pt x="10551396" y="2973012"/>
                    <a:pt x="10536392" y="2988028"/>
                    <a:pt x="10517638" y="3003043"/>
                  </a:cubicBezTo>
                  <a:cubicBezTo>
                    <a:pt x="10232566" y="3273317"/>
                    <a:pt x="8649669" y="4602163"/>
                    <a:pt x="6185301" y="3626174"/>
                  </a:cubicBezTo>
                  <a:cubicBezTo>
                    <a:pt x="4051016" y="2781568"/>
                    <a:pt x="2093025" y="792053"/>
                    <a:pt x="0" y="0"/>
                  </a:cubicBezTo>
                  <a:close/>
                </a:path>
              </a:pathLst>
            </a:custGeom>
          </p:spPr>
        </p:pic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7B6D73C7-1FE5-4E73-9D4F-C59DB1A1D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-73726" y="1"/>
              <a:ext cx="9217726" cy="3451622"/>
            </a:xfrm>
            <a:custGeom>
              <a:avLst/>
              <a:gdLst>
                <a:gd name="T0" fmla="*/ 716 w 3241"/>
                <a:gd name="T1" fmla="*/ 576 h 1226"/>
                <a:gd name="T2" fmla="*/ 1936 w 3241"/>
                <a:gd name="T3" fmla="*/ 1060 h 1226"/>
                <a:gd name="T4" fmla="*/ 3241 w 3241"/>
                <a:gd name="T5" fmla="*/ 800 h 1226"/>
                <a:gd name="T6" fmla="*/ 2086 w 3241"/>
                <a:gd name="T7" fmla="*/ 966 h 1226"/>
                <a:gd name="T8" fmla="*/ 437 w 3241"/>
                <a:gd name="T9" fmla="*/ 0 h 1226"/>
                <a:gd name="T10" fmla="*/ 0 w 3241"/>
                <a:gd name="T11" fmla="*/ 0 h 1226"/>
                <a:gd name="T12" fmla="*/ 0 w 3241"/>
                <a:gd name="T13" fmla="*/ 623 h 1226"/>
                <a:gd name="T14" fmla="*/ 716 w 3241"/>
                <a:gd name="T15" fmla="*/ 576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41" h="1226">
                  <a:moveTo>
                    <a:pt x="716" y="576"/>
                  </a:moveTo>
                  <a:cubicBezTo>
                    <a:pt x="1176" y="666"/>
                    <a:pt x="1576" y="918"/>
                    <a:pt x="1936" y="1060"/>
                  </a:cubicBezTo>
                  <a:cubicBezTo>
                    <a:pt x="2292" y="1201"/>
                    <a:pt x="2839" y="1192"/>
                    <a:pt x="3241" y="800"/>
                  </a:cubicBezTo>
                  <a:cubicBezTo>
                    <a:pt x="3165" y="872"/>
                    <a:pt x="2743" y="1226"/>
                    <a:pt x="2086" y="966"/>
                  </a:cubicBezTo>
                  <a:cubicBezTo>
                    <a:pt x="1517" y="741"/>
                    <a:pt x="995" y="211"/>
                    <a:pt x="43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23"/>
                    <a:pt x="0" y="623"/>
                    <a:pt x="0" y="623"/>
                  </a:cubicBezTo>
                  <a:cubicBezTo>
                    <a:pt x="41" y="603"/>
                    <a:pt x="296" y="494"/>
                    <a:pt x="716" y="576"/>
                  </a:cubicBezTo>
                  <a:close/>
                </a:path>
              </a:pathLst>
            </a:custGeom>
            <a:solidFill>
              <a:schemeClr val="bg1"/>
            </a:solidFill>
            <a:ln w="41275" cmpd="thickThin"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81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bg1"/>
                  </a:gs>
                </a:gsLst>
                <a:lin ang="5400000" scaled="1"/>
                <a:tileRect/>
              </a:gradFill>
            </a:ln>
            <a:effectLst>
              <a:outerShdw blurRad="825500" dist="457200" dir="8100000" algn="tr" rotWithShape="0">
                <a:prstClr val="black">
                  <a:alpha val="20000"/>
                </a:prstClr>
              </a:outerShdw>
            </a:effectLst>
          </p:spPr>
          <p:txBody>
            <a:bodyPr vert="horz" wrap="square" lIns="68589" tIns="34295" rIns="68589" bIns="34295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pic>
          <p:nvPicPr>
            <p:cNvPr id="9" name="Picture 3"/>
            <p:cNvPicPr>
              <a:picLocks noChangeArrowheads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855" b="99145" l="0" r="94737"/>
                      </a14:imgEffect>
                      <a14:imgEffect>
                        <a14:sharpenSoften amount="50000"/>
                      </a14:imgEffect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3404"/>
            <a:stretch/>
          </p:blipFill>
          <p:spPr bwMode="auto">
            <a:xfrm>
              <a:off x="8002184" y="1239300"/>
              <a:ext cx="243063" cy="488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18" descr="https://i.ya-webdesign.com/images/light-burst-png-2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327023" y="1483370"/>
              <a:ext cx="1816978" cy="18117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7B6D73C7-1FE5-4E73-9D4F-C59DB1A1D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-73725" y="1"/>
              <a:ext cx="9129391" cy="3377078"/>
            </a:xfrm>
            <a:custGeom>
              <a:avLst/>
              <a:gdLst>
                <a:gd name="T0" fmla="*/ 716 w 3241"/>
                <a:gd name="T1" fmla="*/ 576 h 1226"/>
                <a:gd name="T2" fmla="*/ 1936 w 3241"/>
                <a:gd name="T3" fmla="*/ 1060 h 1226"/>
                <a:gd name="T4" fmla="*/ 3241 w 3241"/>
                <a:gd name="T5" fmla="*/ 800 h 1226"/>
                <a:gd name="T6" fmla="*/ 2086 w 3241"/>
                <a:gd name="T7" fmla="*/ 966 h 1226"/>
                <a:gd name="T8" fmla="*/ 437 w 3241"/>
                <a:gd name="T9" fmla="*/ 0 h 1226"/>
                <a:gd name="T10" fmla="*/ 0 w 3241"/>
                <a:gd name="T11" fmla="*/ 0 h 1226"/>
                <a:gd name="T12" fmla="*/ 0 w 3241"/>
                <a:gd name="T13" fmla="*/ 623 h 1226"/>
                <a:gd name="T14" fmla="*/ 716 w 3241"/>
                <a:gd name="T15" fmla="*/ 576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41" h="1226">
                  <a:moveTo>
                    <a:pt x="716" y="576"/>
                  </a:moveTo>
                  <a:cubicBezTo>
                    <a:pt x="1176" y="666"/>
                    <a:pt x="1576" y="918"/>
                    <a:pt x="1936" y="1060"/>
                  </a:cubicBezTo>
                  <a:cubicBezTo>
                    <a:pt x="2292" y="1201"/>
                    <a:pt x="2839" y="1192"/>
                    <a:pt x="3241" y="800"/>
                  </a:cubicBezTo>
                  <a:cubicBezTo>
                    <a:pt x="3165" y="872"/>
                    <a:pt x="2743" y="1226"/>
                    <a:pt x="2086" y="966"/>
                  </a:cubicBezTo>
                  <a:cubicBezTo>
                    <a:pt x="1517" y="741"/>
                    <a:pt x="995" y="211"/>
                    <a:pt x="43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23"/>
                    <a:pt x="0" y="623"/>
                    <a:pt x="0" y="623"/>
                  </a:cubicBezTo>
                  <a:cubicBezTo>
                    <a:pt x="41" y="603"/>
                    <a:pt x="296" y="494"/>
                    <a:pt x="716" y="576"/>
                  </a:cubicBezTo>
                  <a:close/>
                </a:path>
              </a:pathLst>
            </a:custGeom>
            <a:solidFill>
              <a:schemeClr val="bg1"/>
            </a:solidFill>
            <a:ln w="41275" cmpd="thickThin">
              <a:noFill/>
            </a:ln>
            <a:effectLst>
              <a:outerShdw blurRad="825500" dist="457200" dir="8100000" algn="tr" rotWithShape="0">
                <a:prstClr val="black">
                  <a:alpha val="20000"/>
                </a:prstClr>
              </a:outerShdw>
            </a:effectLst>
          </p:spPr>
          <p:txBody>
            <a:bodyPr vert="horz" wrap="square" lIns="68589" tIns="34295" rIns="68589" bIns="34295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pic>
          <p:nvPicPr>
            <p:cNvPr id="12" name="Picture 3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-73725" y="-1"/>
              <a:ext cx="2081366" cy="16258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297909" y="5661248"/>
              <a:ext cx="2846091" cy="11967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4" name="TextBox 13"/>
          <p:cNvSpPr txBox="1"/>
          <p:nvPr/>
        </p:nvSpPr>
        <p:spPr>
          <a:xfrm>
            <a:off x="1259632" y="3027856"/>
            <a:ext cx="25922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Гродненский государственный университет имени </a:t>
            </a:r>
          </a:p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Янки Купалы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9429" l="0" r="100000">
                        <a14:foregroundMark x1="93574" y1="2429" x2="93708" y2="4000"/>
                        <a14:foregroundMark x1="72557" y1="13000" x2="72557" y2="13000"/>
                        <a14:foregroundMark x1="76841" y1="16286" x2="76841" y2="16286"/>
                        <a14:foregroundMark x1="76037" y1="14714" x2="76037" y2="14714"/>
                        <a14:foregroundMark x1="76037" y1="14714" x2="76037" y2="14714"/>
                        <a14:foregroundMark x1="73360" y1="14286" x2="79384" y2="11000"/>
                        <a14:foregroundMark x1="74565" y1="9000" x2="59438" y2="27714"/>
                        <a14:foregroundMark x1="70013" y1="18143" x2="72691" y2="18429"/>
                        <a14:foregroundMark x1="69612" y1="31286" x2="90763" y2="26286"/>
                        <a14:foregroundMark x1="74565" y1="39714" x2="96252" y2="43571"/>
                        <a14:foregroundMark x1="76171" y1="49429" x2="96921" y2="58714"/>
                        <a14:foregroundMark x1="75636" y1="60143" x2="91834" y2="69429"/>
                        <a14:foregroundMark x1="71218" y1="70286" x2="76037" y2="91714"/>
                        <a14:foregroundMark x1="63052" y1="75857" x2="61580" y2="98857"/>
                        <a14:foregroundMark x1="53012" y1="79143" x2="45382" y2="99429"/>
                        <a14:foregroundMark x1="44712" y1="77857" x2="28246" y2="93714"/>
                        <a14:foregroundMark x1="35341" y1="73429" x2="14859" y2="80857"/>
                        <a14:foregroundMark x1="28514" y1="65857" x2="7631" y2="64857"/>
                        <a14:foregroundMark x1="24364" y1="55429" x2="4819" y2="47714"/>
                        <a14:foregroundMark x1="24498" y1="45857" x2="10040" y2="29286"/>
                        <a14:foregroundMark x1="27443" y1="36286" x2="19277" y2="14571"/>
                        <a14:foregroundMark x1="34672" y1="28571" x2="32129" y2="4143"/>
                        <a14:foregroundMark x1="42303" y1="23571" x2="49398" y2="714"/>
                        <a14:foregroundMark x1="16198" y1="26143" x2="16198" y2="26143"/>
                        <a14:foregroundMark x1="11379" y1="55714" x2="11379" y2="55714"/>
                        <a14:foregroundMark x1="52878" y1="1857" x2="57697" y2="24286"/>
                        <a14:foregroundMark x1="83400" y1="68286" x2="83400" y2="68286"/>
                        <a14:backgroundMark x1="32798" y1="43143" x2="32798" y2="43143"/>
                        <a14:backgroundMark x1="48862" y1="34857" x2="48862" y2="34857"/>
                        <a14:backgroundMark x1="48059" y1="32571" x2="36814" y2="46143"/>
                        <a14:backgroundMark x1="51272" y1="34714" x2="51004" y2="51571"/>
                        <a14:backgroundMark x1="55288" y1="39429" x2="55556" y2="45000"/>
                        <a14:backgroundMark x1="58233" y1="40714" x2="60910" y2="47429"/>
                        <a14:backgroundMark x1="57965" y1="41143" x2="59170" y2="33429"/>
                        <a14:backgroundMark x1="56359" y1="33143" x2="54618" y2="31143"/>
                        <a14:backgroundMark x1="44311" y1="39571" x2="45114" y2="44286"/>
                        <a14:backgroundMark x1="40964" y1="49286" x2="48728" y2="49143"/>
                        <a14:backgroundMark x1="45515" y1="41429" x2="42972" y2="44714"/>
                        <a14:backgroundMark x1="41098" y1="48857" x2="43775" y2="43143"/>
                        <a14:backgroundMark x1="41098" y1="45429" x2="43106" y2="44143"/>
                        <a14:backgroundMark x1="41098" y1="44286" x2="41633" y2="44143"/>
                        <a14:backgroundMark x1="50870" y1="46429" x2="53681" y2="48571"/>
                        <a14:backgroundMark x1="52477" y1="47857" x2="56225" y2="52571"/>
                        <a14:backgroundMark x1="58233" y1="48143" x2="58233" y2="52286"/>
                        <a14:backgroundMark x1="49799" y1="46857" x2="48996" y2="50429"/>
                        <a14:backgroundMark x1="51272" y1="50429" x2="51539" y2="53429"/>
                        <a14:backgroundMark x1="63855" y1="57571" x2="70549" y2="61857"/>
                        <a14:backgroundMark x1="66934" y1="61857" x2="66934" y2="61857"/>
                        <a14:backgroundMark x1="63454" y1="41000" x2="63454" y2="41000"/>
                        <a14:backgroundMark x1="62383" y1="36286" x2="62383" y2="36286"/>
                        <a14:backgroundMark x1="61580" y1="32429" x2="61580" y2="32429"/>
                        <a14:backgroundMark x1="60643" y1="30714" x2="60643" y2="30714"/>
                        <a14:backgroundMark x1="59973" y1="24714" x2="59973" y2="24714"/>
                        <a14:backgroundMark x1="60643" y1="21571" x2="60643" y2="21571"/>
                        <a14:backgroundMark x1="59036" y1="24143" x2="59036" y2="24143"/>
                        <a14:backgroundMark x1="45114" y1="47429" x2="45114" y2="47429"/>
                        <a14:backgroundMark x1="45248" y1="45286" x2="53414" y2="51714"/>
                        <a14:backgroundMark x1="53146" y1="53000" x2="48059" y2="47857"/>
                        <a14:backgroundMark x1="49398" y1="50429" x2="51539" y2="50429"/>
                        <a14:backgroundMark x1="53280" y1="52571" x2="51406" y2="50429"/>
                        <a14:backgroundMark x1="41232" y1="42857" x2="42704" y2="44143"/>
                        <a14:backgroundMark x1="44043" y1="45857" x2="43775" y2="44714"/>
                        <a14:backgroundMark x1="46319" y1="47000" x2="47791" y2="4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726" y="1483369"/>
            <a:ext cx="5184576" cy="4858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495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DA4776-28CC-7471-AA5C-F49AD22821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03294D00-1418-6EB0-E418-AE0FB27F7698}"/>
              </a:ext>
            </a:extLst>
          </p:cNvPr>
          <p:cNvGrpSpPr/>
          <p:nvPr/>
        </p:nvGrpSpPr>
        <p:grpSpPr>
          <a:xfrm>
            <a:off x="-115200" y="-92546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C581DDB5-2FE7-8D01-B01E-FD348FAB7C6D}"/>
                </a:ext>
              </a:extLst>
            </p:cNvPr>
            <p:cNvSpPr/>
            <p:nvPr/>
          </p:nvSpPr>
          <p:spPr>
            <a:xfrm>
              <a:off x="0" y="0"/>
              <a:ext cx="9144000" cy="89731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>
              <a:extLst>
                <a:ext uri="{FF2B5EF4-FFF2-40B4-BE49-F238E27FC236}">
                  <a16:creationId xmlns:a16="http://schemas.microsoft.com/office/drawing/2014/main" id="{8221F556-BFD9-9B4E-6161-65F278D3845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39B56209-8227-C861-C8C1-A557FA71EAC7}"/>
                </a:ext>
              </a:extLst>
            </p:cNvPr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>
                <a:extLst>
                  <a:ext uri="{FF2B5EF4-FFF2-40B4-BE49-F238E27FC236}">
                    <a16:creationId xmlns:a16="http://schemas.microsoft.com/office/drawing/2014/main" id="{67A6D277-1958-52A9-2E25-A9CD90A8DD0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855A312-8646-5827-6297-8E3468B6C428}"/>
                  </a:ext>
                </a:extLst>
              </p:cNvPr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:a16="http://schemas.microsoft.com/office/drawing/2014/main" id="{441C8036-39B0-3324-0FC4-ECD88F80C30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id="{83CDDF6F-6302-D0AA-3E6B-79BC7B688B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id="{9421FF04-4EC7-5464-9641-7DEA8625236C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686BF7B2-4E58-2E7D-DBF7-F392DA7307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FC937761-758F-6F11-A831-07E1816C166D}"/>
              </a:ext>
            </a:extLst>
          </p:cNvPr>
          <p:cNvSpPr txBox="1"/>
          <p:nvPr/>
        </p:nvSpPr>
        <p:spPr>
          <a:xfrm>
            <a:off x="104876" y="940899"/>
            <a:ext cx="5957422" cy="48782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ts val="1800"/>
              </a:lnSpc>
              <a:buNone/>
            </a:pPr>
            <a:r>
              <a:rPr lang="ru-RU" sz="1400" dirty="0">
                <a:solidFill>
                  <a:srgbClr val="333333"/>
                </a:solidFill>
                <a:latin typeface="pt_sans_caption"/>
              </a:rPr>
              <a:t>На базе Национального детского технопарка в Минске студенты вузов нашей страны представили 127 проектов на суд членов жюри и получили долгожданные путевки в финал.</a:t>
            </a:r>
          </a:p>
          <a:p>
            <a:pPr indent="450215" algn="just">
              <a:buNone/>
            </a:pPr>
            <a:r>
              <a:rPr lang="ru-RU" sz="1400" b="0" i="0" dirty="0">
                <a:solidFill>
                  <a:srgbClr val="333333"/>
                </a:solidFill>
                <a:effectLst/>
                <a:latin typeface="pt_sans_caption"/>
              </a:rPr>
              <a:t>Конкурс «100 идей для Беларуси» проходит с 2011 года. Его цель — активировать деятельность молодых ученых и изобретателей в области инновационной деятельности. Создать площадку для общения и обмена опытом участников проекта, мотивировать и развивать молодежное изобретательство.</a:t>
            </a:r>
          </a:p>
          <a:p>
            <a:pPr indent="450215" algn="just">
              <a:buNone/>
            </a:pPr>
            <a:r>
              <a:rPr lang="ru-RU" sz="1400" b="0" i="0" dirty="0">
                <a:solidFill>
                  <a:srgbClr val="333333"/>
                </a:solidFill>
                <a:effectLst/>
                <a:latin typeface="pt_sans_caption"/>
              </a:rPr>
              <a:t>В этом году в отборочный тур Министерства образования Республики Беларусь прошли </a:t>
            </a:r>
            <a:r>
              <a:rPr lang="ru-RU" sz="1400" i="0" dirty="0">
                <a:solidFill>
                  <a:srgbClr val="333333"/>
                </a:solidFill>
                <a:effectLst/>
                <a:latin typeface="pt_sans_caption"/>
              </a:rPr>
              <a:t>5</a:t>
            </a:r>
            <a:r>
              <a:rPr lang="ru-RU" sz="1400" b="1" i="0" dirty="0">
                <a:solidFill>
                  <a:srgbClr val="333333"/>
                </a:solidFill>
                <a:effectLst/>
                <a:latin typeface="pt_sans_caption"/>
              </a:rPr>
              <a:t> 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pt_sans_caption"/>
              </a:rPr>
              <a:t>проектов купаловцев: «Витаминно-минеральный комплекс природных ингредиентов» – разработка студента 4 курса факультета биологии и экологии Александра Зотикова; «</a:t>
            </a:r>
            <a:r>
              <a:rPr lang="ru-RU" sz="1400" b="0" i="0" dirty="0" err="1">
                <a:solidFill>
                  <a:srgbClr val="333333"/>
                </a:solidFill>
                <a:effectLst/>
                <a:latin typeface="pt_sans_caption"/>
              </a:rPr>
              <a:t>ФиламентПрофиПринт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pt_sans_caption"/>
              </a:rPr>
              <a:t>» – проект команды студентов 3 и 4 курсов инженерного факультета Никиты </a:t>
            </a:r>
            <a:r>
              <a:rPr lang="ru-RU" sz="1400" b="0" i="0" dirty="0" err="1">
                <a:solidFill>
                  <a:srgbClr val="333333"/>
                </a:solidFill>
                <a:effectLst/>
                <a:latin typeface="pt_sans_caption"/>
              </a:rPr>
              <a:t>Ничипора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pt_sans_caption"/>
              </a:rPr>
              <a:t>, Алексея </a:t>
            </a:r>
            <a:r>
              <a:rPr lang="ru-RU" sz="1400" b="0" i="0" dirty="0" err="1">
                <a:solidFill>
                  <a:srgbClr val="333333"/>
                </a:solidFill>
                <a:effectLst/>
                <a:latin typeface="pt_sans_caption"/>
              </a:rPr>
              <a:t>Олихвера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pt_sans_caption"/>
              </a:rPr>
              <a:t>, Александры Будько; «Умная перчатка» – инновационная разработка студента 3 курса факультет математики и информатики Никиты </a:t>
            </a:r>
            <a:r>
              <a:rPr lang="ru-RU" sz="1400" b="0" i="0" dirty="0" err="1">
                <a:solidFill>
                  <a:srgbClr val="333333"/>
                </a:solidFill>
                <a:effectLst/>
                <a:latin typeface="pt_sans_caption"/>
              </a:rPr>
              <a:t>Песняка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pt_sans_caption"/>
              </a:rPr>
              <a:t>; «Партизанская быль» – исторический проект студентки 3 курса Ирины </a:t>
            </a:r>
            <a:r>
              <a:rPr lang="ru-RU" sz="1400" b="0" i="0" dirty="0" err="1">
                <a:solidFill>
                  <a:srgbClr val="333333"/>
                </a:solidFill>
                <a:effectLst/>
                <a:latin typeface="pt_sans_caption"/>
              </a:rPr>
              <a:t>Домостой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pt_sans_caption"/>
              </a:rPr>
              <a:t>; «#</a:t>
            </a:r>
            <a:r>
              <a:rPr lang="ru-RU" sz="1400" b="0" i="0" dirty="0" err="1">
                <a:solidFill>
                  <a:srgbClr val="333333"/>
                </a:solidFill>
                <a:effectLst/>
                <a:latin typeface="pt_sans_caption"/>
              </a:rPr>
              <a:t>ДляОхоты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pt_sans_caption"/>
              </a:rPr>
              <a:t>» – многофункциональное приложение от команды студентов 3 курса факультета искусств и дизайна Андрей Мацко и Светланы Островской, а также студентов 3 курса юридического факультета Павела Романчука и Артура </a:t>
            </a:r>
            <a:r>
              <a:rPr lang="ru-RU" sz="1400" b="0" i="0" dirty="0" err="1">
                <a:solidFill>
                  <a:srgbClr val="333333"/>
                </a:solidFill>
                <a:effectLst/>
                <a:latin typeface="pt_sans_caption"/>
              </a:rPr>
              <a:t>Сахарчука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pt_sans_caption"/>
              </a:rPr>
              <a:t>.</a:t>
            </a:r>
          </a:p>
        </p:txBody>
      </p:sp>
      <p:pic>
        <p:nvPicPr>
          <p:cNvPr id="6146" name="Picture 2" descr="photo 5359731943022909379 y">
            <a:extLst>
              <a:ext uri="{FF2B5EF4-FFF2-40B4-BE49-F238E27FC236}">
                <a16:creationId xmlns:a16="http://schemas.microsoft.com/office/drawing/2014/main" id="{91254889-6D6C-82C8-F129-69951605E0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029154"/>
            <a:ext cx="2945697" cy="2209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photo_5359731943022909424_y">
            <a:extLst>
              <a:ext uri="{FF2B5EF4-FFF2-40B4-BE49-F238E27FC236}">
                <a16:creationId xmlns:a16="http://schemas.microsoft.com/office/drawing/2014/main" id="{594FC278-2563-7633-84C4-030517F7AF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443393"/>
            <a:ext cx="2933086" cy="1955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321BC41-CE22-71CD-D26F-9406F3706809}"/>
              </a:ext>
            </a:extLst>
          </p:cNvPr>
          <p:cNvSpPr txBox="1"/>
          <p:nvPr/>
        </p:nvSpPr>
        <p:spPr>
          <a:xfrm>
            <a:off x="20074" y="6225711"/>
            <a:ext cx="953689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hlinkClick r:id="rId9"/>
              </a:rPr>
              <a:t>https://www.grsu.by/component/k2/item/49082-kupalovtsy-prezentovali-nauchnye-razrabotki-na-otborochnom-etape-respublikanskogo-molodjozhnogo-proekta-100-idej-dlya-belarusi.html</a:t>
            </a:r>
            <a:r>
              <a:rPr lang="ru-RU" sz="1200" dirty="0"/>
              <a:t> 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2959B6C-9393-9797-309A-BE03FC42B18B}"/>
              </a:ext>
            </a:extLst>
          </p:cNvPr>
          <p:cNvSpPr/>
          <p:nvPr/>
        </p:nvSpPr>
        <p:spPr>
          <a:xfrm>
            <a:off x="1547664" y="176549"/>
            <a:ext cx="43204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pt_sans_bold"/>
              </a:rPr>
              <a:t>«100 идей для Беларуси»</a:t>
            </a:r>
          </a:p>
        </p:txBody>
      </p:sp>
    </p:spTree>
    <p:extLst>
      <p:ext uri="{BB962C8B-B14F-4D97-AF65-F5344CB8AC3E}">
        <p14:creationId xmlns:p14="http://schemas.microsoft.com/office/powerpoint/2010/main" val="17654787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-115200" y="-99392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0" y="0"/>
              <a:ext cx="9144000" cy="89731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/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/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:a16="http://schemas.microsoft.com/office/drawing/2014/main" id="{0BF1F2F7-8FF3-4E60-9DF8-887CDC2C8F7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id="{C25AE1BE-CE6A-4F23-B40C-62163D67B7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id="{CDFEA395-CE46-4843-889D-610D058E8DC1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Прямоугольник 1"/>
          <p:cNvSpPr/>
          <p:nvPr/>
        </p:nvSpPr>
        <p:spPr>
          <a:xfrm>
            <a:off x="228697" y="82741"/>
            <a:ext cx="73787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pt_sans_bold"/>
              </a:rPr>
              <a:t>II Международный конкурс «Развитие и продвижение туристских сельских территорий»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08305" y="1077162"/>
            <a:ext cx="508377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1600" dirty="0">
                <a:solidFill>
                  <a:srgbClr val="333333"/>
                </a:solidFill>
                <a:latin typeface="pt_sans_caption"/>
              </a:rPr>
              <a:t>Студентка 3 курса факультета истории коммуникации и туризма Ирина </a:t>
            </a:r>
            <a:r>
              <a:rPr lang="ru-RU" sz="1600" dirty="0" err="1">
                <a:solidFill>
                  <a:srgbClr val="333333"/>
                </a:solidFill>
                <a:latin typeface="pt_sans_caption"/>
              </a:rPr>
              <a:t>Домостой</a:t>
            </a:r>
            <a:r>
              <a:rPr lang="ru-RU" sz="1600" dirty="0">
                <a:solidFill>
                  <a:srgbClr val="333333"/>
                </a:solidFill>
                <a:latin typeface="pt_sans_caption"/>
              </a:rPr>
              <a:t> и студентка 1 курса данного факультета Екатерина Садовая приняли участие во II Международном конкурсе «Развитие и продвижение туристских сельских территорий» ФГБОУ ВО «Омский государственный технический университет» и заняли почетное 1-е место.</a:t>
            </a:r>
          </a:p>
          <a:p>
            <a:pPr indent="450215" algn="just">
              <a:spcAft>
                <a:spcPts val="0"/>
              </a:spcAft>
            </a:pPr>
            <a:r>
              <a:rPr lang="ru-RU" sz="1600" dirty="0">
                <a:solidFill>
                  <a:srgbClr val="333333"/>
                </a:solidFill>
                <a:latin typeface="pt_sans_caption"/>
              </a:rPr>
              <a:t>Участие в конкурсе показало качество подготовки выпускаемых специалистов, их профессионально-личностный и творческий потенциал. Научный руководитель – Ирина </a:t>
            </a:r>
            <a:r>
              <a:rPr lang="ru-RU" sz="1600" dirty="0" err="1">
                <a:solidFill>
                  <a:srgbClr val="333333"/>
                </a:solidFill>
                <a:latin typeface="pt_sans_caption"/>
              </a:rPr>
              <a:t>Скварнюк</a:t>
            </a:r>
            <a:r>
              <a:rPr lang="ru-RU" sz="1600" dirty="0">
                <a:solidFill>
                  <a:srgbClr val="333333"/>
                </a:solidFill>
                <a:latin typeface="pt_sans_caption"/>
              </a:rPr>
              <a:t>, старший преподаватель кафедры туризма и культурного наследия.</a:t>
            </a:r>
          </a:p>
        </p:txBody>
      </p:sp>
      <p:pic>
        <p:nvPicPr>
          <p:cNvPr id="25602" name="Picture 2" descr="photo 5296477837940871997 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3" y="973660"/>
            <a:ext cx="3450493" cy="5319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115200" y="6352910"/>
            <a:ext cx="961185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>
                <a:hlinkClick r:id="rId8"/>
              </a:rPr>
              <a:t>https://www.grsu.by/component/k2/item/48771-kupalovtsy-prinyali-uchastie-vo-ii-mezhdunarodnom-konkurse-razvitie-i-prodvizhenie-turistskikh-selskikh-territorij.html</a:t>
            </a:r>
            <a:r>
              <a:rPr lang="en-US" sz="1050" dirty="0"/>
              <a:t> </a:t>
            </a:r>
            <a:endParaRPr lang="ru-RU" sz="1050" dirty="0"/>
          </a:p>
        </p:txBody>
      </p:sp>
    </p:spTree>
    <p:extLst>
      <p:ext uri="{BB962C8B-B14F-4D97-AF65-F5344CB8AC3E}">
        <p14:creationId xmlns:p14="http://schemas.microsoft.com/office/powerpoint/2010/main" val="1392166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325D7F-39F2-B24F-CC35-402B5EB7B9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5FBF0D0B-4193-BD69-5258-625DCE924D8F}"/>
              </a:ext>
            </a:extLst>
          </p:cNvPr>
          <p:cNvGrpSpPr/>
          <p:nvPr/>
        </p:nvGrpSpPr>
        <p:grpSpPr>
          <a:xfrm>
            <a:off x="-115200" y="-92546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7F5A0F2F-BBAA-E279-389D-87430CCA0A83}"/>
                </a:ext>
              </a:extLst>
            </p:cNvPr>
            <p:cNvSpPr/>
            <p:nvPr/>
          </p:nvSpPr>
          <p:spPr>
            <a:xfrm>
              <a:off x="0" y="0"/>
              <a:ext cx="9144000" cy="89731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>
              <a:extLst>
                <a:ext uri="{FF2B5EF4-FFF2-40B4-BE49-F238E27FC236}">
                  <a16:creationId xmlns:a16="http://schemas.microsoft.com/office/drawing/2014/main" id="{F175D7F9-6580-3A48-F288-9444D3183DA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CD2CF3F7-BBFB-A35C-BD13-61B18AAEA29F}"/>
                </a:ext>
              </a:extLst>
            </p:cNvPr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>
                <a:extLst>
                  <a:ext uri="{FF2B5EF4-FFF2-40B4-BE49-F238E27FC236}">
                    <a16:creationId xmlns:a16="http://schemas.microsoft.com/office/drawing/2014/main" id="{A2DABA76-2832-A345-A451-38C5D19B057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B65B3FC-8856-DC2B-4FD1-E9786540BB8F}"/>
                  </a:ext>
                </a:extLst>
              </p:cNvPr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:a16="http://schemas.microsoft.com/office/drawing/2014/main" id="{3F6E3B09-E6D1-4CE9-5361-640BC6C0806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id="{B0941FCE-72F7-043E-6B39-349E67ED06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id="{AACACC09-3CE5-CC8D-D56B-EA8853782E03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2D40FDE1-4A19-C58A-BB66-631BCF9858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496EBA4A-2E8B-FDE6-1270-1DE4460F7ACA}"/>
              </a:ext>
            </a:extLst>
          </p:cNvPr>
          <p:cNvSpPr txBox="1"/>
          <p:nvPr/>
        </p:nvSpPr>
        <p:spPr>
          <a:xfrm>
            <a:off x="326134" y="96472"/>
            <a:ext cx="696438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000" b="1" i="0" dirty="0">
                <a:solidFill>
                  <a:schemeClr val="bg1"/>
                </a:solidFill>
                <a:effectLst/>
                <a:latin typeface="pt_sans_bold"/>
              </a:rPr>
              <a:t>Круглый стол «Роль экономической науки в развитии личности»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72BF88-907C-A214-36CE-23F04662F3AF}"/>
              </a:ext>
            </a:extLst>
          </p:cNvPr>
          <p:cNvSpPr txBox="1"/>
          <p:nvPr/>
        </p:nvSpPr>
        <p:spPr>
          <a:xfrm>
            <a:off x="139295" y="1050455"/>
            <a:ext cx="5440818" cy="4416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ts val="1800"/>
              </a:lnSpc>
              <a:buNone/>
            </a:pPr>
            <a:r>
              <a:rPr lang="ru-RU" sz="1400" i="0" dirty="0">
                <a:solidFill>
                  <a:srgbClr val="444444"/>
                </a:solidFill>
                <a:effectLst/>
                <a:latin typeface="pt_sans_bold"/>
              </a:rPr>
              <a:t>Учащиеся 10-11 классов гимназии имени А. И. Дубко, гимназии №2, представители школ Вороновского района, студенты факультета экономики и управления, руководители предприятий-заказчиков кадров стали участниками мероприятия.</a:t>
            </a:r>
            <a:endParaRPr lang="ru-RU" sz="1400" i="0" dirty="0">
              <a:solidFill>
                <a:srgbClr val="444444"/>
              </a:solidFill>
              <a:effectLst/>
              <a:latin typeface="Comic Sans MS" panose="030F0702030302020204" pitchFamily="66" charset="0"/>
            </a:endParaRPr>
          </a:p>
          <a:p>
            <a:pPr indent="450215" algn="just">
              <a:lnSpc>
                <a:spcPts val="1800"/>
              </a:lnSpc>
              <a:buNone/>
            </a:pPr>
            <a:r>
              <a:rPr lang="ru-RU" sz="1400" b="1" i="0" dirty="0">
                <a:solidFill>
                  <a:srgbClr val="444444"/>
                </a:solidFill>
                <a:effectLst/>
                <a:latin typeface="pt_sans_bold"/>
              </a:rPr>
              <a:t> 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pt_sans_caption"/>
              </a:rPr>
              <a:t>Круглый стол проходил в онлайн и офлайн форматах, что дало возможность присоединиться к участию всем, кто ориентирован на экономическое образование и науку. Декан факультета Марина </a:t>
            </a:r>
            <a:r>
              <a:rPr lang="ru-RU" sz="1400" b="0" i="0" dirty="0" err="1">
                <a:solidFill>
                  <a:srgbClr val="333333"/>
                </a:solidFill>
                <a:effectLst/>
                <a:latin typeface="pt_sans_caption"/>
              </a:rPr>
              <a:t>Карпицкая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pt_sans_caption"/>
              </a:rPr>
              <a:t> рассказала о возможностях и преимуществах получения экономического образования в </a:t>
            </a:r>
            <a:r>
              <a:rPr lang="ru-RU" sz="1400" b="0" i="0" dirty="0" err="1">
                <a:solidFill>
                  <a:srgbClr val="333333"/>
                </a:solidFill>
                <a:effectLst/>
                <a:latin typeface="pt_sans_caption"/>
              </a:rPr>
              <a:t>Купаловском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pt_sans_caption"/>
              </a:rPr>
              <a:t> университете, о ключевых параметрах развития Республики Беларусь и Гродненского региона. Участников интересовали вопросы социально-экономического развития страны, развития бизнеса, как сделать первый шаг в науку, написать статью и поучаствовать в конференции.</a:t>
            </a:r>
          </a:p>
          <a:p>
            <a:pPr indent="450215" algn="just">
              <a:buNone/>
            </a:pPr>
            <a:r>
              <a:rPr lang="ru-RU" sz="1400" b="0" i="0" dirty="0">
                <a:solidFill>
                  <a:srgbClr val="333333"/>
                </a:solidFill>
                <a:effectLst/>
                <a:latin typeface="pt_sans_caption"/>
              </a:rPr>
              <a:t>Также успешные выпускники поделились опытом своего карьерного роста. Мероприятие завершилось интересной экскурсией по факультету и общением в неформальной обстановке.</a:t>
            </a:r>
          </a:p>
        </p:txBody>
      </p:sp>
      <p:pic>
        <p:nvPicPr>
          <p:cNvPr id="7170" name="Picture 2" descr="photo 5364196278059260706 y">
            <a:extLst>
              <a:ext uri="{FF2B5EF4-FFF2-40B4-BE49-F238E27FC236}">
                <a16:creationId xmlns:a16="http://schemas.microsoft.com/office/drawing/2014/main" id="{D7262FFD-A6A3-315B-C43B-01BB75CE6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3437" y="1086403"/>
            <a:ext cx="3203848" cy="2402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photo_5364196278059260710_y">
            <a:extLst>
              <a:ext uri="{FF2B5EF4-FFF2-40B4-BE49-F238E27FC236}">
                <a16:creationId xmlns:a16="http://schemas.microsoft.com/office/drawing/2014/main" id="{9DAA2224-88B0-960B-9BCD-9696659398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3436" y="3623770"/>
            <a:ext cx="3211269" cy="2140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EC183D2-46C3-03BF-F36C-9E8C5897D05F}"/>
              </a:ext>
            </a:extLst>
          </p:cNvPr>
          <p:cNvSpPr txBox="1"/>
          <p:nvPr/>
        </p:nvSpPr>
        <p:spPr>
          <a:xfrm>
            <a:off x="-27034" y="6378065"/>
            <a:ext cx="936366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hlinkClick r:id="rId9"/>
              </a:rPr>
              <a:t>https://www.grsu.by/component/k2/item/49089-v-grgu-imeni-yanki-kupaly-proshel-kruglyj-stol-rol-ekonomicheskoj-nauki-v-razvitii-lichnosti.html</a:t>
            </a:r>
            <a:r>
              <a:rPr lang="ru-RU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951606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5799D2-1CB6-24B7-8350-605D5A23F3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6631699D-7C07-FA6A-9AE4-C84C4E500B2A}"/>
              </a:ext>
            </a:extLst>
          </p:cNvPr>
          <p:cNvGrpSpPr/>
          <p:nvPr/>
        </p:nvGrpSpPr>
        <p:grpSpPr>
          <a:xfrm>
            <a:off x="-115200" y="-92546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DC5A3A71-3563-FE7F-A8BA-5A85D8D0AC1C}"/>
                </a:ext>
              </a:extLst>
            </p:cNvPr>
            <p:cNvSpPr/>
            <p:nvPr/>
          </p:nvSpPr>
          <p:spPr>
            <a:xfrm>
              <a:off x="0" y="0"/>
              <a:ext cx="9144000" cy="89731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>
              <a:extLst>
                <a:ext uri="{FF2B5EF4-FFF2-40B4-BE49-F238E27FC236}">
                  <a16:creationId xmlns:a16="http://schemas.microsoft.com/office/drawing/2014/main" id="{AEACA7C0-2828-BF6B-3CA4-4E5291C0F89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DC040919-9FD8-8B71-FDD0-15B9DFF2E38B}"/>
                </a:ext>
              </a:extLst>
            </p:cNvPr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>
                <a:extLst>
                  <a:ext uri="{FF2B5EF4-FFF2-40B4-BE49-F238E27FC236}">
                    <a16:creationId xmlns:a16="http://schemas.microsoft.com/office/drawing/2014/main" id="{C849F14F-B937-710E-9C38-E292951D484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B9768FF-9202-0BF2-D1D1-0169928FCDDF}"/>
                  </a:ext>
                </a:extLst>
              </p:cNvPr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:a16="http://schemas.microsoft.com/office/drawing/2014/main" id="{CB0BF1DD-3885-C837-C4BB-BB01D8D0184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id="{4AC46A85-9A68-7332-DC9E-A671F44570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id="{21079E96-2B33-0411-191D-BE35BE06B30E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798EB4BD-CD65-C709-0C8F-CF0F72FD43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44678154-7326-C21A-F2FA-D4D0674063D6}"/>
              </a:ext>
            </a:extLst>
          </p:cNvPr>
          <p:cNvSpPr txBox="1"/>
          <p:nvPr/>
        </p:nvSpPr>
        <p:spPr>
          <a:xfrm>
            <a:off x="1763688" y="149489"/>
            <a:ext cx="41026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800" b="1" i="0" dirty="0">
                <a:solidFill>
                  <a:schemeClr val="bg1"/>
                </a:solidFill>
                <a:effectLst/>
                <a:latin typeface="pt_sans_bold"/>
              </a:rPr>
              <a:t>Хакатон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B7BEA2-DA03-25F2-EF94-2332CF53F5A2}"/>
              </a:ext>
            </a:extLst>
          </p:cNvPr>
          <p:cNvSpPr txBox="1"/>
          <p:nvPr/>
        </p:nvSpPr>
        <p:spPr>
          <a:xfrm>
            <a:off x="16802" y="933866"/>
            <a:ext cx="5424975" cy="4462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ts val="1800"/>
              </a:lnSpc>
              <a:buNone/>
            </a:pPr>
            <a:r>
              <a:rPr lang="ru-RU" sz="1400" i="0" dirty="0">
                <a:solidFill>
                  <a:srgbClr val="444444"/>
                </a:solidFill>
                <a:effectLst/>
                <a:latin typeface="pt_sans_bold"/>
              </a:rPr>
              <a:t>В ГрГУ имени Янки Купалы прошло масштабное мероприятие – хакатон «20022024». Этот день был заполнен энергией творчества, инноваций и коллективного вдохновения.</a:t>
            </a:r>
            <a:endParaRPr lang="ru-RU" sz="1400" i="0" dirty="0">
              <a:solidFill>
                <a:srgbClr val="444444"/>
              </a:solidFill>
              <a:effectLst/>
              <a:latin typeface="Comic Sans MS" panose="030F0702030302020204" pitchFamily="66" charset="0"/>
            </a:endParaRPr>
          </a:p>
          <a:p>
            <a:pPr indent="450215" algn="just">
              <a:buNone/>
            </a:pPr>
            <a:r>
              <a:rPr lang="ru-RU" sz="1400" b="0" i="0" dirty="0">
                <a:solidFill>
                  <a:srgbClr val="333333"/>
                </a:solidFill>
                <a:effectLst/>
                <a:latin typeface="pt_sans_caption"/>
              </a:rPr>
              <a:t>23 команды – а это 101 участник – собрались в университете, чтобы продемонстрировать свои проектные решения и идеи. Отметим, что вместе с купаловцами в хакатоне приняли участие команды Гродненской городской гимназии имени А.И. Дубко и Технологического колледжа ГрГУ имени Янки Купалы.</a:t>
            </a:r>
          </a:p>
          <a:p>
            <a:pPr indent="450215" algn="just">
              <a:buNone/>
            </a:pPr>
            <a:r>
              <a:rPr lang="ru-RU" sz="1400" b="0" i="0" dirty="0">
                <a:solidFill>
                  <a:srgbClr val="333333"/>
                </a:solidFill>
                <a:effectLst/>
                <a:latin typeface="pt_sans_caption"/>
              </a:rPr>
              <a:t>Ребята работали над предложенными 7 кейсами в течение 5 часов.</a:t>
            </a:r>
          </a:p>
          <a:p>
            <a:pPr indent="450215" algn="just">
              <a:buNone/>
            </a:pPr>
            <a:r>
              <a:rPr lang="ru-RU" sz="1400" b="0" i="0" dirty="0">
                <a:solidFill>
                  <a:srgbClr val="333333"/>
                </a:solidFill>
                <a:effectLst/>
                <a:latin typeface="pt_sans_caption"/>
              </a:rPr>
              <a:t>Хакатон «20022024» стал площадкой для обмена знаниями и идеями. Участники смогли не только продемонстрировать свои проекты, но и узнать что-то новое от других команд, поделиться своим опытом и вдохновиться успехами коллег. Каждая команда представила свой проект жюри, состоящим из опытных специалистов и преподавателей университета, которые оценили их работу по различным критериям.</a:t>
            </a:r>
          </a:p>
        </p:txBody>
      </p:sp>
      <p:pic>
        <p:nvPicPr>
          <p:cNvPr id="19458" name="Picture 2" descr="IMG 7702">
            <a:extLst>
              <a:ext uri="{FF2B5EF4-FFF2-40B4-BE49-F238E27FC236}">
                <a16:creationId xmlns:a16="http://schemas.microsoft.com/office/drawing/2014/main" id="{C04DB6D4-0BEE-B1DC-F229-0122925F6A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987790"/>
            <a:ext cx="3492443" cy="2329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IMG_7696">
            <a:extLst>
              <a:ext uri="{FF2B5EF4-FFF2-40B4-BE49-F238E27FC236}">
                <a16:creationId xmlns:a16="http://schemas.microsoft.com/office/drawing/2014/main" id="{6D7FD928-889B-7F7A-452B-0C0384A0C8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9322" y="3377965"/>
            <a:ext cx="3494262" cy="2329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9E48464-A6EF-1E6A-345A-73BA14845973}"/>
              </a:ext>
            </a:extLst>
          </p:cNvPr>
          <p:cNvSpPr txBox="1"/>
          <p:nvPr/>
        </p:nvSpPr>
        <p:spPr>
          <a:xfrm>
            <a:off x="384668" y="6266099"/>
            <a:ext cx="914399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hlinkClick r:id="rId9"/>
              </a:rPr>
              <a:t>https://www.grsu.by/component/k2/item/49190-ot-idei-k-realizatsii-v-kupalovskom-universitete-sostoyalsya-khakaton.html</a:t>
            </a:r>
            <a:r>
              <a:rPr lang="ru-RU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089727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ABCB8D-E5B4-D786-4275-DC0603CC12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90B02D36-8A9F-280A-42E8-DA1FF4A0F7D9}"/>
              </a:ext>
            </a:extLst>
          </p:cNvPr>
          <p:cNvGrpSpPr/>
          <p:nvPr/>
        </p:nvGrpSpPr>
        <p:grpSpPr>
          <a:xfrm>
            <a:off x="-115200" y="-92546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996738FB-8DE3-4DAB-470D-4A4790EF1427}"/>
                </a:ext>
              </a:extLst>
            </p:cNvPr>
            <p:cNvSpPr/>
            <p:nvPr/>
          </p:nvSpPr>
          <p:spPr>
            <a:xfrm>
              <a:off x="0" y="0"/>
              <a:ext cx="9144000" cy="89731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>
              <a:extLst>
                <a:ext uri="{FF2B5EF4-FFF2-40B4-BE49-F238E27FC236}">
                  <a16:creationId xmlns:a16="http://schemas.microsoft.com/office/drawing/2014/main" id="{153F8EF0-F319-D94A-0118-32F1D9C8BB7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BF4158DD-3833-3BB3-930C-FFCC6F076881}"/>
                </a:ext>
              </a:extLst>
            </p:cNvPr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>
                <a:extLst>
                  <a:ext uri="{FF2B5EF4-FFF2-40B4-BE49-F238E27FC236}">
                    <a16:creationId xmlns:a16="http://schemas.microsoft.com/office/drawing/2014/main" id="{7B043577-F436-21C9-BD47-5D383077BA3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3622036-4519-45E9-CA00-FCBC7FBD1C7A}"/>
                  </a:ext>
                </a:extLst>
              </p:cNvPr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:a16="http://schemas.microsoft.com/office/drawing/2014/main" id="{7FA3200E-170D-8194-EDF5-B15047A31E3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id="{3F1D0448-1DE3-8405-CD2F-F19156C846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id="{A49518CC-25BF-2CCF-8E84-6551170D902E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DE5E016D-5E7A-3DFB-2405-86E8514A93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5D48BCD2-9DEC-CD4F-8AF9-E0FDA5D20F08}"/>
              </a:ext>
            </a:extLst>
          </p:cNvPr>
          <p:cNvSpPr txBox="1"/>
          <p:nvPr/>
        </p:nvSpPr>
        <p:spPr>
          <a:xfrm>
            <a:off x="1484884" y="158219"/>
            <a:ext cx="496889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b="1" i="0" dirty="0">
                <a:solidFill>
                  <a:schemeClr val="bg1"/>
                </a:solidFill>
                <a:effectLst/>
                <a:latin typeface="pt_sans_bold"/>
              </a:rPr>
              <a:t>Конкурс «</a:t>
            </a:r>
            <a:r>
              <a:rPr lang="ru-RU" sz="2400" b="1" i="0" dirty="0" err="1">
                <a:solidFill>
                  <a:schemeClr val="bg1"/>
                </a:solidFill>
                <a:effectLst/>
                <a:latin typeface="pt_sans_bold"/>
              </a:rPr>
              <a:t>ТехноИнтеллект</a:t>
            </a:r>
            <a:r>
              <a:rPr lang="ru-RU" sz="2400" b="1" i="0" dirty="0">
                <a:solidFill>
                  <a:schemeClr val="bg1"/>
                </a:solidFill>
                <a:effectLst/>
                <a:latin typeface="pt_sans_bold"/>
              </a:rPr>
              <a:t>»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31A5FD-BF41-E6B4-E0AF-F58FB06A2537}"/>
              </a:ext>
            </a:extLst>
          </p:cNvPr>
          <p:cNvSpPr txBox="1"/>
          <p:nvPr/>
        </p:nvSpPr>
        <p:spPr>
          <a:xfrm>
            <a:off x="74182" y="997759"/>
            <a:ext cx="5649277" cy="5139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ts val="1800"/>
              </a:lnSpc>
              <a:buNone/>
            </a:pPr>
            <a:r>
              <a:rPr lang="ru-RU" sz="1400" i="0" dirty="0">
                <a:solidFill>
                  <a:srgbClr val="444444"/>
                </a:solidFill>
                <a:effectLst/>
                <a:latin typeface="pt_sans_bold"/>
              </a:rPr>
              <a:t>Учащиеся гимназий, школ, лицеев, колледжей, центров технического творчества, руководители проектов, родители и преподаватели собрались для проведения областного этапа республиканского конкурса научно-технического творчества учащейся молодежи «</a:t>
            </a:r>
            <a:r>
              <a:rPr lang="ru-RU" sz="1400" i="0" dirty="0" err="1">
                <a:solidFill>
                  <a:srgbClr val="444444"/>
                </a:solidFill>
                <a:effectLst/>
                <a:latin typeface="pt_sans_bold"/>
              </a:rPr>
              <a:t>ТехноИнтеллект</a:t>
            </a:r>
            <a:r>
              <a:rPr lang="ru-RU" sz="1400" i="0" dirty="0">
                <a:solidFill>
                  <a:srgbClr val="444444"/>
                </a:solidFill>
                <a:effectLst/>
                <a:latin typeface="pt_sans_bold"/>
              </a:rPr>
              <a:t>» на базе физико-технического факультета.</a:t>
            </a:r>
            <a:endParaRPr lang="ru-RU" sz="1400" i="0" dirty="0">
              <a:solidFill>
                <a:srgbClr val="444444"/>
              </a:solidFill>
              <a:effectLst/>
              <a:latin typeface="Comic Sans MS" panose="030F0702030302020204" pitchFamily="66" charset="0"/>
            </a:endParaRPr>
          </a:p>
          <a:p>
            <a:pPr indent="450215" algn="just">
              <a:buNone/>
            </a:pPr>
            <a:r>
              <a:rPr lang="ru-RU" sz="1400" b="0" i="0" dirty="0">
                <a:solidFill>
                  <a:srgbClr val="333333"/>
                </a:solidFill>
                <a:effectLst/>
                <a:latin typeface="pt_sans_caption"/>
              </a:rPr>
              <a:t>С приветственным словом выступили декан физико-технического факультета Геннадий </a:t>
            </a:r>
            <a:r>
              <a:rPr lang="ru-RU" sz="1400" b="0" i="0" dirty="0" err="1">
                <a:solidFill>
                  <a:srgbClr val="333333"/>
                </a:solidFill>
                <a:effectLst/>
                <a:latin typeface="pt_sans_caption"/>
              </a:rPr>
              <a:t>Гачко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pt_sans_caption"/>
              </a:rPr>
              <a:t> и заместитель директора по учебно-воспитательной работе Гродненского областного центра технического творчества Инна Бочко, которые рассказали о правилах участия в конкурсе и пожелали успешного выступления с докладами в секциях.</a:t>
            </a:r>
          </a:p>
          <a:p>
            <a:pPr indent="450215" algn="just">
              <a:buNone/>
            </a:pPr>
            <a:r>
              <a:rPr lang="ru-RU" sz="1400" b="0" i="0" dirty="0">
                <a:solidFill>
                  <a:srgbClr val="333333"/>
                </a:solidFill>
                <a:effectLst/>
                <a:latin typeface="pt_sans_caption"/>
              </a:rPr>
              <a:t>Ребята в возрасте от 14 до 18 лет представили свои работы в 9 секциях: «Техническое конструирование», «Энергетика и электротехника. Энергосберегающие технологии», «Экология и рациональное природопользование», «Современные и перспективные материалы», «Информационные системы и технологии», «Робототехника, автоматика и интеллектуальные системы», «Мультимедийные технологии», «Авиация, космонавтика и аэрокосмическая техника». Всего в 9 секциях учувствовали 85 работ учащейся молодежи. Победители областного этапа представят </a:t>
            </a:r>
            <a:r>
              <a:rPr lang="ru-RU" sz="1400" b="0" i="0" dirty="0" err="1">
                <a:solidFill>
                  <a:srgbClr val="333333"/>
                </a:solidFill>
                <a:effectLst/>
                <a:latin typeface="pt_sans_caption"/>
              </a:rPr>
              <a:t>Гродненщину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pt_sans_caption"/>
              </a:rPr>
              <a:t> на Республиканском этапе конкурса, который пройдет в столице в мае этого года.</a:t>
            </a:r>
          </a:p>
        </p:txBody>
      </p:sp>
      <p:pic>
        <p:nvPicPr>
          <p:cNvPr id="24578" name="Picture 2" descr="photo 2024 02 28 10 50 40">
            <a:extLst>
              <a:ext uri="{FF2B5EF4-FFF2-40B4-BE49-F238E27FC236}">
                <a16:creationId xmlns:a16="http://schemas.microsoft.com/office/drawing/2014/main" id="{ED06B52F-EF7F-7D1B-09D9-BA464711EF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811" y="1032652"/>
            <a:ext cx="3099120" cy="2324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0" name="Picture 4" descr="photo_2024-02-28_10-50-46">
            <a:extLst>
              <a:ext uri="{FF2B5EF4-FFF2-40B4-BE49-F238E27FC236}">
                <a16:creationId xmlns:a16="http://schemas.microsoft.com/office/drawing/2014/main" id="{24BB9887-05D7-BE5F-381B-5ACB7FD383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811" y="3619555"/>
            <a:ext cx="3088497" cy="2058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D8CE6FD-6327-C298-BBD8-A1341B04F2CB}"/>
              </a:ext>
            </a:extLst>
          </p:cNvPr>
          <p:cNvSpPr txBox="1"/>
          <p:nvPr/>
        </p:nvSpPr>
        <p:spPr>
          <a:xfrm>
            <a:off x="184134" y="6302655"/>
            <a:ext cx="836618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hlinkClick r:id="rId9"/>
              </a:rPr>
              <a:t>https://www.grsu.by/component/k2/item/49235-v-grgu-imeni-yanki-kupaly-proshel-konkurs-tekhnointellekt.html</a:t>
            </a:r>
            <a:r>
              <a:rPr lang="ru-RU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915849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D4F735-570F-6222-51A7-5DCE51A545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DED8A713-7838-65AB-30FD-6CE84E0634DE}"/>
              </a:ext>
            </a:extLst>
          </p:cNvPr>
          <p:cNvGrpSpPr/>
          <p:nvPr/>
        </p:nvGrpSpPr>
        <p:grpSpPr>
          <a:xfrm>
            <a:off x="-115200" y="-92546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7C76CA33-2B24-30C7-585A-720F03612319}"/>
                </a:ext>
              </a:extLst>
            </p:cNvPr>
            <p:cNvSpPr/>
            <p:nvPr/>
          </p:nvSpPr>
          <p:spPr>
            <a:xfrm>
              <a:off x="0" y="0"/>
              <a:ext cx="9144000" cy="89731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>
              <a:extLst>
                <a:ext uri="{FF2B5EF4-FFF2-40B4-BE49-F238E27FC236}">
                  <a16:creationId xmlns:a16="http://schemas.microsoft.com/office/drawing/2014/main" id="{64DBA090-621B-46C9-2D85-F20338C0A5C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C479C6DA-0AA0-36A2-8C92-64A10433EC0B}"/>
                </a:ext>
              </a:extLst>
            </p:cNvPr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>
                <a:extLst>
                  <a:ext uri="{FF2B5EF4-FFF2-40B4-BE49-F238E27FC236}">
                    <a16:creationId xmlns:a16="http://schemas.microsoft.com/office/drawing/2014/main" id="{0A834CE6-3C2C-E0E8-25A8-DA23A36C539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A775031-38E5-DE4F-21E9-29E97B2EBCF1}"/>
                  </a:ext>
                </a:extLst>
              </p:cNvPr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:a16="http://schemas.microsoft.com/office/drawing/2014/main" id="{4FE890E9-EA62-9841-B89B-EF953E19292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id="{F2EE6937-FEE7-D6AA-958C-7CB0F31A1C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id="{D3A4AB73-F511-CF56-9D1C-9E71561321FF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9270C876-75C4-CD50-238C-84D6461216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CE813646-00CE-4496-A089-1D95CECB61B9}"/>
              </a:ext>
            </a:extLst>
          </p:cNvPr>
          <p:cNvSpPr txBox="1"/>
          <p:nvPr/>
        </p:nvSpPr>
        <p:spPr>
          <a:xfrm>
            <a:off x="640513" y="98614"/>
            <a:ext cx="65659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1800" b="1" i="0" dirty="0">
                <a:solidFill>
                  <a:schemeClr val="bg1"/>
                </a:solidFill>
                <a:effectLst/>
                <a:latin typeface="pt_sans_bold"/>
              </a:rPr>
              <a:t>Развитие научно-технического партнерства между ГрГУ Янки Купалы и ОАО «Гомсельмаш»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2F49B5-1C1B-CAF6-046B-62DF4D6C9607}"/>
              </a:ext>
            </a:extLst>
          </p:cNvPr>
          <p:cNvSpPr txBox="1"/>
          <p:nvPr/>
        </p:nvSpPr>
        <p:spPr>
          <a:xfrm>
            <a:off x="124035" y="961293"/>
            <a:ext cx="8408405" cy="340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ts val="1800"/>
              </a:lnSpc>
              <a:buNone/>
            </a:pPr>
            <a:r>
              <a:rPr lang="ru-RU" sz="1400" i="0" dirty="0">
                <a:solidFill>
                  <a:srgbClr val="444444"/>
                </a:solidFill>
                <a:effectLst/>
                <a:latin typeface="pt_sans_bold"/>
              </a:rPr>
              <a:t> В рамках развития научно-технического сотрудничества Гродненского государственного университета имени Янки Купалы с предприятиями и организациями реального сектора экономики Республики Беларусь, а также продвижения его научного и инновационного потенциала в онлайн-формате состоялась рабочая встреча ученых кафедры электроники и электротехники университета с представителями ОАО «Гомсельмаш».</a:t>
            </a:r>
            <a:endParaRPr lang="ru-RU" sz="1400" i="0" dirty="0">
              <a:solidFill>
                <a:srgbClr val="444444"/>
              </a:solidFill>
              <a:effectLst/>
              <a:latin typeface="Comic Sans MS" panose="030F0702030302020204" pitchFamily="66" charset="0"/>
            </a:endParaRPr>
          </a:p>
          <a:p>
            <a:pPr indent="450215" algn="just">
              <a:buNone/>
            </a:pPr>
            <a:r>
              <a:rPr lang="ru-RU" sz="1400" b="0" i="0" dirty="0">
                <a:solidFill>
                  <a:srgbClr val="333333"/>
                </a:solidFill>
                <a:effectLst/>
                <a:latin typeface="pt_sans_caption"/>
              </a:rPr>
              <a:t>Участие во встрече приняли заведующий кафедрой электротехники и электроники Андрей Герман и старшие преподаватели Андрей Самородов и Дмитрий </a:t>
            </a:r>
            <a:r>
              <a:rPr lang="ru-RU" sz="1400" b="0" i="0" dirty="0" err="1">
                <a:solidFill>
                  <a:srgbClr val="333333"/>
                </a:solidFill>
                <a:effectLst/>
                <a:latin typeface="pt_sans_caption"/>
              </a:rPr>
              <a:t>Заерко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pt_sans_caption"/>
              </a:rPr>
              <a:t>, а также руководители структурных подразделений университета, ответственных за коммерциализацию наукоемкой продукции, начальник научно-исследовательской части Антон Глазев и начальник Центра трансфера технологий Елена Опекун.</a:t>
            </a:r>
          </a:p>
          <a:p>
            <a:pPr indent="450215" algn="just">
              <a:buNone/>
            </a:pPr>
            <a:r>
              <a:rPr lang="ru-RU" sz="1400" b="0" i="0" dirty="0">
                <a:solidFill>
                  <a:srgbClr val="333333"/>
                </a:solidFill>
                <a:effectLst/>
                <a:latin typeface="pt_sans_caption"/>
              </a:rPr>
              <a:t>Со стороны партнеров ко встрече присоединились представителями ведущего отечественного предприятия по производству сельскохозяйственной техники ОАО «Гомсельмаш»: главный конструктор по унифицированным системам самоходных машин Олег </a:t>
            </a:r>
            <a:r>
              <a:rPr lang="ru-RU" sz="1400" b="0" i="0" dirty="0" err="1">
                <a:solidFill>
                  <a:srgbClr val="333333"/>
                </a:solidFill>
                <a:effectLst/>
                <a:latin typeface="pt_sans_caption"/>
              </a:rPr>
              <a:t>Рехлицкий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pt_sans_caption"/>
              </a:rPr>
              <a:t> и заведующий конструкторским отделом автоматизированных и микропроцессорных систем Вячеслав </a:t>
            </a:r>
            <a:r>
              <a:rPr lang="ru-RU" sz="1400" b="0" i="0" dirty="0" err="1">
                <a:solidFill>
                  <a:srgbClr val="333333"/>
                </a:solidFill>
                <a:effectLst/>
                <a:latin typeface="pt_sans_caption"/>
              </a:rPr>
              <a:t>Шкирский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pt_sans_caption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90C8D9-859E-E6E8-A5F7-8CC05F451BA7}"/>
              </a:ext>
            </a:extLst>
          </p:cNvPr>
          <p:cNvSpPr txBox="1"/>
          <p:nvPr/>
        </p:nvSpPr>
        <p:spPr>
          <a:xfrm>
            <a:off x="124035" y="4255015"/>
            <a:ext cx="8378360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buNone/>
            </a:pPr>
            <a:r>
              <a:rPr lang="ru-RU" sz="1400" b="0" i="0" dirty="0">
                <a:solidFill>
                  <a:srgbClr val="333333"/>
                </a:solidFill>
                <a:effectLst/>
                <a:latin typeface="pt_sans_caption"/>
              </a:rPr>
              <a:t>Ведущие специалисты университета представили возможные пути решения поставленной проблемы, которые потребуют проведения предварительных научных исследований.</a:t>
            </a:r>
          </a:p>
          <a:p>
            <a:pPr indent="450215" algn="just">
              <a:buNone/>
            </a:pPr>
            <a:r>
              <a:rPr lang="ru-RU" sz="1400" b="0" i="0" dirty="0">
                <a:solidFill>
                  <a:srgbClr val="333333"/>
                </a:solidFill>
                <a:effectLst/>
                <a:latin typeface="pt_sans_caption"/>
              </a:rPr>
              <a:t>ОАО «Гомсельмаш», в свою очередь, подтвердило готовность к участию в данной разработке как организация-потребитель наукоемкой продукции, а также к последующей апробации и интеграции разрабатываемой системы в выпускаемую готовую продукцию.</a:t>
            </a:r>
          </a:p>
          <a:p>
            <a:pPr indent="450215" algn="just">
              <a:buNone/>
            </a:pPr>
            <a:r>
              <a:rPr lang="ru-RU" sz="1400" b="0" i="0" dirty="0">
                <a:solidFill>
                  <a:srgbClr val="333333"/>
                </a:solidFill>
                <a:effectLst/>
                <a:latin typeface="pt_sans_caption"/>
              </a:rPr>
              <a:t>Достигнутые в ходе встречи договоренности легли в основу плана дальнейшей совместной работы Гродненского государственного университета имени Янки Купалы и ОАО «Гомсельмаш».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CF70A5-19CE-5B21-C6AE-A2DA382B2342}"/>
              </a:ext>
            </a:extLst>
          </p:cNvPr>
          <p:cNvSpPr txBox="1"/>
          <p:nvPr/>
        </p:nvSpPr>
        <p:spPr>
          <a:xfrm>
            <a:off x="-61314" y="6324344"/>
            <a:ext cx="943222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hlinkClick r:id="rId7"/>
              </a:rPr>
              <a:t>https://www.grsu.by/component/k2/item/49624-razvitie-nauchno-tekhnicheskogo-partnerstva-mezhdu-grgu-yanki-kupaly-i-oao-gomselmash.html</a:t>
            </a:r>
            <a:r>
              <a:rPr lang="ru-RU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331439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37A3AF-ADC5-7C01-D5CD-49CC6CD5C9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DC27BF49-2D50-798D-EBAD-0C8999A49676}"/>
              </a:ext>
            </a:extLst>
          </p:cNvPr>
          <p:cNvGrpSpPr/>
          <p:nvPr/>
        </p:nvGrpSpPr>
        <p:grpSpPr>
          <a:xfrm>
            <a:off x="-115200" y="-92546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BC08C936-34CB-D982-54C8-3689141D41A4}"/>
                </a:ext>
              </a:extLst>
            </p:cNvPr>
            <p:cNvSpPr/>
            <p:nvPr/>
          </p:nvSpPr>
          <p:spPr>
            <a:xfrm>
              <a:off x="0" y="0"/>
              <a:ext cx="9144000" cy="89731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>
              <a:extLst>
                <a:ext uri="{FF2B5EF4-FFF2-40B4-BE49-F238E27FC236}">
                  <a16:creationId xmlns:a16="http://schemas.microsoft.com/office/drawing/2014/main" id="{E301C486-BFF2-ECC1-3D30-8CF9106A14E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7B0A1A96-CE26-783C-D9F2-78291014A10C}"/>
                </a:ext>
              </a:extLst>
            </p:cNvPr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>
                <a:extLst>
                  <a:ext uri="{FF2B5EF4-FFF2-40B4-BE49-F238E27FC236}">
                    <a16:creationId xmlns:a16="http://schemas.microsoft.com/office/drawing/2014/main" id="{CF164B33-FDDC-97E7-BC54-7C46429952A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554D80E-17C2-8A88-944A-D104206654B2}"/>
                  </a:ext>
                </a:extLst>
              </p:cNvPr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:a16="http://schemas.microsoft.com/office/drawing/2014/main" id="{E98CDD8A-F3AF-63D1-95A4-54F696B2E5A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id="{CDCD78A7-B25E-C880-F9F1-630047AE68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id="{A78C835E-DFFB-AFBF-62C0-705DFFC950AD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8545F423-5C0A-001E-CFBF-EF635A9DDE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9A174D25-A1C4-7846-7DC7-CFC720F19BA5}"/>
              </a:ext>
            </a:extLst>
          </p:cNvPr>
          <p:cNvSpPr txBox="1"/>
          <p:nvPr/>
        </p:nvSpPr>
        <p:spPr>
          <a:xfrm>
            <a:off x="525043" y="101262"/>
            <a:ext cx="678200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1800" b="1" i="0" dirty="0">
                <a:solidFill>
                  <a:schemeClr val="bg1"/>
                </a:solidFill>
                <a:effectLst/>
                <a:latin typeface="pt_sans_bold"/>
              </a:rPr>
              <a:t>Ярмарка инновационных разработок в области строительства и энергетики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E48AF3-27EC-0F5A-4A72-CC591AEF1B4D}"/>
              </a:ext>
            </a:extLst>
          </p:cNvPr>
          <p:cNvSpPr txBox="1"/>
          <p:nvPr/>
        </p:nvSpPr>
        <p:spPr>
          <a:xfrm>
            <a:off x="0" y="845871"/>
            <a:ext cx="9039124" cy="2954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ts val="1800"/>
              </a:lnSpc>
              <a:buNone/>
            </a:pPr>
            <a:r>
              <a:rPr lang="ru-RU" sz="1400" i="0" dirty="0">
                <a:solidFill>
                  <a:srgbClr val="444444"/>
                </a:solidFill>
                <a:effectLst/>
                <a:latin typeface="pt_sans_bold"/>
              </a:rPr>
              <a:t>В столице Беларуси успешно прошла ярмарка инновационных разработок в области строительства и энергетики. Мероприятие, организованное Государственным комитетом по науке и технологиям в партнерстве с Белорусским институтом системного анализа и информационного обеспечения научно-технической сферы, стало площадкой для демонстрации передовых достижений в этих секторах.</a:t>
            </a:r>
            <a:endParaRPr lang="ru-RU" sz="1400" i="0" dirty="0">
              <a:solidFill>
                <a:srgbClr val="444444"/>
              </a:solidFill>
              <a:effectLst/>
              <a:latin typeface="Comic Sans MS" panose="030F0702030302020204" pitchFamily="66" charset="0"/>
            </a:endParaRPr>
          </a:p>
          <a:p>
            <a:pPr indent="450215" algn="just">
              <a:buNone/>
            </a:pPr>
            <a:r>
              <a:rPr lang="ru-RU" sz="1400" b="0" i="0" dirty="0">
                <a:solidFill>
                  <a:srgbClr val="333333"/>
                </a:solidFill>
                <a:effectLst/>
                <a:latin typeface="pt_sans_caption"/>
              </a:rPr>
              <a:t>Гродненский государственный университет имени Янки Купалы представил ряд перспективных разработок. Профессор кафедры машиноведения и технической эксплуатации автомобилей Евгений Овчинников представил разработку «Защитные аддитивные покрытия для строительства и энергетики», проект «</a:t>
            </a:r>
            <a:r>
              <a:rPr lang="ru-RU" sz="1400" b="0" i="0" dirty="0" err="1">
                <a:solidFill>
                  <a:srgbClr val="333333"/>
                </a:solidFill>
                <a:effectLst/>
                <a:latin typeface="pt_sans_caption"/>
              </a:rPr>
              <a:t>Графенсодержащие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pt_sans_caption"/>
              </a:rPr>
              <a:t> композиционные полимерные материалы для строительной отрасли» презентовала аспирант инженерного Елена Кузнецова. Также была представлена разработка «Композиционные наноструктурированные полимерные материалы для строительной отрасли», разработчик – аспирант инженерного факультета Татьяна </a:t>
            </a:r>
            <a:r>
              <a:rPr lang="ru-RU" sz="1400" b="0" i="0" dirty="0" err="1">
                <a:solidFill>
                  <a:srgbClr val="333333"/>
                </a:solidFill>
                <a:effectLst/>
                <a:latin typeface="pt_sans_caption"/>
              </a:rPr>
              <a:t>Повшок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pt_sans_caption"/>
              </a:rPr>
              <a:t>.</a:t>
            </a:r>
          </a:p>
          <a:p>
            <a:pPr indent="450215" algn="just">
              <a:buNone/>
            </a:pPr>
            <a:r>
              <a:rPr lang="ru-RU" sz="1400" b="0" i="0" dirty="0">
                <a:solidFill>
                  <a:srgbClr val="333333"/>
                </a:solidFill>
                <a:effectLst/>
                <a:latin typeface="pt_sans_caption"/>
              </a:rPr>
              <a:t>За активное участие и вклад в развитие инновационного потенциала страны аспиранту Елене Кузнецовой был вручен сертификат за выдающиеся достижения.</a:t>
            </a:r>
          </a:p>
        </p:txBody>
      </p:sp>
      <p:pic>
        <p:nvPicPr>
          <p:cNvPr id="1026" name="Picture 2" descr="photo 5213144133684811580 x">
            <a:extLst>
              <a:ext uri="{FF2B5EF4-FFF2-40B4-BE49-F238E27FC236}">
                <a16:creationId xmlns:a16="http://schemas.microsoft.com/office/drawing/2014/main" id="{5B650ECD-CA0F-034A-3371-1B720FB2D2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524" y="3747432"/>
            <a:ext cx="2420552" cy="2559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3D862F5-317A-9F01-456F-E8C5E837AE97}"/>
              </a:ext>
            </a:extLst>
          </p:cNvPr>
          <p:cNvSpPr txBox="1"/>
          <p:nvPr/>
        </p:nvSpPr>
        <p:spPr>
          <a:xfrm>
            <a:off x="104876" y="6403353"/>
            <a:ext cx="923027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hlinkClick r:id="rId8"/>
              </a:rPr>
              <a:t>https://www.grsu.by/component/k2/item/49667-budushchee-stroitsya-segodnya-kupalovtsy-predstavili-svoi-razrabotki-na-yarmarke-innovatsionnykh-razrabotok-v-oblasti-stroitelstva-i-energetiki.html</a:t>
            </a:r>
            <a:r>
              <a:rPr lang="ru-RU" sz="1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9767946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8798</TotalTime>
  <Words>3822</Words>
  <Application>Microsoft Office PowerPoint</Application>
  <PresentationFormat>Экран (4:3)</PresentationFormat>
  <Paragraphs>165</Paragraphs>
  <Slides>25</Slides>
  <Notes>25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3" baseType="lpstr">
      <vt:lpstr>Arial</vt:lpstr>
      <vt:lpstr>Calibri</vt:lpstr>
      <vt:lpstr>Comic Sans MS</vt:lpstr>
      <vt:lpstr>Impact</vt:lpstr>
      <vt:lpstr>pt_sans_bold</vt:lpstr>
      <vt:lpstr>pt_sans_caption</vt:lpstr>
      <vt:lpstr>Segoe UI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Цели устойчивого развития</dc:title>
  <dc:creator>Лисовская Анастасия Казимировна</dc:creator>
  <cp:lastModifiedBy>Лисовская АНАСТАСИЯ КАЗИМИРОВНА</cp:lastModifiedBy>
  <cp:revision>756</cp:revision>
  <cp:lastPrinted>2022-08-31T19:27:54Z</cp:lastPrinted>
  <dcterms:created xsi:type="dcterms:W3CDTF">2022-08-29T06:47:08Z</dcterms:created>
  <dcterms:modified xsi:type="dcterms:W3CDTF">2026-04-13T13:24:16Z</dcterms:modified>
</cp:coreProperties>
</file>