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95" r:id="rId3"/>
    <p:sldId id="397" r:id="rId4"/>
    <p:sldId id="402" r:id="rId5"/>
    <p:sldId id="412" r:id="rId6"/>
    <p:sldId id="413" r:id="rId7"/>
    <p:sldId id="420" r:id="rId8"/>
    <p:sldId id="432" r:id="rId9"/>
    <p:sldId id="439" r:id="rId10"/>
    <p:sldId id="429" r:id="rId11"/>
    <p:sldId id="460" r:id="rId12"/>
    <p:sldId id="462" r:id="rId13"/>
    <p:sldId id="466" r:id="rId14"/>
    <p:sldId id="467" r:id="rId15"/>
    <p:sldId id="481" r:id="rId16"/>
    <p:sldId id="486" r:id="rId17"/>
    <p:sldId id="457" r:id="rId18"/>
    <p:sldId id="494" r:id="rId19"/>
    <p:sldId id="498" r:id="rId20"/>
    <p:sldId id="530" r:id="rId21"/>
    <p:sldId id="586" r:id="rId22"/>
    <p:sldId id="589" r:id="rId23"/>
    <p:sldId id="590" r:id="rId24"/>
    <p:sldId id="593" r:id="rId25"/>
    <p:sldId id="599" r:id="rId26"/>
    <p:sldId id="622" r:id="rId27"/>
    <p:sldId id="670" r:id="rId28"/>
    <p:sldId id="717" r:id="rId29"/>
    <p:sldId id="724" r:id="rId30"/>
    <p:sldId id="725" r:id="rId31"/>
    <p:sldId id="734" r:id="rId32"/>
    <p:sldId id="705" r:id="rId33"/>
    <p:sldId id="754" r:id="rId34"/>
    <p:sldId id="755" r:id="rId35"/>
    <p:sldId id="760" r:id="rId36"/>
    <p:sldId id="359" r:id="rId37"/>
  </p:sldIdLst>
  <p:sldSz cx="9144000" cy="6858000" type="screen4x3"/>
  <p:notesSz cx="6786563" cy="9923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8538" autoAdjust="0"/>
  </p:normalViewPr>
  <p:slideViewPr>
    <p:cSldViewPr>
      <p:cViewPr varScale="1">
        <p:scale>
          <a:sx n="111" d="100"/>
          <a:sy n="111" d="100"/>
        </p:scale>
        <p:origin x="1536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7939A217-F63D-4D82-9FC5-8A4B68C68167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0B5203-513C-46D3-AA24-EF7B746F0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206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DFF97B29-BB46-4C93-A7A4-12FFB28DED77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657" y="4713645"/>
            <a:ext cx="5429250" cy="4465558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F2117294-C1D6-4163-95D3-0CB7D4D75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5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DAEEB-B28C-BA65-98BE-E042B51C8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8936A83-2DFB-D46F-4560-D3CD4FE83D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43508E7-267D-F96D-F204-63511DBB6A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FE7285-E978-12DB-8E6F-ACB7ECFD19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631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C8AF3-1080-2E0E-10B0-1D3254149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32C24F0-985C-FA5D-C33E-5510F4AEC1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B58055A-F226-13BF-CDDF-42A7F784DA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84027B-9D5F-9C0C-5BE6-C9D4E8FDF0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66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B5112-A4AD-589B-3F26-CF71F9633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18C40CD-1512-3AFD-5422-4FC3CEAFF8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A14287C-37EB-563E-63CC-C6EDE3AD1E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49799A-B943-A30A-A597-122000D9B9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263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EE8A3-D190-E68F-868C-45FF6C6D9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A2F7AD0-C738-7017-073F-DF6E5AC050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FA0F76D-75D4-7245-C8C8-FA41058F75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8EF8CA-90CA-E0B4-6940-5181B3C8B6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566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FDAB1-4F49-0003-8961-AA864C60E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D88D949-49CC-C9DF-C48F-379A2E9D08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D8E9234-9CAE-2588-F29A-8FFEE38FAD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96F3A3-9761-3697-B0EA-4B15D034A0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112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C56AC-44DE-04F9-0FBE-BBEA085B9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46A3A6-EC89-75EB-7285-B079760450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BC2FCD9-955E-5695-299D-84EFB3BAC4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8DDF8F-F1D4-1552-FFA2-F268E5292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143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16249-2784-7E3E-D582-14678F70A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8AD4079-3079-99DF-C7F1-38CB3BB3C5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715A4D9-5BF0-45DB-EEDF-740FE0C201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3C9659-9088-4AA0-E86F-01A2E7D8E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903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2C661-546C-F0A1-A404-A2B9BF663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22606C4-6618-D19D-0FFA-6F0FE5C576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C6FAD72-CC4B-0ACA-3634-2AA2B5D1C8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BBC121-3D7E-A054-D8FF-B6557AD868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454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2D8E1-4A68-2756-7BB1-5CF31D14A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537F9EF-9480-668E-B6FD-DC80AB3F64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8563BF5-7911-6671-52EA-7F3B54369D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BBE323-0534-4D3A-C52F-0E7C810AC7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51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B3D07-38F4-75B8-B30E-4512F2310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B16ED9A-101B-8995-AB48-BF6DC49D8B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640B28C-1093-504C-9CBD-BB600FEBEC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DB46F9-0CC4-FF19-CD92-14896E9502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308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B947D-E484-8083-B9B6-0926D4D56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D700D2B-3753-8CBF-82FD-FE63FB5E33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BD85E08-B311-DB1C-8162-5B8C5280F9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5DD321-280A-56E8-8E26-824705363C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3741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BC5B0-B812-9236-BEBF-24660959D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D9BCDCD-579F-CC08-CD0C-BDA14B24E8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DAFE254-87AC-1CEB-AA05-B683CE6D83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29F044-2FCB-CD34-3B55-55B6B3CD72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535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BBC49-1785-27F8-0EB3-D370218BF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3023B43-1CC7-40F9-45DB-FE85D5EF59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4B5519B-4E2E-B8CB-ED64-6B1A84AF1B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51026F-9AA6-61DE-C6CA-0676BA10F3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4887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DE253-214F-8465-4639-9DEEC4128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322EFCA-585B-9D4E-A75B-D027D99C70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C3C1C58-99A1-792C-AFCB-E92F1CFEA6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5BBA11-A350-0EB6-C8D3-B385295EF9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2079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1FD63-EEB7-773C-F066-679D280D1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4803643-49D0-D03D-A62C-BEC3CC32C3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48660A1-BFB6-14F1-2360-5D9C697B45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E79D71-ED4A-ADED-F1E1-22AB1DB31D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812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5A2A8-8BA9-225F-A88E-6A9E466F1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2257E60-FBCE-084A-20DD-DC2D17CCFB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75E7E15-512C-5E80-EEEE-A1F5C3E41E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091290-D408-57D7-F9E4-73D739A030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209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8B7EF-8BBD-B68A-6BC4-FF4EE7C9B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EFA21B8-A9B7-389A-5CD8-872309EC88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126C579-1B80-127E-BAB0-D5025A76E0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D4B89B-01A4-8FE6-7E15-782DF95158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797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4299C-1E17-05C8-4EA9-5667B0A4D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C3EA2DF-9306-679F-054E-5D8F2C148F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2433BA6-56DF-6C98-6B32-F750C78862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B322DD-BAB1-3675-0FFD-CC34521B1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4791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0FD0A-0B6C-E6DE-5B5F-5C15942B7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D1B4692-AD3F-746E-E7AE-EB01176D0D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6B1F992-7945-DC5B-3355-5FDA00DCC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60C65A-9DE9-A216-B81C-382AE16E0C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9261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3253D-17ED-B53E-8B9D-EFB69D3FE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EE9778E-7BEC-C0CE-EE84-AE6F434483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F8689C2-FEF6-A01D-B72C-CF82B480C7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8EBE2A-C08E-3F5C-8C0A-90C6EF42CD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8645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92036-DCBD-A764-04E7-8117BCDEF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CB01E91-59FB-B1AC-BB86-94487B13E4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2FD526E-0086-A9CC-1979-CB9932425A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A73038-135A-0E52-D59F-D403F4F5D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427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72E46-9D4E-9796-3DDF-333B36C8F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E166B90-F0AD-E00C-4A6C-44D5F648BC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935CF35-BDBB-4937-0676-B4C9740AFB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24E218-05F2-56A6-2728-FA04F16915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678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24200-D4DC-8016-F69D-0B6A951EF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A3E3997-B506-1DA1-A21C-17ACBE6940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EDD47CA-5112-09E0-B9EA-0E7CB983B4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5724D8-D08B-8A26-E83C-0B914CD53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417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1442E-AC77-9359-6AC0-11FFF6DA4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449B741-BEAD-79DC-79A2-88BC897E99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4F060A0-6210-73DB-F57C-EFF10F66A3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72EECA-3563-DACC-810C-3DCAA04B11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6114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2C2AE-E29E-8C5C-B493-E711940B4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FF41489-BFEE-CF0D-2CC4-DF5677A9CE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1E73A65-EC97-0C9A-F19F-834B108CA3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7E4519-AE56-E63C-C1E2-3F01A00C55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5648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9A458-3F1D-536A-39B4-334A0E8B5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E4F7974-88AC-1A37-D30D-A03409C066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D2A840E-1DEF-814B-6C5D-3B0084C5FC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1BF8A6-A092-3FCB-350D-C346CEFEF4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3469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05316-D88B-5719-550B-34DD41BFA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94B692F-F326-CD71-AB08-4EDA538D30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EF0B712-38E0-945C-D5C8-B62E93B003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E04FED-0D35-9408-969F-1B80CDC851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4175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371EE-B632-9EE2-3AEA-11A88480B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39EDFEB-71C3-8ADA-1AD1-7EE4D48C17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128CBF2-88ED-09A2-70E2-2C277998D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936EE1-CBC6-CB68-40F9-DE1BACE711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6042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DA3AF-845C-3EE0-DE9F-FB4B9D515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FEC5986-2C54-5E35-9BF3-59D621B456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0164C2-BFFE-274B-7625-D6FC3E6F8A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1D313F-8AA2-BC96-EF5E-6E24ACBCA8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48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0A13-2C8E-BEE1-A9D5-C941B55BA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6C9A019-6747-EC8A-028E-F49FF260DD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52305E4-2603-B97B-32FC-51060D1C47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EA75A9-A1AA-3028-1AF2-D29BF25466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933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10362-4A23-A31D-1BF6-259D7FEB0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2CB28BD-90F8-117C-A477-CF6B8DC74F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3054BC8-3401-1E51-3B1F-3DBF0662B8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AFF12D-D8FD-0950-3B9F-29EC2B849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516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0F8D6-3030-3E76-4AE9-E550BF810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2698975-66C6-2BCD-A865-1BD55802BA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78DCEDB-CEC9-9880-462A-D86A214207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A803C7-A9F8-2986-F23A-6D370527D4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27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CE9F0-D471-5369-C657-B3E6A35CB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F044E15-B746-7D50-0996-B0551C7805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DAFDB53-49F9-BDFF-D400-3FDB2A94C2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9660CF-F05B-C09C-441F-2F53839F42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827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73E37-B5A0-1870-799D-FD9B67D92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AC11E94-F248-12AE-0448-F3899F44B3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750917A-93E2-EB80-7C4B-C8363C9592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789495-34A9-5A93-CC75-D1733D865B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811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87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02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0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7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33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5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8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4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8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5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78C3A-C1C6-4C77-A6F8-0D0041E101A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17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8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4411-komissiya-departamenta-kontrolya-kachestva-obrazovaniya-ministerstva-obrazovaniya-respubliki-belarus-zavershila-rabotu-v-grgu-imeni-yanki-kupaly.htm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8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4710-kupala-tsy-stali-prizerami-belorusskoj-studencheskoj-yuridicheskoj-olimpiady-2025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8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4721-zasedanie-rabochej-gruppy-nezavisimogo-agentstva-akkreditatsii-po-postakkreditatsionnomu-monitoringu-prokhodit-v-grgu-imeni-yanki-kupaly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4739-v-grgu-imeni-yanki-kupaly-sostoyalos-otkrytie-novogo-korpusa-s-uchastiem-ministra-obrazovaniya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54745-kupalovets-poluchil-premiyu-fpb-v-oblasti-truda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8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8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4946-v-grgu-imeni-yanki-kupaly-sostoyalsya-universitetskij-klassnyj-chas.html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8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5012-v-grgu-imeni-yanki-kupaly-proshlo-zasedanie-nauchno-tekhnicheskogo-soveta-universiteta.html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55048-predstaviteli-grgu-imeni-yanki-kupaly-stali-pobeditelyami-konkursa-luchshaya-diplomnaya-i-nauchno-issledovatelskaya-rabota-studentov-v-oblasti-menedzhmenta-i-kontrolya-kachestva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8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5117-prorektor-po-nauchnoj-rabote-grgu-imeni-yanki-kupaly-natalya-bashun-prinimaet-uchastie-v-mezhdunarodnom-pedagogicheskom-kongresse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3591-grgu-imeni-yanki-kupaly-posetili-grodnenskie-shkolniki.html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55392-ivan-platonovich-martynov-udostoen-gosudarstvennoj-nagrady-za-professionalizm-talant-i-predannost-delu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56005-vypusknitsa-kupalovskogo-universiteta-stala-luchshim-molodym-uchenym-v-sodruzhestve-nezavisimykh-gosudarstv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56151-studentka-grgu-imeni-yanki-kupaly-zanyala-i-mesto-na-natsionalnom-festivale-konkurse-molodezhnogo-tvorchestva-ogon-molodezhnykh-talantov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8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6177-v-grodnenskom-gosudarstvennom-universitete-imeni-yanki-kupaly-zavershilas-mnogoprofilnaya-letnyaya-shkola-kupalovskij-start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8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6202-grgu-imeni-yanki-kupaly-v-pyatyj-raz-udostoen-zvaniya-laureata-konkursa-premiya-pravitelstva-respubliki-belarus-za-dostizheniya-v-oblasti-kachestva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8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6384-letnyaya-shkola-russkogo-yazyka-zavershila-svoyu-rabotu-v-kupalovskom-universitete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56729-kupalovskij-universitet-prinyal-uchastie-v-festivale-nauki-2025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8.pn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7129-antikontrafakt-m-kupalovtsy-v-chisle-pobeditelej-mezhdunarodnogo-molodezhnogo-foruma.html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8.pn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7596-grgu-imeni-yanki-kupaly-stal-ploshchadkoj-dlya-obsuzhdeniya-kachestva-obrazovaniya.html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8.pn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7706-za-vysokie-dostizheniya-kupalovets-udostoena-stipendii-federatsii-profsoyuzov-belarusi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56187-kupalovtsam-naznacheny-stipendii-prezidenta-respubliki-belarus.html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www.grsu.by/component/k2/item/53597-studentam-grgu-imeni-yanki-kupaly-naznacheny-stipendii-prezidenta-belarusi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57703-komandy-grgu-imeni-yanki-kupaly-zavoevali-diplomy-na-komandnom-chempionate-po-programmirovaniyu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8172-komanda-grgu-imeni-yanki-kupaly-zavoevala-diplom-iii-stepeni-v-komandnom-chempionate-po-programmirovaniyu-severnoj-evrazii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6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8.pn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7770-programma-vzaimodejstviya-2026-start-grodnenskogo-oblastnogo-obrazovatelnogo-klastera.html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8.pn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8.pn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8113-3-studenta-grodnenskogo-gosudarstvennogo-universiteta-imeni-yanki-kupaly-udostoeny-oblastnoj-premii-imeni-a-i-dubko.html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8.pn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8159-v-grgu-imeni-yanki-kupaly-proshel-den-otkrytykh-dverej-i-innovatsionnaya-yarmarka-tselevoj-podgotovki.html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8.png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8179-v-grgu-imeni-yanki-kupaly-prisudili-rektorskie-granty.html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5.wdp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8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53668-kupalovtsu-naznachena-stipendiya-prezidenta-belarusi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53772-fakultet-istorii-kommunikatsii-i-turizma-otmechen-pochetnoj-gramotoj-nan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8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3797-uchenyj-kupalovskogo-universiteta-stal-obladatelem-granta-prezidenta-respubliki-belarus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grsu.by/component/k2/item/53914-v-grgu-imeni-yanki-kupaly-otkryvaetsya-novaya-spetsialnost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8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4053-kupalovtsy-uspeshno-predstavili-universitet-na-vystavke-obrazovanie-i-karera-uchebnye-tekhnologii-2025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4287-v-grgu-imeni-yanki-kupaly-otkryli-tsentr-patrioticheskogo-vospitaniya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6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Subtitle 31">
            <a:extLst>
              <a:ext uri="{FF2B5EF4-FFF2-40B4-BE49-F238E27FC236}">
                <a16:creationId xmlns:a16="http://schemas.microsoft.com/office/drawing/2014/main" id="{AF782006-E618-4A9E-ACF4-6A6CC766E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4969062"/>
            <a:ext cx="5974381" cy="923330"/>
          </a:xfrm>
        </p:spPr>
        <p:txBody>
          <a:bodyPr anchor="t"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400" dirty="0">
                <a:solidFill>
                  <a:schemeClr val="bg1"/>
                </a:solidFill>
                <a:latin typeface="Impact" pitchFamily="34" charset="0"/>
              </a:rPr>
              <a:t>Цель 4: Обеспечение всеохватного и справедливого образования и поощрение возможности обучения на протяжении всей жизни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38F1D3-AE06-426F-A875-9F931DCBCFF6}"/>
              </a:ext>
            </a:extLst>
          </p:cNvPr>
          <p:cNvSpPr txBox="1"/>
          <p:nvPr/>
        </p:nvSpPr>
        <p:spPr>
          <a:xfrm>
            <a:off x="-396552" y="3103800"/>
            <a:ext cx="7128792" cy="14773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Цели ООН в области устойчивого развития</a:t>
            </a:r>
            <a:endParaRPr lang="ru-RU" sz="4800" dirty="0">
              <a:solidFill>
                <a:schemeClr val="bg1"/>
              </a:solidFill>
              <a:effectLst>
                <a:outerShdw blurRad="50800" dist="25400" dir="2700000" algn="tl" rotWithShape="0">
                  <a:prstClr val="black">
                    <a:alpha val="72000"/>
                  </a:prstClr>
                </a:outerShdw>
              </a:effectLst>
              <a:latin typeface="Impac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639" y="3187539"/>
            <a:ext cx="2974314" cy="278717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164288" y="4284385"/>
            <a:ext cx="11967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2025</a:t>
            </a:r>
          </a:p>
          <a:p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86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80854-C1A7-65A6-E9FA-8B9E229AD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38B60F7-1349-58DC-A21C-C1B5E5DED7A9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7610F81C-6B62-CE5E-2339-5CFC53C87D7B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36F5FD83-4FFF-F871-B2FF-8F25DCA1C7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423A5E01-D3F5-A4CD-43BE-89CA950DA8C6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A83DFB52-EA62-DDBA-5193-CAA6826D40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0476BD9-8976-256A-1789-FC8B09D1ADFF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3D512146-F7BF-8A42-3FFD-BFE115E6777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89CA265D-1D95-EFE7-B7F7-8FAD4B5C9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AD5C904B-5FF1-2CE8-44DA-F1874CB87124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D5EB836C-6B2A-9C72-011F-10E89FB82E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75C1515-E91D-9CC7-3FA1-AC8096705212}"/>
              </a:ext>
            </a:extLst>
          </p:cNvPr>
          <p:cNvSpPr txBox="1"/>
          <p:nvPr/>
        </p:nvSpPr>
        <p:spPr>
          <a:xfrm>
            <a:off x="334650" y="63369"/>
            <a:ext cx="72728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Комиссия Департамента контроля качества образования Министерства образования Республики Беларусь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7D7B29-304A-B0C4-36F9-F5D5B2CB6F43}"/>
              </a:ext>
            </a:extLst>
          </p:cNvPr>
          <p:cNvSpPr txBox="1"/>
          <p:nvPr/>
        </p:nvSpPr>
        <p:spPr>
          <a:xfrm>
            <a:off x="104876" y="942166"/>
            <a:ext cx="8931620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В </a:t>
            </a:r>
            <a:r>
              <a:rPr lang="ru-RU" sz="1400" i="0" dirty="0" err="1">
                <a:solidFill>
                  <a:srgbClr val="444444"/>
                </a:solidFill>
                <a:effectLst/>
                <a:latin typeface="pt_sans_bold"/>
              </a:rPr>
              <a:t>Купаловском</a:t>
            </a: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 университете аккредитовывались четыре специальности: 1-31 01 02 «Биохимия» (6-05-0511-02 «Биохимия»); 7-06-0412-04 «Маркетинг»; 7-06-0412-01 «Менеджмент»; 2-01 02 31 «Педагогическое сопровождение» (5-04-0114-01 «Педагогическое сопровождение»).</a:t>
            </a:r>
            <a:endParaRPr lang="ru-RU" sz="14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Комиссия работала в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Купаловском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 университете с 4 по 7 марта. Её председателем являлась Екатерина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Венгурова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 – начальник отделения государственной аккредитации учреждений высшего образования управления государственной аккредитации Департамента контроля качества образования Министерства образования Республики Беларусь.</a:t>
            </a: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Членами комиссии были проанализированы организация и содержание образовательного процесса, материально-техническое обеспечение по аккредитуемым специальностям, социально-бытовые условия и соблюдение норм по охране здоровья и безопасности жизни обучающихся, кадровые ресурсы, информационное и библиотечное обеспечение университета и, в частности, Волковысского колледжа. Результаты деятельности комиссии найдут свое отражение в заключении.</a:t>
            </a:r>
          </a:p>
        </p:txBody>
      </p:sp>
      <p:pic>
        <p:nvPicPr>
          <p:cNvPr id="13314" name="Picture 2" descr="IMG 0047">
            <a:extLst>
              <a:ext uri="{FF2B5EF4-FFF2-40B4-BE49-F238E27FC236}">
                <a16:creationId xmlns:a16="http://schemas.microsoft.com/office/drawing/2014/main" id="{A9402245-FF2C-8605-8894-D09EE155C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0845"/>
            <a:ext cx="3492443" cy="232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G_0069">
            <a:extLst>
              <a:ext uri="{FF2B5EF4-FFF2-40B4-BE49-F238E27FC236}">
                <a16:creationId xmlns:a16="http://schemas.microsoft.com/office/drawing/2014/main" id="{3161354D-EDEC-3523-8212-2F536BD4F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800" y="3699360"/>
            <a:ext cx="3492443" cy="232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4C7DAD-90B9-3120-DDD0-6028F5CF0BEA}"/>
              </a:ext>
            </a:extLst>
          </p:cNvPr>
          <p:cNvSpPr txBox="1"/>
          <p:nvPr/>
        </p:nvSpPr>
        <p:spPr>
          <a:xfrm>
            <a:off x="104876" y="6095619"/>
            <a:ext cx="87982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9"/>
              </a:rPr>
              <a:t>https://www.grsu.by/component/k2/item/54411-komissiya-departamenta-kontrolya-kachestva-obrazovaniya-ministerstva-obrazovaniya-respubliki-belarus-zavershila-rabotu-v-grgu-imeni-yanki-kupaly.html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3380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4027F-0939-D982-D6BC-0D2F64676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1E755D9-BA67-2E54-0204-8241EA68EE09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E32B026-8898-B354-961D-001CC0709173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0E65155E-C74E-8C50-76B5-C6F8B83E4D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F7F3A06D-4CAD-344B-B87E-5F775266F987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0ACD0897-0C17-87CC-7562-7F209AE9A4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344B092-7448-A4CB-1171-91B9505BEB20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2C3AD7D4-67EC-5065-8D7F-CC9289C42CC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6D82BF1A-DAA9-3677-D33E-14EB31942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CB7FD2C0-763F-A2F2-27FD-BDDF45D17404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8C2C5471-0269-F2F1-82DE-39DA08DC9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1F9DEFB-7305-3558-5C69-4A17CDD8B048}"/>
              </a:ext>
            </a:extLst>
          </p:cNvPr>
          <p:cNvSpPr txBox="1"/>
          <p:nvPr/>
        </p:nvSpPr>
        <p:spPr>
          <a:xfrm>
            <a:off x="1063015" y="144441"/>
            <a:ext cx="55911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Белорусская студенческая юридическая олимпиада –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5141E5-9E65-61DF-50EA-298D8C561BF7}"/>
              </a:ext>
            </a:extLst>
          </p:cNvPr>
          <p:cNvSpPr txBox="1"/>
          <p:nvPr/>
        </p:nvSpPr>
        <p:spPr>
          <a:xfrm>
            <a:off x="70646" y="907830"/>
            <a:ext cx="898728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Под руководством старшего преподавателя кафедры теории и истории государства и права Дианы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Зубрик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участие в олимпиаде приняла команда юридического факультета ГрГУ имени Янки Купалы – «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Купалаўцы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». В состав команды вошли следующие студенты: Ульяна Котляр, Дарья Лёгкая, Елена Москаленко, Павел Романчук и Владислав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Курлянчик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. В индивидуальном зачете приняли участие Андрей Петрович, Кирилл Ивановский и Дарья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Третяк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По результатам олимпиады команда «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Купалаўцы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» стала лучшей в конкурсе по нотариату и была награждена дипломом I степени. Кроме того, Елена Москаленко получила приглашение на прохождение стажировки в известных международных юридических компаниях «REVERA» и «GRATA International».</a:t>
            </a:r>
          </a:p>
        </p:txBody>
      </p:sp>
      <p:pic>
        <p:nvPicPr>
          <p:cNvPr id="4098" name="Picture 2" descr="2025_3">
            <a:extLst>
              <a:ext uri="{FF2B5EF4-FFF2-40B4-BE49-F238E27FC236}">
                <a16:creationId xmlns:a16="http://schemas.microsoft.com/office/drawing/2014/main" id="{7BC8AFEE-4454-1A54-E209-06869B2BE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32" y="3896049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7022-3">
            <a:extLst>
              <a:ext uri="{FF2B5EF4-FFF2-40B4-BE49-F238E27FC236}">
                <a16:creationId xmlns:a16="http://schemas.microsoft.com/office/drawing/2014/main" id="{7D1EAFC8-5BA5-DA72-5000-0AA785438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421" y="3889015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hoto_2025-03-25_08-46-21">
            <a:extLst>
              <a:ext uri="{FF2B5EF4-FFF2-40B4-BE49-F238E27FC236}">
                <a16:creationId xmlns:a16="http://schemas.microsoft.com/office/drawing/2014/main" id="{5C85BEE2-D044-D591-7A7E-2A87478AF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415" y="3889015"/>
            <a:ext cx="2847851" cy="189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471F77-1B06-C94A-8039-84B6B9064E4F}"/>
              </a:ext>
            </a:extLst>
          </p:cNvPr>
          <p:cNvSpPr txBox="1"/>
          <p:nvPr/>
        </p:nvSpPr>
        <p:spPr>
          <a:xfrm>
            <a:off x="145918" y="6327261"/>
            <a:ext cx="89872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10"/>
              </a:rPr>
              <a:t>https://www.grsu.by/component/k2/item/54710-kupala-tsy-stali-prizerami-belorusskoj-studencheskoj-yuridicheskoj-olimpiady-2025.html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1291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05165-80D1-38A0-5437-178C4C88C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5D7BA43-189F-DB7A-53EA-EA599D1A1EE4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BD0542DD-E7DD-0D80-AAFF-776A9A502308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8949A467-281D-2276-D627-447492CF31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8B859A9F-6880-0505-C270-AC0C953B32CC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E3FDAD79-DF94-7C3E-16F9-DE301C60C2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ACDDF51-FD91-4313-BC88-581627CA5C80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87CC535D-60F8-50CF-F6B6-DE253965C2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18E1A3C0-26C5-D1D8-7339-21EF0568E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75DB8A45-A7CE-4089-25DE-F9B4B2DDDE6E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EE934E25-72A5-3079-4F35-9506650565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A0EF6C8-F207-601D-021F-D024FAF584FD}"/>
              </a:ext>
            </a:extLst>
          </p:cNvPr>
          <p:cNvSpPr txBox="1"/>
          <p:nvPr/>
        </p:nvSpPr>
        <p:spPr>
          <a:xfrm>
            <a:off x="619218" y="-26019"/>
            <a:ext cx="67099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Заседание рабочей группы Независимого агентства аккредитации по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pt_sans_bold"/>
              </a:rPr>
              <a:t>постаккредитационному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 мониторингу проходит в ГрГУ имени Янки Купалы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63346C-BEAC-50A3-5CE0-0EE94469BF60}"/>
              </a:ext>
            </a:extLst>
          </p:cNvPr>
          <p:cNvSpPr txBox="1"/>
          <p:nvPr/>
        </p:nvSpPr>
        <p:spPr>
          <a:xfrm>
            <a:off x="127483" y="1037506"/>
            <a:ext cx="5592459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i="0" dirty="0">
                <a:solidFill>
                  <a:srgbClr val="444444"/>
                </a:solidFill>
                <a:effectLst/>
                <a:latin typeface="pt_sans_bold"/>
              </a:rPr>
              <a:t>В ГрГУ имени Янки Купалы прошло заседание рабочей группы Независимого агентства аккредитации (IAAR) по </a:t>
            </a:r>
            <a:r>
              <a:rPr lang="ru-RU" i="0" dirty="0" err="1">
                <a:solidFill>
                  <a:srgbClr val="444444"/>
                </a:solidFill>
                <a:effectLst/>
                <a:latin typeface="pt_sans_bold"/>
              </a:rPr>
              <a:t>постаккредитационному</a:t>
            </a:r>
            <a:r>
              <a:rPr lang="ru-RU" i="0" dirty="0">
                <a:solidFill>
                  <a:srgbClr val="444444"/>
                </a:solidFill>
                <a:effectLst/>
                <a:latin typeface="pt_sans_bold"/>
              </a:rPr>
              <a:t> мониторингу. </a:t>
            </a:r>
          </a:p>
          <a:p>
            <a:pPr indent="450215" algn="just">
              <a:buNone/>
            </a:pPr>
            <a:r>
              <a:rPr lang="ru-RU" i="0" dirty="0">
                <a:solidFill>
                  <a:srgbClr val="333333"/>
                </a:solidFill>
                <a:effectLst/>
                <a:latin typeface="pt_sans_caption"/>
              </a:rPr>
              <a:t>Заседание прошло в онлайн-формате, что позволило привлечь экспертов и представителей учебных заведений из различных стран. Такой подход способствует более широкому обмену мнениями и лучшими практиками, что, в свою очередь, помогает разработать эффективные стратегии для улучшения образовательного процесса.</a:t>
            </a:r>
          </a:p>
        </p:txBody>
      </p:sp>
      <p:pic>
        <p:nvPicPr>
          <p:cNvPr id="6146" name="Picture 2" descr="8G0A8850">
            <a:extLst>
              <a:ext uri="{FF2B5EF4-FFF2-40B4-BE49-F238E27FC236}">
                <a16:creationId xmlns:a16="http://schemas.microsoft.com/office/drawing/2014/main" id="{31C8035A-3E3C-AEBD-0D42-2A5B06413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633" y="849290"/>
            <a:ext cx="2713162" cy="180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8G0A8857">
            <a:extLst>
              <a:ext uri="{FF2B5EF4-FFF2-40B4-BE49-F238E27FC236}">
                <a16:creationId xmlns:a16="http://schemas.microsoft.com/office/drawing/2014/main" id="{FF4CA601-D273-8C7F-3B6D-A88DE6C1C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94621"/>
            <a:ext cx="2713161" cy="180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8G0A8871">
            <a:extLst>
              <a:ext uri="{FF2B5EF4-FFF2-40B4-BE49-F238E27FC236}">
                <a16:creationId xmlns:a16="http://schemas.microsoft.com/office/drawing/2014/main" id="{1B33E970-55B1-1934-7A28-F0A3562B1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608" y="4557149"/>
            <a:ext cx="2723777" cy="181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ADDEE4-C99D-D833-75B7-19B04495ABC3}"/>
              </a:ext>
            </a:extLst>
          </p:cNvPr>
          <p:cNvSpPr txBox="1"/>
          <p:nvPr/>
        </p:nvSpPr>
        <p:spPr>
          <a:xfrm>
            <a:off x="70557" y="6402479"/>
            <a:ext cx="90484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10"/>
              </a:rPr>
              <a:t>https://www.grsu.by/component/k2/item/54721-zasedanie-rabochej-gruppy-nezavisimogo-agentstva-akkreditatsii-po-postakkreditatsionnomu-monitoringu-prokhodit-v-grgu-imeni-yanki-kupaly.html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2964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56555-DFDA-B097-6165-13B56EFEF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0D62CDF-CE60-6555-3C55-CB6D2F6BEA0D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9E36CDA5-CD6A-E5F6-CC52-36AAAACAB89A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6F5CB3DE-3092-D9A9-0898-3E50962D4A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C165082C-FE8C-F0C7-E4BD-5238E2FBEBF0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CC0EBF7C-621B-E5D0-07E0-F094F41121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C6A4EF-CCFD-BA39-D3DF-CA3E3D0A7714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70403D87-CE82-27D8-BE95-F4DB464FCD1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1E1C9B7A-59D7-3DB6-9C3D-1F0CCCBBB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285C9ADE-0FDA-43DA-3401-8BB13C010B0E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DFF8A093-D31E-B8BB-0348-18F35918F7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C051692-8DBB-1EBE-2EAF-FEB18545A99F}"/>
              </a:ext>
            </a:extLst>
          </p:cNvPr>
          <p:cNvSpPr txBox="1"/>
          <p:nvPr/>
        </p:nvSpPr>
        <p:spPr>
          <a:xfrm>
            <a:off x="962299" y="125802"/>
            <a:ext cx="61641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0" dirty="0">
                <a:solidFill>
                  <a:schemeClr val="bg1"/>
                </a:solidFill>
                <a:effectLst/>
                <a:latin typeface="pt_sans_bold"/>
              </a:rPr>
              <a:t>Новый корпус университета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8AF973-F092-2BD9-21C4-B20956A1DD4A}"/>
              </a:ext>
            </a:extLst>
          </p:cNvPr>
          <p:cNvSpPr txBox="1"/>
          <p:nvPr/>
        </p:nvSpPr>
        <p:spPr>
          <a:xfrm>
            <a:off x="0" y="944522"/>
            <a:ext cx="9036496" cy="2508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В Гродненском государственном университете имени Янки Купалы состоялось важное и долгожданное событие – открытие нового корпуса физико-технического факультета и пространства по интересам технического профиля «Союз техники и творчества».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Это мероприятие собрало множество гостей, среди которых был Министр образования Беларуси Андрей Иванец, который выступил перед присутствующими с вдохновляющей речью. Также среди почетных гостей были начальник главного управления образования Гродненского облисполкома Руслан Абрамчик, заместитель генерального директора ООО "Фундамент-строй" Сергей Кунцевич. Министр образования подчеркнул значимость данного проекта для образования и науки в стране, отметив, что такие инициативы способствуют развитию молодежи и их профессиональных навыков.</a:t>
            </a:r>
          </a:p>
        </p:txBody>
      </p:sp>
      <p:pic>
        <p:nvPicPr>
          <p:cNvPr id="10242" name="Picture 2" descr="IMG_9429">
            <a:extLst>
              <a:ext uri="{FF2B5EF4-FFF2-40B4-BE49-F238E27FC236}">
                <a16:creationId xmlns:a16="http://schemas.microsoft.com/office/drawing/2014/main" id="{555E847C-CF56-C3D9-F3DA-F12F166BD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2" y="3898755"/>
            <a:ext cx="2699969" cy="179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G_9499">
            <a:extLst>
              <a:ext uri="{FF2B5EF4-FFF2-40B4-BE49-F238E27FC236}">
                <a16:creationId xmlns:a16="http://schemas.microsoft.com/office/drawing/2014/main" id="{8441171D-C7C1-0110-567A-0608DBCCA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62" y="3898755"/>
            <a:ext cx="2699968" cy="179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G_9235">
            <a:extLst>
              <a:ext uri="{FF2B5EF4-FFF2-40B4-BE49-F238E27FC236}">
                <a16:creationId xmlns:a16="http://schemas.microsoft.com/office/drawing/2014/main" id="{0875DCA6-1206-F04C-FC3B-B4641DCBE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3879503"/>
            <a:ext cx="2757723" cy="183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0A7062-6E28-E905-5465-D625C3BE6831}"/>
              </a:ext>
            </a:extLst>
          </p:cNvPr>
          <p:cNvSpPr txBox="1"/>
          <p:nvPr/>
        </p:nvSpPr>
        <p:spPr>
          <a:xfrm>
            <a:off x="154080" y="6255844"/>
            <a:ext cx="91439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10"/>
              </a:rPr>
              <a:t>https://www.grsu.by/component/k2/item/54739-v-grgu-imeni-yanki-kupaly-sostoyalos-otkrytie-novogo-korpusa-s-uchastiem-ministra-obrazovaniya.html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4240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DD4B2-74E8-2C09-B521-6D58D4CE1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AD84BC8-026E-6E5B-1348-6BBC8CC891CD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20BF9C9-4157-2A9C-D97D-7F7ECA0B3B59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E86C705E-90F5-809F-4600-A82C902E2D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967472AF-4570-9687-FC5E-55EB5D44AC90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87028DC9-2129-897D-6A0C-90CFD8EE74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1A3973-43CD-79A5-D710-E02040EE62A9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C970B894-0E33-4E2F-BFAC-BB5F710F28B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89B1DCBE-EFE2-24C4-3211-A9017A779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EB927A2E-DBDC-8345-DC05-DDBE69B181DD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B9661B1C-A261-9517-635C-93364C5243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D82EED1-A3B8-1451-A52D-9BCF8B42C2BC}"/>
              </a:ext>
            </a:extLst>
          </p:cNvPr>
          <p:cNvSpPr txBox="1"/>
          <p:nvPr/>
        </p:nvSpPr>
        <p:spPr>
          <a:xfrm>
            <a:off x="1249255" y="217822"/>
            <a:ext cx="55174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Премия ФПБ в области труда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FE64F1-B3F6-ED9D-0704-AEE1120117BC}"/>
              </a:ext>
            </a:extLst>
          </p:cNvPr>
          <p:cNvSpPr txBox="1"/>
          <p:nvPr/>
        </p:nvSpPr>
        <p:spPr>
          <a:xfrm>
            <a:off x="42051" y="903253"/>
            <a:ext cx="8850429" cy="343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На заседании президиума Совета ФПБ было принято решение о награждении выдающихся работников, креативных коллективов и организаций. В сентябре прошлого года был объявлен конкурс на премию ФПБ 2025 года в сфере труда. В рамках этого конкурса было создано девять номинаций, в которых предусмотрено вручение 25 премий. Из них 17 премий предназначены за достижения в различных отраслях труда, а одна премия и номинация присуждаются за значительный вклад в развитие социального партнерства.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Среди награжденных Евгений Овчинников, профессор кафедры машиноведения и технической эксплуатации автомобилей инженерного факультета Гродненского государственного университета имени Янки Купалы, который удостоен награды «За значительный вклад в области качества».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Всем победителям конкурса присвоено высокое звание Лауреата премии Федерации профсоюзов Беларуси 2025 года в области труда. Также предусмотрено и денежное вознаграждение.</a:t>
            </a:r>
          </a:p>
        </p:txBody>
      </p:sp>
      <p:pic>
        <p:nvPicPr>
          <p:cNvPr id="11266" name="Picture 2" descr="photo 5420597036971062222 y">
            <a:extLst>
              <a:ext uri="{FF2B5EF4-FFF2-40B4-BE49-F238E27FC236}">
                <a16:creationId xmlns:a16="http://schemas.microsoft.com/office/drawing/2014/main" id="{066E2859-F312-6B7E-2D1C-AE8FE3426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3024336" cy="201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D32E8A-E566-CA64-F9D0-C5B42458CFE4}"/>
              </a:ext>
            </a:extLst>
          </p:cNvPr>
          <p:cNvSpPr txBox="1"/>
          <p:nvPr/>
        </p:nvSpPr>
        <p:spPr>
          <a:xfrm>
            <a:off x="154080" y="6318044"/>
            <a:ext cx="930228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8"/>
              </a:rPr>
              <a:t>https://www.grsu.by/component/k2/item/54745-kupalovets-poluchil-premiyu-fpb-v-oblasti-truda.html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9615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936DA-1E38-95FD-D684-81E8C3940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5362590-5A2F-DB24-623A-8B3ADCF98BFF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4E552D3-C20E-CD15-65C5-45A3325B9E28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09DE37AC-7B9E-26F8-6CB6-EC431F5758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5F834CAC-A164-89FD-2027-A1311C3E7A70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7ABC44EA-023A-30FE-9744-53706854D1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33E562A-AA93-EEC7-4A36-089D44C5206D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BF605AA9-BB1C-F487-30D9-869DFF72BA8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60CA65F8-6EB5-729C-5DE5-FF86B0ACB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0E6D2C38-D12D-072D-9737-1ECA7555EF62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74A477E5-7933-3694-0334-B7310E83E6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E920A42-40B9-5906-9FDA-59F1546CE9FD}"/>
              </a:ext>
            </a:extLst>
          </p:cNvPr>
          <p:cNvSpPr txBox="1"/>
          <p:nvPr/>
        </p:nvSpPr>
        <p:spPr>
          <a:xfrm>
            <a:off x="384668" y="121762"/>
            <a:ext cx="68968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i="0" dirty="0">
                <a:solidFill>
                  <a:schemeClr val="bg1"/>
                </a:solidFill>
                <a:effectLst/>
                <a:latin typeface="pt_sans_bold"/>
              </a:rPr>
              <a:t>Оценка сертифицированной системы менеджмента качества на соответствие требованиям СТБ ISO 9001-2015, ISO 9001:2015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32DCFF-06F8-A3C1-416F-F9A361028D69}"/>
              </a:ext>
            </a:extLst>
          </p:cNvPr>
          <p:cNvSpPr txBox="1"/>
          <p:nvPr/>
        </p:nvSpPr>
        <p:spPr>
          <a:xfrm>
            <a:off x="111321" y="933176"/>
            <a:ext cx="6116863" cy="543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Периодическая оценка сертифицированной системы менеджмента качества на соответствие требованиям СТБ ISO 9001-2015, ISO 9001:2015 в Национальной системе подтверждения Республики Беларусь проходила с 31 марта по 03 апреля 2025 года в ГрГУ имени Янки Купалы.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Аудит осуществлял сотрудник Белорусского государственного института стандартизации и сертификации Дмитрий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Кугейко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Эксперт-аудитор провел аудит первого проректора, проректора по учебной работе, проректора по научной работе, отдела менеджмента качества, информационно-аналитического центра, учебно-методического управления, Центра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доуниверситетского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образования, Центра развития карьеры, научно-исследовательской части. Среди структурных подразделений, в которых также был проведен аудит, – филологический факультет, кафедра романо-германской филологии, инженерный факультет, кафедра логистики и методов управления, кафедра машиноведения и технической эксплуатации автомобилей, научно-исследовательская лаборатория молекулярной спектроскопии и оптики наноструктур, факультет искусств и дизайна.</a:t>
            </a:r>
          </a:p>
        </p:txBody>
      </p:sp>
      <p:pic>
        <p:nvPicPr>
          <p:cNvPr id="22530" name="Picture 2" descr="IMG_8993">
            <a:extLst>
              <a:ext uri="{FF2B5EF4-FFF2-40B4-BE49-F238E27FC236}">
                <a16:creationId xmlns:a16="http://schemas.microsoft.com/office/drawing/2014/main" id="{0B8A400F-CBB9-0887-1ABE-D5A476D6A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40" y="924048"/>
            <a:ext cx="2741439" cy="182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IMG_9007">
            <a:extLst>
              <a:ext uri="{FF2B5EF4-FFF2-40B4-BE49-F238E27FC236}">
                <a16:creationId xmlns:a16="http://schemas.microsoft.com/office/drawing/2014/main" id="{EFF0D12E-9CEA-95F6-516D-D7C104DEA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40" y="2778412"/>
            <a:ext cx="2741439" cy="182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IMG_9010">
            <a:extLst>
              <a:ext uri="{FF2B5EF4-FFF2-40B4-BE49-F238E27FC236}">
                <a16:creationId xmlns:a16="http://schemas.microsoft.com/office/drawing/2014/main" id="{4F9B185C-2604-68C6-CBC0-2A4D07299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40" y="4632775"/>
            <a:ext cx="2673248" cy="178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A9DCDB-8554-D7DE-F96A-36B02F17FB08}"/>
              </a:ext>
            </a:extLst>
          </p:cNvPr>
          <p:cNvSpPr txBox="1"/>
          <p:nvPr/>
        </p:nvSpPr>
        <p:spPr>
          <a:xfrm>
            <a:off x="74909" y="6400436"/>
            <a:ext cx="9143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/>
              <a:t>https://www.grsu.by/component/k2/item/54833-periodicheskaya-otsenka-sertifitsirovannoj-sistemy-menedzhmenta-kachestva-na-sootvetstvie-trebovaniyam-stb-iso-9001-2015-iso-9001-2015-v-natsionalnoj-sisteme-podtverzhdeniya-respubliki-belarus-zavershilas.html  </a:t>
            </a:r>
          </a:p>
        </p:txBody>
      </p:sp>
    </p:spTree>
    <p:extLst>
      <p:ext uri="{BB962C8B-B14F-4D97-AF65-F5344CB8AC3E}">
        <p14:creationId xmlns:p14="http://schemas.microsoft.com/office/powerpoint/2010/main" val="1383633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E94EB-37BD-960B-6E68-36A87C258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A08AEB1-74B3-7982-0AFD-80C48DD04401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BDD0F9C2-15F6-D184-0430-D4207C3ED284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5297FBBA-A3DF-E9A3-A394-3C05E5C50C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32BD3610-1CC4-0C8A-42D2-5BB80ABB604B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7080C061-4288-DEB8-7E9B-32B06D23B1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BCE2AB5-5220-16E9-1D04-A38C2B462A84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29E474D1-8613-DE1A-299D-B391F12D590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1B8682F7-334E-C2E1-E638-EEC9A0C74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7D64295D-C3AA-47DF-8F88-751825A0FD42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E578A93-3B07-498F-50A2-8984C5A5CD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068745A-722C-F73E-BB7F-39B3EA1E99E6}"/>
              </a:ext>
            </a:extLst>
          </p:cNvPr>
          <p:cNvSpPr txBox="1"/>
          <p:nvPr/>
        </p:nvSpPr>
        <p:spPr>
          <a:xfrm>
            <a:off x="1389583" y="189094"/>
            <a:ext cx="59009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«Университетский классный час»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8C9BA1-35E5-4DBB-CB4D-B5B72BCAE54A}"/>
              </a:ext>
            </a:extLst>
          </p:cNvPr>
          <p:cNvSpPr txBox="1"/>
          <p:nvPr/>
        </p:nvSpPr>
        <p:spPr>
          <a:xfrm>
            <a:off x="141090" y="939809"/>
            <a:ext cx="8859611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В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Купаловском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университете прошел «Университетский классный час» для учащихся десятых и одиннадцатых профильных классов инженерной направленности. Подобное мероприятие состоялось в Беларуси впервые.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Как рассказал первый проректор ГрГУ имени Янки Купалы Александр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Каревский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, университет всегда старается быть рядом с абитуриентами, помочь им с выбором будущей профессии. Идея провести «Университетский классный час» появилась после того, как успешно прошло большое родительское собрание для мам и пап студентов.</a:t>
            </a:r>
          </a:p>
        </p:txBody>
      </p:sp>
      <p:pic>
        <p:nvPicPr>
          <p:cNvPr id="3074" name="Picture 2" descr="IMG_0088-2">
            <a:extLst>
              <a:ext uri="{FF2B5EF4-FFF2-40B4-BE49-F238E27FC236}">
                <a16:creationId xmlns:a16="http://schemas.microsoft.com/office/drawing/2014/main" id="{E9025817-C8B7-F655-A8C2-6616ACEBD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9" y="2804930"/>
            <a:ext cx="421246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G_0066-2">
            <a:extLst>
              <a:ext uri="{FF2B5EF4-FFF2-40B4-BE49-F238E27FC236}">
                <a16:creationId xmlns:a16="http://schemas.microsoft.com/office/drawing/2014/main" id="{D9690E15-9600-AEB6-BF3E-D04C30680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799" y="2804930"/>
            <a:ext cx="421246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095538-D3DE-1387-442B-FA231FD23343}"/>
              </a:ext>
            </a:extLst>
          </p:cNvPr>
          <p:cNvSpPr txBox="1"/>
          <p:nvPr/>
        </p:nvSpPr>
        <p:spPr>
          <a:xfrm>
            <a:off x="154080" y="6212881"/>
            <a:ext cx="88596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9"/>
              </a:rPr>
              <a:t>https://www.grsu.by/component/k2/item/54946-v-grgu-imeni-yanki-kupaly-sostoyalsya-universitetskij-klassnyj-chas.html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3837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B59C4-B03D-8465-46A0-1A8B2FACC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7232ED9-E5D0-E86D-3A78-25C8551B506C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85944676-1C32-2984-9D84-89C966DF80AB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7F2700BE-1B04-FC29-E419-2F72A2F660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2B08963C-16A0-633C-A157-CA822B3D8347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AE519566-DC04-D14D-5372-AC83B861F5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CDB1533-A024-7682-77AB-7C64D9209D17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2822DE1E-2995-D515-7AF1-163FE0DBCD8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ACC21232-2E30-7CF6-E70C-5D8E14C4B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57EC6DF2-4F20-D584-5318-7788D24567FB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A65A3384-E0B7-997B-402D-84AE624B7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4A47EFC-2CB9-F703-E944-2FEF9108E0B3}"/>
              </a:ext>
            </a:extLst>
          </p:cNvPr>
          <p:cNvSpPr txBox="1"/>
          <p:nvPr/>
        </p:nvSpPr>
        <p:spPr>
          <a:xfrm>
            <a:off x="423361" y="237114"/>
            <a:ext cx="70640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Заседание научно-технического совета университета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0C8AFB-A1D4-2334-55E8-FBE4C51A3D9B}"/>
              </a:ext>
            </a:extLst>
          </p:cNvPr>
          <p:cNvSpPr txBox="1"/>
          <p:nvPr/>
        </p:nvSpPr>
        <p:spPr>
          <a:xfrm>
            <a:off x="83459" y="957958"/>
            <a:ext cx="6072718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В рамках заседания научно-технического совета университета были рассмотрены и обсуждены важные вопросы, касающиеся развития хоздоговорной деятельности и экспорта наукоемкой продукции (услуг) на факультете биологии и экологии.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Кроме того, были проанализированы проблемы и определены перспективы развития системы подготовки научных кадров на факультете экономики и управления на период до 2030 года. Было также рассмотрено и рекомендовано к утверждению Положение о «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Купаловской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научной премии».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Подведены итоги конкурса студенческих научных объединений университета, а затем в торжественной обстановке вручены дипломы студентам-призерам XXXI Республиканского конкурса научных работ. 15 студентов получили дипломы II-й категории, а 11 – дипломы III-й категории.</a:t>
            </a:r>
          </a:p>
        </p:txBody>
      </p:sp>
      <p:pic>
        <p:nvPicPr>
          <p:cNvPr id="9218" name="Picture 2" descr="IMG_0666">
            <a:extLst>
              <a:ext uri="{FF2B5EF4-FFF2-40B4-BE49-F238E27FC236}">
                <a16:creationId xmlns:a16="http://schemas.microsoft.com/office/drawing/2014/main" id="{0EA2C79E-7CC3-3013-A59A-E73F5D84D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438" y="1196752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G_0677">
            <a:extLst>
              <a:ext uri="{FF2B5EF4-FFF2-40B4-BE49-F238E27FC236}">
                <a16:creationId xmlns:a16="http://schemas.microsoft.com/office/drawing/2014/main" id="{85305BF9-E5E2-6495-B769-C550E00B7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438" y="3219013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1A069A-2D09-C6BC-54D5-0A854C8A7127}"/>
              </a:ext>
            </a:extLst>
          </p:cNvPr>
          <p:cNvSpPr txBox="1"/>
          <p:nvPr/>
        </p:nvSpPr>
        <p:spPr>
          <a:xfrm>
            <a:off x="27785" y="6187239"/>
            <a:ext cx="95838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https://www.grsu.by/component/k2/item/55012-v-grgu-imeni-yanki-kupaly-proshlo-zasedanie-nauchno-tekhnicheskogo-soveta-universiteta.html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1118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1324B-6CA1-72A3-18A4-EC88B1A13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9822A0D-141D-8583-E36E-92C1AB81DBBE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A945BC6-E6D4-AAE6-B8F8-A88FC91E5D16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E45508BA-608E-01AB-071E-66635D3D37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D71D50A8-9DD1-75DB-D75E-F944D67482B5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BC027AF6-F424-850E-B203-5405DF2BAD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09D7F95-4A8B-144D-4E23-1F88369E9E73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2379DF5D-02CE-0230-B8F4-795BBDB436B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128D77F5-8842-09BC-C8D3-2713EBAE4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9449979C-CDCF-5DAC-95D1-328892F4EA7E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0556882A-A401-A81F-696E-0DD9794E1E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B21E42B-88E4-0400-486D-4BC01402470E}"/>
              </a:ext>
            </a:extLst>
          </p:cNvPr>
          <p:cNvSpPr txBox="1"/>
          <p:nvPr/>
        </p:nvSpPr>
        <p:spPr>
          <a:xfrm>
            <a:off x="920767" y="-1"/>
            <a:ext cx="63499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Конкурс «Лучшая дипломная и научно-исследовательская работа студентов в области менеджмента и контроля качества»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C6DAE2-6161-CCEF-596F-29CD99AE8AEA}"/>
              </a:ext>
            </a:extLst>
          </p:cNvPr>
          <p:cNvSpPr txBox="1"/>
          <p:nvPr/>
        </p:nvSpPr>
        <p:spPr>
          <a:xfrm>
            <a:off x="-48966" y="886854"/>
            <a:ext cx="9143999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Государственный комитет по стандартизации Республики Беларусь подвел итоги конкурса «Лучшая дипломная и научно-исследовательская работа студентов в области менеджмента и контроля качества» за 2024 год. Среди победителей выпускники-купаловцы.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Конкурсная комиссия, состоявшая из представителей Государственного комитета по стандартизации, Министерства образования Республики Беларусь, других республиканских органов государственного управления, ведущих специалистов организаций в области менеджмента и контроля качества, определила победителей конкурса.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Победителями конкурса стали Матвей Бочко, выпускник физико-технического факультета, работа которого была выполнена под научным руководством заведующего кафедрой электротехники и электроники, доцента, кандидата физико-математических наук Андрея Германа, а также выпускницы факультета истории, коммуникации и туризма – Виктория Бриль и Анастасия Левкович. Научный руководитель – старший преподаватель кафедры туризма и культурного наследия Ирина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Скварнюк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.</a:t>
            </a:r>
          </a:p>
        </p:txBody>
      </p:sp>
      <p:pic>
        <p:nvPicPr>
          <p:cNvPr id="14338" name="Picture 2" descr="главн">
            <a:extLst>
              <a:ext uri="{FF2B5EF4-FFF2-40B4-BE49-F238E27FC236}">
                <a16:creationId xmlns:a16="http://schemas.microsoft.com/office/drawing/2014/main" id="{04028794-D5F3-E6B9-7EDE-F6B7981E7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630" y="4083805"/>
            <a:ext cx="3294340" cy="219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CCE5E1-66DA-B190-0400-DFE5C71478E4}"/>
              </a:ext>
            </a:extLst>
          </p:cNvPr>
          <p:cNvSpPr txBox="1"/>
          <p:nvPr/>
        </p:nvSpPr>
        <p:spPr>
          <a:xfrm>
            <a:off x="-80870" y="6345932"/>
            <a:ext cx="94108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8"/>
              </a:rPr>
              <a:t>https://www.grsu.by/component/k2/item/55048-predstaviteli-grgu-imeni-yanki-kupaly-stali-pobeditelyami-konkursa-luchshaya-diplomnaya-i-nauchno-issledovatelskaya-rabota-studentov-v-oblasti-menedzhmenta-i-kontrolya-kachestva.html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1951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488AF-7FE7-831C-CB7F-A79727BCE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08D68C4-F603-5E4B-A7F1-229DB3944983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8483F3BA-BE78-CCBD-2E0C-52FC7E5AB150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122BAB22-689F-E9CB-960A-EF6E2A66CD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CE19B95B-1231-0353-90D0-0B7E84BB65E4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21247E73-5C2D-F17B-44A0-D990D29D17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4227D6B-060B-F711-BB0E-128634A6D7DB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CEC4AA6A-B27D-4C25-B315-843E94DDF0A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DE07A6DF-D5BA-E9E1-7CED-0F3BFF3C9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D948A6AD-4417-D7AC-D026-81011CA58E1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D364A3DB-7A46-1FE9-B5EC-ECD31F6DA9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8A86BDD-1337-B713-2AB2-D5552E93BD1F}"/>
              </a:ext>
            </a:extLst>
          </p:cNvPr>
          <p:cNvSpPr txBox="1"/>
          <p:nvPr/>
        </p:nvSpPr>
        <p:spPr>
          <a:xfrm>
            <a:off x="1201044" y="221725"/>
            <a:ext cx="57265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Международный педагогический конгресс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91120-EC92-5659-1F01-A2B28904C216}"/>
              </a:ext>
            </a:extLst>
          </p:cNvPr>
          <p:cNvSpPr txBox="1"/>
          <p:nvPr/>
        </p:nvSpPr>
        <p:spPr>
          <a:xfrm>
            <a:off x="119663" y="989856"/>
            <a:ext cx="603651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XXV Международный педагогический конгресс на тему «Устойчивое развитие образования: Миссия. Трансформация. Ресурсы» проходит с 23 по 26 апреля в Калининграде.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Конгресс представляет собой крупную международную платформу для обсуждения актуальных вопросов педагогики, инновационных подходов к обучению и стратегий развития образовательных систем. Участники форума имеют возможность обменяться опытом и идеями, что способствует продвижению передовых практик в области образования.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В рамках конгресса Наталья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Башун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провела встречи с представителями профессорско-преподавательского состава и студентами ОНК «Институт медицины и наук о жизни» Балтийского федерального университета имени Иммануила Канта. На этих встречах обсуждались возможные направления сотрудничества в области научно-исследовательской и инновационной деятельности, что открывает новые горизонты для совместной работы наших учебных заведений.</a:t>
            </a:r>
          </a:p>
        </p:txBody>
      </p:sp>
      <p:pic>
        <p:nvPicPr>
          <p:cNvPr id="27650" name="Picture 2" descr="5213183260836885565">
            <a:extLst>
              <a:ext uri="{FF2B5EF4-FFF2-40B4-BE49-F238E27FC236}">
                <a16:creationId xmlns:a16="http://schemas.microsoft.com/office/drawing/2014/main" id="{265567BF-C3B3-491D-7561-245CA741D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731" y="924331"/>
            <a:ext cx="2591808" cy="194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5213183260836885568">
            <a:extLst>
              <a:ext uri="{FF2B5EF4-FFF2-40B4-BE49-F238E27FC236}">
                <a16:creationId xmlns:a16="http://schemas.microsoft.com/office/drawing/2014/main" id="{05B2FC2A-E24D-8CED-E3BB-103B80FE5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14" y="2891277"/>
            <a:ext cx="2591808" cy="172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5213183260836885562">
            <a:extLst>
              <a:ext uri="{FF2B5EF4-FFF2-40B4-BE49-F238E27FC236}">
                <a16:creationId xmlns:a16="http://schemas.microsoft.com/office/drawing/2014/main" id="{D54B9A61-261C-DEC7-453C-F5F0D9FBA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13" y="4655705"/>
            <a:ext cx="2591809" cy="172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06171D-8285-4C3C-42F6-CB884C12B07B}"/>
              </a:ext>
            </a:extLst>
          </p:cNvPr>
          <p:cNvSpPr txBox="1"/>
          <p:nvPr/>
        </p:nvSpPr>
        <p:spPr>
          <a:xfrm>
            <a:off x="57677" y="6370112"/>
            <a:ext cx="89422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10"/>
              </a:rPr>
              <a:t>https://www.grsu.by/component/k2/item/55117-prorektor-po-nauchnoj-rabote-grgu-imeni-yanki-kupaly-natalya-bashun-prinimaet-uchastie-v-mezhdunarodnom-pedagogicheskom-kongresse.html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675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90B5F-D5E1-2714-E7F7-56AC4A74E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F7476A2-F9C4-B295-70E9-E4C35546E889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7E599C2-B4BB-2360-1D78-87A3F9964F43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0C724DEE-F104-51D5-7C05-E79AAB285D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871C1EC8-D914-36B5-5FD7-2B352F34E953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E65B277F-CC8C-BA51-85E9-3F705C94BC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E7AD9A-7977-DC47-2265-7B67FF99C4B0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3C8AEFB9-FCB3-02A1-BF73-7C1189DA64E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015D8A3E-3A37-7FCC-E5DD-43E47A0CA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050D90ED-00D5-36B2-66FC-85B2AA9A721B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C8F64767-D37D-8B54-B9A8-C455178449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1FE7A99-1C33-F631-EF4D-FB7A9AB702E4}"/>
              </a:ext>
            </a:extLst>
          </p:cNvPr>
          <p:cNvSpPr txBox="1"/>
          <p:nvPr/>
        </p:nvSpPr>
        <p:spPr>
          <a:xfrm>
            <a:off x="171943" y="139645"/>
            <a:ext cx="7704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>
                <a:solidFill>
                  <a:schemeClr val="bg1"/>
                </a:solidFill>
                <a:latin typeface="pt_sans_bold"/>
              </a:rPr>
              <a:t>PROF-каникулы</a:t>
            </a:r>
            <a:endParaRPr lang="ru-RU" sz="2800" b="1" i="0" dirty="0">
              <a:solidFill>
                <a:schemeClr val="bg1"/>
              </a:solidFill>
              <a:effectLst/>
              <a:latin typeface="pt_sans_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63D94-6995-B897-5710-62ECE0DA56CE}"/>
              </a:ext>
            </a:extLst>
          </p:cNvPr>
          <p:cNvSpPr txBox="1"/>
          <p:nvPr/>
        </p:nvSpPr>
        <p:spPr>
          <a:xfrm>
            <a:off x="0" y="897310"/>
            <a:ext cx="914399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В рамках проведения профориентационного интенсива «PROF-каникулы в </a:t>
            </a:r>
            <a:r>
              <a:rPr lang="ru-RU" sz="1400" i="0" dirty="0" err="1">
                <a:solidFill>
                  <a:srgbClr val="444444"/>
                </a:solidFill>
                <a:effectLst/>
                <a:latin typeface="pt_sans_bold"/>
              </a:rPr>
              <a:t>Купаловском</a:t>
            </a: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 университете: зимний сезон» инженерный факультет принял в своих стенах учащихся школ города Гродно.</a:t>
            </a:r>
            <a:endParaRPr lang="ru-RU" sz="14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Встречу с учащимися провел декан инженерного факультета Дмитрий Линник. Он рассказал о работе факультета, действующих специальностях, показал лаборатории.</a:t>
            </a: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Состоялась экскурсия на филиал «Автоцентр «Флагман», которую провели для учащихся гимназии № 9 имени Ф.П. Кириченко. Также на инженерном факультете прошла бизнес-игра «Бизнес-администрирование и финансы». Провела мероприятие доцент кафедры логистики и методов управления Юлия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Крупенко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, которая также рассказала о специальностях факультета и ответила на интересующие ребят вопросы. Частью события стали учащиеся СШ № 32 имени Т.Г. Ларионовой города Гродно.</a:t>
            </a:r>
          </a:p>
        </p:txBody>
      </p:sp>
      <p:pic>
        <p:nvPicPr>
          <p:cNvPr id="4098" name="Picture 2" descr="080125">
            <a:extLst>
              <a:ext uri="{FF2B5EF4-FFF2-40B4-BE49-F238E27FC236}">
                <a16:creationId xmlns:a16="http://schemas.microsoft.com/office/drawing/2014/main" id="{DD2D3819-983D-A15E-7D7B-7BD515751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97864"/>
            <a:ext cx="3383186" cy="246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0801253">
            <a:extLst>
              <a:ext uri="{FF2B5EF4-FFF2-40B4-BE49-F238E27FC236}">
                <a16:creationId xmlns:a16="http://schemas.microsoft.com/office/drawing/2014/main" id="{65B50F77-0613-5C9F-D443-E9C54F2FE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95450"/>
            <a:ext cx="3590684" cy="239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BC559B-DEA3-FCCD-043C-624FE627DFF0}"/>
              </a:ext>
            </a:extLst>
          </p:cNvPr>
          <p:cNvSpPr txBox="1"/>
          <p:nvPr/>
        </p:nvSpPr>
        <p:spPr>
          <a:xfrm>
            <a:off x="384668" y="6187739"/>
            <a:ext cx="90099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9"/>
              </a:rPr>
              <a:t>https://www.grsu.by/component/k2/item/53591-grgu-imeni-yanki-kupaly-posetili-grodnenskie-shkolniki.html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9824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C55DD-A3DC-5887-7B63-81281B861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5B35D9E-6256-143A-7B28-63677BFC9857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EDFA6448-017E-5A02-F8A3-1AC3B9C0E462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AB35114C-CBB7-E3DE-7E9E-0C2640E368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620481D4-C7CA-B527-5BCC-6A40D94B9D3E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076884DF-084C-19AB-7B09-6548DC6CCD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766A22-B834-EAE3-3447-BF74DDD4F5B1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4FD8B001-D235-AE8E-30AE-631D0A19017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DFAA147F-3E67-A155-78CB-4E5C3BDEB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564E2E7F-A16E-F5F4-A06F-7562458D9F66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33116082-9D98-3958-FAA9-4F8DB7B022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EA24099-2CB0-AB81-3E43-9878D790BA47}"/>
              </a:ext>
            </a:extLst>
          </p:cNvPr>
          <p:cNvSpPr txBox="1"/>
          <p:nvPr/>
        </p:nvSpPr>
        <p:spPr>
          <a:xfrm>
            <a:off x="1136856" y="190332"/>
            <a:ext cx="56298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Медаль Франциска Скорины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86DD96-5EFF-F9FE-8062-DD4DD8E07D1B}"/>
              </a:ext>
            </a:extLst>
          </p:cNvPr>
          <p:cNvSpPr txBox="1"/>
          <p:nvPr/>
        </p:nvSpPr>
        <p:spPr>
          <a:xfrm>
            <a:off x="165486" y="897310"/>
            <a:ext cx="88824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Премьер-министр Александр Турчин вручил государственные награды представителям различных сфер. Среди награжденных – профессор кафедры математического анализа, дифференциальных уравнений и алгебры Гродненского государственного университета имени Янки Купалы Иван Мартынов.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Награды вручены сотрудникам промышленных предприятий, работникам энергетической сферы, деятелям образования, культуры и искусства, сотрудникам средств массовой информации, а также государственным служащим.</a:t>
            </a:r>
          </a:p>
        </p:txBody>
      </p:sp>
      <p:pic>
        <p:nvPicPr>
          <p:cNvPr id="2050" name="Picture 2" descr="photo 2025 05 16 09 07 42">
            <a:extLst>
              <a:ext uri="{FF2B5EF4-FFF2-40B4-BE49-F238E27FC236}">
                <a16:creationId xmlns:a16="http://schemas.microsoft.com/office/drawing/2014/main" id="{A3014DC0-3275-F35D-BA42-9136F83A9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63" y="2777828"/>
            <a:ext cx="5110449" cy="340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1AAF2B-E31B-5728-D69C-9F172DBDECC3}"/>
              </a:ext>
            </a:extLst>
          </p:cNvPr>
          <p:cNvSpPr txBox="1"/>
          <p:nvPr/>
        </p:nvSpPr>
        <p:spPr>
          <a:xfrm>
            <a:off x="34695" y="6344016"/>
            <a:ext cx="914399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8"/>
              </a:rPr>
              <a:t>https://www.grsu.by/component/k2/item/55392-ivan-platonovich-martynov-udostoen-gosudarstvennoj-nagrady-za-professionalizm-talant-i-predannost-delu.html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9912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97254-CD17-DE0D-F0B9-A6A485338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DAB6FAA3-3E0C-65D3-FB92-7CAB9E248ED5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187771C-C0A7-F7B0-FFDB-D0F56EB492AB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F33BF9E9-624D-39B7-8057-82AED4CBEC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B954AF78-9AD0-666F-EAAF-F6CF430E46E2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B7FDBBE9-3A84-6E01-EDAE-C3E2064A02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90E32C9-A755-1E22-DD8A-6DE1B293B0E5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540671D7-4FAA-2704-8331-77B2B4CA825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6C425522-F5B8-C156-A7A5-08F463CCC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7FDE29BC-E7C8-19F4-6C52-071658BC833C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970A67E9-E0E9-8994-C580-98ACFF25DC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F1CAF00-6175-796C-B80E-30CE1FCAA52F}"/>
              </a:ext>
            </a:extLst>
          </p:cNvPr>
          <p:cNvSpPr txBox="1"/>
          <p:nvPr/>
        </p:nvSpPr>
        <p:spPr>
          <a:xfrm>
            <a:off x="384656" y="167406"/>
            <a:ext cx="70776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>
                <a:solidFill>
                  <a:schemeClr val="bg1"/>
                </a:solidFill>
                <a:latin typeface="pt_sans_bold"/>
              </a:rPr>
              <a:t>Л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учший молодой ученый в СНГ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419C23-AEBD-4DE1-1CA0-08A99EE639B8}"/>
              </a:ext>
            </a:extLst>
          </p:cNvPr>
          <p:cNvSpPr txBox="1"/>
          <p:nvPr/>
        </p:nvSpPr>
        <p:spPr>
          <a:xfrm>
            <a:off x="21673" y="909358"/>
            <a:ext cx="9014253" cy="321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Конкурс «Лучший молодой ученый СНГ – 2025» ежегодно проводится в Астане среди исследователей до 35 лет, которые внесли неоценимый вклад в развитие науки на национальном и международном уровне. Выпускница юридического факультета Гродненского государственного университета имени Янки Купалы Вера Мартынова стала лучшим молодым ученым в Содружестве Независимых Государств!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Выпускница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Купаловского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университета направила свои работы, включая научное исследование в области миграционного контроля и портфолио научных достижений за 2023 и 2024 годы, для участия в престижном конкурсе еще в декабре 2024 года. На тот момент она обучалась в магистратуре ГрГУ имени Янки Купалы. Отбор и вычитка представленных работ длились несколько месяцев, что подчеркивает высокие требования и тщательность, с которыми подходили к оценке заявок. Экспертное жюри оценивало каждую работу, уделяя внимание как оригинальности исследований, так и их практической значимости. Результаты конкурса стали известны только летом.</a:t>
            </a:r>
          </a:p>
        </p:txBody>
      </p:sp>
      <p:pic>
        <p:nvPicPr>
          <p:cNvPr id="4098" name="Picture 2" descr="IMG 7851">
            <a:extLst>
              <a:ext uri="{FF2B5EF4-FFF2-40B4-BE49-F238E27FC236}">
                <a16:creationId xmlns:a16="http://schemas.microsoft.com/office/drawing/2014/main" id="{23EBA0BA-990E-723F-B0A0-A01D36CE2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61048"/>
            <a:ext cx="3744416" cy="236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96A243-331D-69EA-4B4D-AB4CC45359E0}"/>
              </a:ext>
            </a:extLst>
          </p:cNvPr>
          <p:cNvSpPr txBox="1"/>
          <p:nvPr/>
        </p:nvSpPr>
        <p:spPr>
          <a:xfrm>
            <a:off x="-143888" y="6458835"/>
            <a:ext cx="954055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8"/>
              </a:rPr>
              <a:t>https://www.grsu.by/component/k2/item/56005-vypusknitsa-kupalovskogo-universiteta-stala-luchshim-molodym-uchenym-v-sodruzhestve-nezavisimykh-gosudarstv.html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5708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3FF55-A9F2-6808-7C03-2621CF812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E829C23-9EDE-284A-A6E2-1818363361D1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68F440E-5D64-173A-0763-5FA635C2EF2A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927EB78A-5772-CBE3-7D5E-0E61DF03AC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56ED3329-ADBC-3F11-B42D-B3A2AECB7719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BB36A699-1469-AFDB-EB75-E61D0F2D54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2E9AE8-7F64-81CA-B76B-256C13E26BB0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5A304F31-C997-0253-47BC-B383C29164E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8C3BC7E9-8037-D756-E7B2-FE9900470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9F126BF1-4297-FC3C-45A3-28B5993C826A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A9982731-2CC7-D210-539D-6E4AE7C7C5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0268126-07E0-0334-1CFA-EFFCF0208197}"/>
              </a:ext>
            </a:extLst>
          </p:cNvPr>
          <p:cNvSpPr txBox="1"/>
          <p:nvPr/>
        </p:nvSpPr>
        <p:spPr>
          <a:xfrm>
            <a:off x="673762" y="144618"/>
            <a:ext cx="64831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i="0" dirty="0">
                <a:solidFill>
                  <a:schemeClr val="bg1"/>
                </a:solidFill>
                <a:effectLst/>
                <a:latin typeface="pt_sans_bold"/>
              </a:rPr>
              <a:t>Национальный фестиваль-конкурс молодежного творчества «Огонь молодежных талантов»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7E6718-012B-186A-C356-ED7C630FEC54}"/>
              </a:ext>
            </a:extLst>
          </p:cNvPr>
          <p:cNvSpPr txBox="1"/>
          <p:nvPr/>
        </p:nvSpPr>
        <p:spPr>
          <a:xfrm>
            <a:off x="104876" y="895619"/>
            <a:ext cx="8931620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i="0" dirty="0">
                <a:solidFill>
                  <a:srgbClr val="444444"/>
                </a:solidFill>
                <a:effectLst/>
                <a:latin typeface="pt_sans_bold"/>
              </a:rPr>
              <a:t>В рамках Дней молодёжи на XXXIV Международном фестивале искусств «Славянский базар в Витебске» состоялся Национальный конкурс «Огонь молодежных талантов». Студентка 3 курса факультета истории, коммуникации и туризма Анастасия Кисель заняла I место в конкурсе «Огонь уникальности» в номинации «Ведущий».</a:t>
            </a:r>
            <a:endParaRPr lang="ru-RU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800" i="0" dirty="0">
                <a:solidFill>
                  <a:srgbClr val="333333"/>
                </a:solidFill>
                <a:effectLst/>
                <a:latin typeface="pt_sans_caption"/>
              </a:rPr>
              <a:t>В рамках конкурсного задания участникам необходимо было представить творческий номер, раскрывающий их техническое и сценическое мастерство. Одним из ключевых критериев оценки являлось умение установить контакт с аудиторией и вовлечь ее в интерактивное взаимодействие. Анастасия покорила членов жюри, продемонстрировав высокий уровень профессионализма и артистизма.</a:t>
            </a:r>
          </a:p>
        </p:txBody>
      </p:sp>
      <p:pic>
        <p:nvPicPr>
          <p:cNvPr id="7170" name="Picture 2" descr="5445392759344199159">
            <a:extLst>
              <a:ext uri="{FF2B5EF4-FFF2-40B4-BE49-F238E27FC236}">
                <a16:creationId xmlns:a16="http://schemas.microsoft.com/office/drawing/2014/main" id="{3D86C317-A860-60C8-DF68-60DAD2AAD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519" y="3555591"/>
            <a:ext cx="3768562" cy="255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CF4DB6-189E-749C-2CEB-533318BBB711}"/>
              </a:ext>
            </a:extLst>
          </p:cNvPr>
          <p:cNvSpPr txBox="1"/>
          <p:nvPr/>
        </p:nvSpPr>
        <p:spPr>
          <a:xfrm>
            <a:off x="82800" y="6366689"/>
            <a:ext cx="9144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8"/>
              </a:rPr>
              <a:t>https://www.grsu.by/component/k2/item/56151-studentka-grgu-imeni-yanki-kupaly-zanyala-i-mesto-na-natsionalnom-festivale-konkurse-molodezhnogo-tvorchestva-ogon-molodezhnykh-talantov.html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4624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635BF-56EF-78A0-55FF-6D502D830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9F20726-80AB-13F9-54DC-6338AE8B7639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CDF1D12-DEE9-567E-ABAC-B9FBEE8CCC9F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ACD58C43-B19A-457B-F3FF-C1169E3A10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BD7BF4E6-FDAE-6009-C406-A32B31BBFF08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A8B30B70-0948-C501-A9AE-85B8234C20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06F6BBE-9788-811F-18E0-E7FA768012D3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8DF1C7AF-6C5D-D688-5B1B-DDC90DC7058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6A1F0D32-EFDC-E4D0-738C-6485004E0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5F321BDC-C38E-CE3A-8CA7-211DE453F37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C9F4A6EA-B360-49CA-1186-94F993E5DB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81EFE9F-48F4-0092-5736-95AFDE68AF9E}"/>
              </a:ext>
            </a:extLst>
          </p:cNvPr>
          <p:cNvSpPr txBox="1"/>
          <p:nvPr/>
        </p:nvSpPr>
        <p:spPr>
          <a:xfrm>
            <a:off x="1500979" y="105253"/>
            <a:ext cx="53418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Многопрофильная летняя школа «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pt_sans_bold"/>
              </a:rPr>
              <a:t>Купаловский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 старт»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1A2CB-91BD-C468-8C92-AD0767375F3A}"/>
              </a:ext>
            </a:extLst>
          </p:cNvPr>
          <p:cNvSpPr txBox="1"/>
          <p:nvPr/>
        </p:nvSpPr>
        <p:spPr>
          <a:xfrm>
            <a:off x="97495" y="843559"/>
            <a:ext cx="591955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i="0" dirty="0">
                <a:solidFill>
                  <a:srgbClr val="444444"/>
                </a:solidFill>
                <a:effectLst/>
                <a:latin typeface="pt_sans_bold"/>
              </a:rPr>
              <a:t>Учащимся профильных классов инженерной и педагогической направленностей средней школы №7 города Волковыск удалось почувствовать себя настоящими студентами-купаловцами. Ребята познакомились с историей университета, факультетами и кафедрами, пожили в студенческом общежитии, а также прониклись прекрасной атмосферой старинного города Гродно.</a:t>
            </a:r>
            <a:endParaRPr lang="ru-RU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i="0" dirty="0">
                <a:solidFill>
                  <a:srgbClr val="333333"/>
                </a:solidFill>
                <a:effectLst/>
                <a:latin typeface="pt_sans_caption"/>
              </a:rPr>
              <a:t>Многопрофильная летняя школа «</a:t>
            </a:r>
            <a:r>
              <a:rPr lang="ru-RU" i="0" dirty="0" err="1">
                <a:solidFill>
                  <a:srgbClr val="333333"/>
                </a:solidFill>
                <a:effectLst/>
                <a:latin typeface="pt_sans_caption"/>
              </a:rPr>
              <a:t>Купаловский</a:t>
            </a:r>
            <a:r>
              <a:rPr lang="ru-RU" i="0" dirty="0">
                <a:solidFill>
                  <a:srgbClr val="333333"/>
                </a:solidFill>
                <a:effectLst/>
                <a:latin typeface="pt_sans_caption"/>
              </a:rPr>
              <a:t> старт» для школьников – это замечательная возможность погрузиться в университетскую среду, определиться с выбором будущей профессии и получить профессиональные рекомендации для подготовки к поступлению в университет. Интерактивные занятия и мастер-классы, проведенные преподавателями и студентами университета для 20 учащихся из Волковыска, позволили будущим студентам проверить свои знания и просто весело провести время.</a:t>
            </a:r>
          </a:p>
        </p:txBody>
      </p:sp>
      <p:pic>
        <p:nvPicPr>
          <p:cNvPr id="8194" name="Picture 2" descr=" 2147483648 227267">
            <a:extLst>
              <a:ext uri="{FF2B5EF4-FFF2-40B4-BE49-F238E27FC236}">
                <a16:creationId xmlns:a16="http://schemas.microsoft.com/office/drawing/2014/main" id="{DB4CB77E-0055-C95A-D723-E696EA666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00608"/>
            <a:ext cx="2887774" cy="164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-2147483648_-227318">
            <a:extLst>
              <a:ext uri="{FF2B5EF4-FFF2-40B4-BE49-F238E27FC236}">
                <a16:creationId xmlns:a16="http://schemas.microsoft.com/office/drawing/2014/main" id="{763BD2EE-6B23-D95E-5846-D747BD838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2651800"/>
            <a:ext cx="2887773" cy="192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-2147483648_-227274">
            <a:extLst>
              <a:ext uri="{FF2B5EF4-FFF2-40B4-BE49-F238E27FC236}">
                <a16:creationId xmlns:a16="http://schemas.microsoft.com/office/drawing/2014/main" id="{A7748F18-721A-E30F-A7D0-087019D18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824" y="4648606"/>
            <a:ext cx="2887775" cy="192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DC99A7-BAA6-34A5-72AE-08F852229F3C}"/>
              </a:ext>
            </a:extLst>
          </p:cNvPr>
          <p:cNvSpPr txBox="1"/>
          <p:nvPr/>
        </p:nvSpPr>
        <p:spPr>
          <a:xfrm>
            <a:off x="20593" y="6148767"/>
            <a:ext cx="619268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10"/>
              </a:rPr>
              <a:t>https://www.grsu.by/component/k2/item/56177-v-grodnenskom-gosudarstvennom-universitete-imeni-yanki-kupaly-zavershilas-mnogoprofilnaya-letnyaya-shkola-kupalovskij-start.html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5434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FF870-5518-F070-C232-2A143AAA1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E306A6C-4292-2CE3-E61D-ABA0A6EB0335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A1DF33F4-14AB-D01D-1B11-43756661A040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4DC53D21-1C72-46B1-0AF5-170C4876B7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CB712E49-1D2C-A7B8-BD87-2A30DCEFE0FD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2E329E38-9828-AF85-2F76-547C562108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F116B01-EB49-45B6-E537-33E768C73FFA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FB0BE393-2BBD-B0F6-2913-153BAFD4329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E15190CC-D114-0A5A-D495-FD7838094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2F8DD827-FC27-8F6A-BD7F-02753AF9B4A7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8A6DDFD3-3CCE-FA51-EB58-1FFE675269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843CDBC-DFA0-8E45-D16D-16C50B784A6B}"/>
              </a:ext>
            </a:extLst>
          </p:cNvPr>
          <p:cNvSpPr txBox="1"/>
          <p:nvPr/>
        </p:nvSpPr>
        <p:spPr>
          <a:xfrm>
            <a:off x="434241" y="113136"/>
            <a:ext cx="69351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Премия Правительства Республики Беларусь за достижения в области качества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0F9E2E-D790-05C4-C9A1-25A8B5326EB3}"/>
              </a:ext>
            </a:extLst>
          </p:cNvPr>
          <p:cNvSpPr txBox="1"/>
          <p:nvPr/>
        </p:nvSpPr>
        <p:spPr>
          <a:xfrm>
            <a:off x="3347864" y="1389221"/>
            <a:ext cx="5689985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18 июля 2025 года в Минске во Дворце Республики состоялась торжественная церемония награждения победителей конкурса на соискание Премии Правительства Республики Беларусь за достижения в области качества 2024 года.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Заместитель Премьер-министра Республики Беларусь Виктор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Каранкевич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вручил диплом лауреата ректору университета Ирине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Китурко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и начальнику отдела менеджмента качества Сергею Щербинину.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Премия является авторитетным проектом конкурсного движения за качество в Республике Беларусь. Данный проект позволяет выделять среди белорусских организаций лидеров, которые выстраивают своё развитие на основе качества, и отмечает их заслуги на государственном уровне.</a:t>
            </a:r>
          </a:p>
        </p:txBody>
      </p:sp>
      <p:pic>
        <p:nvPicPr>
          <p:cNvPr id="11266" name="Picture 2" descr="IMG 8812">
            <a:extLst>
              <a:ext uri="{FF2B5EF4-FFF2-40B4-BE49-F238E27FC236}">
                <a16:creationId xmlns:a16="http://schemas.microsoft.com/office/drawing/2014/main" id="{1ECBF193-C016-F5EA-CEFB-34D54A8B5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72603"/>
            <a:ext cx="2646617" cy="176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G_8796">
            <a:extLst>
              <a:ext uri="{FF2B5EF4-FFF2-40B4-BE49-F238E27FC236}">
                <a16:creationId xmlns:a16="http://schemas.microsoft.com/office/drawing/2014/main" id="{B4E7D024-9960-494D-607C-8D2714B86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44" y="2708978"/>
            <a:ext cx="2646616" cy="176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G_8645">
            <a:extLst>
              <a:ext uri="{FF2B5EF4-FFF2-40B4-BE49-F238E27FC236}">
                <a16:creationId xmlns:a16="http://schemas.microsoft.com/office/drawing/2014/main" id="{BE5ED5FC-8331-AB05-0523-CDE1ADD7F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43046"/>
            <a:ext cx="2646617" cy="176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D6B68D-4354-07BE-9EB3-7175EBC02A9E}"/>
              </a:ext>
            </a:extLst>
          </p:cNvPr>
          <p:cNvSpPr txBox="1"/>
          <p:nvPr/>
        </p:nvSpPr>
        <p:spPr>
          <a:xfrm>
            <a:off x="78997" y="6331309"/>
            <a:ext cx="9065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>
                <a:hlinkClick r:id="rId10"/>
              </a:rPr>
              <a:t>https://www.grsu.by/component/k2/item/56202-grgu-imeni-yanki-kupaly-v-pyatyj-raz-udostoen-zvaniya-laureata-konkursa-premiya-pravitelstva-respubliki-belarus-za-dostizheniya-v-oblasti-kachestva.html</a:t>
            </a:r>
            <a:r>
              <a:rPr lang="ru-RU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265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57FDB-267F-5335-E308-A831167EA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5F502AE-CFF5-9BC0-A39A-E5ADB5292745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89578ED8-4803-E51E-E365-7AB92CB4539E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2AA3FDD3-DE4C-0126-B4E5-F4DEF2C1C9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4E0E1105-8426-15D9-8EE6-71A72E169CFA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71C66E8E-5B71-B776-14CF-C04B04F7AD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126184-A803-DDBB-F3B4-C32FDEE665B3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C672628B-D547-70BE-FFF4-940BE4837BA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9956EB70-06AE-1349-4E85-9D7CF277B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436AFB76-3FCB-E840-BB2B-CD8782597B87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E946E43B-D078-0950-D9C8-C6B721383D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44D67EC-1032-FA62-972F-4DBD4554F04F}"/>
              </a:ext>
            </a:extLst>
          </p:cNvPr>
          <p:cNvSpPr txBox="1"/>
          <p:nvPr/>
        </p:nvSpPr>
        <p:spPr>
          <a:xfrm>
            <a:off x="1002353" y="105253"/>
            <a:ext cx="55701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Летняя школа русского языка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1E05C2-D401-B262-0800-5CFCFCA6875E}"/>
              </a:ext>
            </a:extLst>
          </p:cNvPr>
          <p:cNvSpPr txBox="1"/>
          <p:nvPr/>
        </p:nvSpPr>
        <p:spPr>
          <a:xfrm>
            <a:off x="11347" y="883154"/>
            <a:ext cx="612330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500" i="0" dirty="0">
                <a:solidFill>
                  <a:srgbClr val="333333"/>
                </a:solidFill>
                <a:effectLst/>
                <a:latin typeface="pt_sans_caption"/>
              </a:rPr>
              <a:t>На протяжении трех недель ребята из Испании и Китая не только активно изучали русский язык, но и участвовали в различных мероприятиях насыщенной культурно-образовательной программы.</a:t>
            </a:r>
          </a:p>
          <a:p>
            <a:pPr indent="450215" algn="just">
              <a:buNone/>
            </a:pPr>
            <a:r>
              <a:rPr lang="ru-RU" sz="1500" i="0" dirty="0">
                <a:solidFill>
                  <a:srgbClr val="333333"/>
                </a:solidFill>
                <a:effectLst/>
                <a:latin typeface="pt_sans_caption"/>
              </a:rPr>
              <a:t>В первую неделю работы школы ребята приступили к занятиям по русскому языку, освоили программу дополнительных курсов по выбору: «</a:t>
            </a:r>
            <a:r>
              <a:rPr lang="ru-RU" sz="1500" i="0" dirty="0" err="1">
                <a:solidFill>
                  <a:srgbClr val="333333"/>
                </a:solidFill>
                <a:effectLst/>
                <a:latin typeface="pt_sans_caption"/>
              </a:rPr>
              <a:t>Лингвострановедение</a:t>
            </a:r>
            <a:r>
              <a:rPr lang="ru-RU" sz="1500" i="0" dirty="0">
                <a:solidFill>
                  <a:srgbClr val="333333"/>
                </a:solidFill>
                <a:effectLst/>
                <a:latin typeface="pt_sans_caption"/>
              </a:rPr>
              <a:t>», «Деловой русский», «Караоке по-русски». Также иностранные граждане познакомились с культурным обликом города Гродно, посетив Лютеранскую кирху и Борисоглебскую церковь.</a:t>
            </a:r>
          </a:p>
          <a:p>
            <a:pPr indent="450215" algn="just">
              <a:buNone/>
            </a:pPr>
            <a:r>
              <a:rPr lang="ru-RU" sz="1500" i="0" dirty="0">
                <a:solidFill>
                  <a:srgbClr val="333333"/>
                </a:solidFill>
                <a:effectLst/>
                <a:latin typeface="pt_sans_caption"/>
              </a:rPr>
              <a:t>Во вторую неделю работы культурно-образовательного проекта слушатели приняли участие в мастер-классе и научились готовить блюда белоруской кухни. Также для ребят провели интернациональный вечер, где они смогли ближе познакомиться друг с другом. Иностранные студенты посетили музей кукольного театра, Старый и Новый замок, побывали в Фарном костеле.</a:t>
            </a:r>
          </a:p>
          <a:p>
            <a:pPr indent="450215" algn="just">
              <a:buNone/>
            </a:pPr>
            <a:r>
              <a:rPr lang="ru-RU" sz="1500" i="0" dirty="0">
                <a:solidFill>
                  <a:srgbClr val="333333"/>
                </a:solidFill>
                <a:effectLst/>
                <a:latin typeface="pt_sans_caption"/>
              </a:rPr>
              <a:t>Финальная неделя запомнилась мастер-классом по изготовлению белорусского сувенира, а также экскурсией на телерадиовещательный канал «Гродно Плюс», где участники смогли попробовать себя в роли теле- или радиоведущих. А в рамках программ выходного дня слушатели Летней школы посетили лесопарк «Пышки» и Августовский канал. Традиционно участники посетили предприятие «</a:t>
            </a:r>
            <a:r>
              <a:rPr lang="ru-RU" sz="1500" i="0" dirty="0" err="1">
                <a:solidFill>
                  <a:srgbClr val="333333"/>
                </a:solidFill>
                <a:effectLst/>
                <a:latin typeface="pt_sans_caption"/>
              </a:rPr>
              <a:t>Мядовы</a:t>
            </a:r>
            <a:r>
              <a:rPr lang="ru-RU" sz="1500" i="0" dirty="0">
                <a:solidFill>
                  <a:srgbClr val="333333"/>
                </a:solidFill>
                <a:effectLst/>
                <a:latin typeface="pt_sans_caption"/>
              </a:rPr>
              <a:t> шлях» с дегустацией настоящего белорусского меда.</a:t>
            </a:r>
          </a:p>
        </p:txBody>
      </p:sp>
      <p:pic>
        <p:nvPicPr>
          <p:cNvPr id="19458" name="Picture 2" descr="IMG_9905">
            <a:extLst>
              <a:ext uri="{FF2B5EF4-FFF2-40B4-BE49-F238E27FC236}">
                <a16:creationId xmlns:a16="http://schemas.microsoft.com/office/drawing/2014/main" id="{71354EB1-A762-BFC5-E61D-BC245BF86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06" y="921124"/>
            <a:ext cx="2668819" cy="177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IMG_9867">
            <a:extLst>
              <a:ext uri="{FF2B5EF4-FFF2-40B4-BE49-F238E27FC236}">
                <a16:creationId xmlns:a16="http://schemas.microsoft.com/office/drawing/2014/main" id="{DA10462B-0B3B-3CF8-9638-89935AC87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06" y="2768176"/>
            <a:ext cx="2668820" cy="177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IMG_9879">
            <a:extLst>
              <a:ext uri="{FF2B5EF4-FFF2-40B4-BE49-F238E27FC236}">
                <a16:creationId xmlns:a16="http://schemas.microsoft.com/office/drawing/2014/main" id="{FB10557D-588F-95F6-947D-F33F947CF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05" y="4634609"/>
            <a:ext cx="2668820" cy="177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39E31C-1C38-1765-C679-8B7FCE5B4C86}"/>
              </a:ext>
            </a:extLst>
          </p:cNvPr>
          <p:cNvSpPr txBox="1"/>
          <p:nvPr/>
        </p:nvSpPr>
        <p:spPr>
          <a:xfrm>
            <a:off x="154080" y="6437636"/>
            <a:ext cx="94584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10"/>
              </a:rPr>
              <a:t>https://www.grsu.by/component/k2/item/56384-letnyaya-shkola-russkogo-yazyka-zavershila-svoyu-rabotu-v-kupalovskom-universitete.html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5119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980D8-0E1D-7067-227A-E3AD8D28B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0363065-DAF8-39AF-A88B-0FEDF8B9919D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E2784792-D2D8-954B-2FC5-1FCA1BDBA071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8CB45146-9204-0F20-E345-7F8EAEF156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2BF58828-BB93-B0CE-44CA-6AC1EF8374DD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7E6177F0-71FF-F671-AD2B-D87DB08B2A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B6C240-38C1-8100-EF90-BE7FB20833B9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449A1B64-4C01-C288-D351-D3DBED0F0C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2BAEF64F-6CC1-4579-C5B0-9D6965ACB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99D4F5CA-EB82-24CC-AD93-D7E2CDCA4345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A70A7EFA-FD64-9CC1-DCD9-B93A3FB56B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9164CB7-585B-1407-1AB2-5B27BE6D2462}"/>
              </a:ext>
            </a:extLst>
          </p:cNvPr>
          <p:cNvSpPr txBox="1"/>
          <p:nvPr/>
        </p:nvSpPr>
        <p:spPr>
          <a:xfrm>
            <a:off x="1635755" y="189094"/>
            <a:ext cx="4641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ru-RU" sz="2800" b="1" i="0" dirty="0">
                <a:solidFill>
                  <a:schemeClr val="bg1"/>
                </a:solidFill>
                <a:effectLst/>
                <a:latin typeface="pt_sans_bold"/>
              </a:rPr>
              <a:t>Фестиваль науки –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33CABA-3994-D5D5-DB5F-C070362A1194}"/>
              </a:ext>
            </a:extLst>
          </p:cNvPr>
          <p:cNvSpPr txBox="1"/>
          <p:nvPr/>
        </p:nvSpPr>
        <p:spPr>
          <a:xfrm>
            <a:off x="123596" y="897310"/>
            <a:ext cx="8810408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Наукоемкие и инновационные разработки молодых ученых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Купаловского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университета представили на ежегодном Фестивале науки, который прошел 6 сентября на площадке Центрального ботанического сада. Организатором мероприятия выступила Национальная академия наук Беларуси.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Основная цель научного мероприятия – рассказать обществу о науке, а также показать, чем занимаются ученые, как научный поиск улучшает качество жизни и какие перспективы для развития в научных исследованиях есть у белорусских ученых.</a:t>
            </a:r>
          </a:p>
          <a:p>
            <a:pPr indent="450215" algn="just">
              <a:buNone/>
            </a:pP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Купаловский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университет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представіл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инновационные разработки «Археологическая экспозиция ГрГУ имени Янки Купалы», «Интерактивная 3D модель дальномера командирских разведывательных машин (ДКРМ)», «Интерактивный живой учебник по тактической и специальной подготовке».</a:t>
            </a:r>
          </a:p>
        </p:txBody>
      </p:sp>
      <p:pic>
        <p:nvPicPr>
          <p:cNvPr id="5122" name="Picture 2" descr="5330122743426970309">
            <a:extLst>
              <a:ext uri="{FF2B5EF4-FFF2-40B4-BE49-F238E27FC236}">
                <a16:creationId xmlns:a16="http://schemas.microsoft.com/office/drawing/2014/main" id="{39064E7C-A7A5-70D6-0E72-E4FE8745E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800" y="3435131"/>
            <a:ext cx="3565210" cy="267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290FBB-4CBB-156B-CE23-42F0F6AB08BF}"/>
              </a:ext>
            </a:extLst>
          </p:cNvPr>
          <p:cNvSpPr txBox="1"/>
          <p:nvPr/>
        </p:nvSpPr>
        <p:spPr>
          <a:xfrm>
            <a:off x="423361" y="6215385"/>
            <a:ext cx="881040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8"/>
              </a:rPr>
              <a:t>https://www.grsu.by/component/k2/item/56729-kupalovskij-universitet-prinyal-uchastie-v-festivale-nauki-2025.html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3924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14A83-F266-4A9D-5A04-2F202F72A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B81B684-57A7-8A84-39C1-AF4E3C779607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A416051-FC26-A95B-3814-91AEF327D5D3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A7D780DB-1CF0-9878-E82A-74D2A04099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2AF4F787-460B-2095-96DA-F25EF8FADD24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85A1EA97-BC4A-62CC-BFDF-8A1C258118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DB27B2-5554-D725-3B8B-797A957C451D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FAA2C5BC-0BFE-38B5-04B9-00CEF77058C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7632104C-AD76-F8D0-606F-3EBA1B704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9EA6FA0E-3E52-81EB-1ABF-BA126C62232E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86F52EC3-94B6-1CA6-63EA-B5ACA8D71B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9A144BB-5A91-CA5D-766E-91DD33EAEF1C}"/>
              </a:ext>
            </a:extLst>
          </p:cNvPr>
          <p:cNvSpPr txBox="1"/>
          <p:nvPr/>
        </p:nvSpPr>
        <p:spPr>
          <a:xfrm>
            <a:off x="1093532" y="98614"/>
            <a:ext cx="61763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Международный молодежный форум</a:t>
            </a:r>
            <a:r>
              <a:rPr lang="ru-RU" sz="2000" b="1" dirty="0">
                <a:solidFill>
                  <a:schemeClr val="bg1"/>
                </a:solidFill>
                <a:latin typeface="pt_sans_bold"/>
              </a:rPr>
              <a:t> «</a:t>
            </a:r>
            <a:r>
              <a:rPr lang="ru-RU" sz="2000" b="1" dirty="0" err="1">
                <a:solidFill>
                  <a:schemeClr val="bg1"/>
                </a:solidFill>
                <a:latin typeface="pt_sans_bold"/>
              </a:rPr>
              <a:t>Антиконтрафакт</a:t>
            </a:r>
            <a:r>
              <a:rPr lang="ru-RU" sz="2000" b="1" dirty="0">
                <a:solidFill>
                  <a:schemeClr val="bg1"/>
                </a:solidFill>
                <a:latin typeface="pt_sans_bold"/>
              </a:rPr>
              <a:t>-М»</a:t>
            </a:r>
            <a:endParaRPr lang="ru-RU" sz="2000" b="1" i="0" dirty="0">
              <a:solidFill>
                <a:schemeClr val="bg1"/>
              </a:solidFill>
              <a:effectLst/>
              <a:latin typeface="pt_sans_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944731-3690-B549-3199-3C8253D925B2}"/>
              </a:ext>
            </a:extLst>
          </p:cNvPr>
          <p:cNvSpPr txBox="1"/>
          <p:nvPr/>
        </p:nvSpPr>
        <p:spPr>
          <a:xfrm>
            <a:off x="135844" y="951211"/>
            <a:ext cx="8900652" cy="2508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Студенты Гродненского государственного университета имени Янки Купалы стали активными участниками VII Международного молодежного форума «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Антиконтрафакт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-М», прошедшего в Белорусском государственном университете физической культуры.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Форум собрал участников из пяти стран ЕАЭС, которые вместе с ведущими экспертами обсудили вопросы формирования культуры осознанного потребления у молодежи и выявления признаков нарушений на онлайн-платформах. Студенты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Купаловского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университета не только активно участвовали в дискуссиях, но и успешно применяли полученные знания на практике в рамках кейс-чемпионата, охватывающего четыре актуальных направления: БАДы, медицинские изделия (филлеры), цемент, средства защиты растений.</a:t>
            </a:r>
          </a:p>
        </p:txBody>
      </p:sp>
      <p:pic>
        <p:nvPicPr>
          <p:cNvPr id="34818" name="Picture 2" descr="5415967062225976010">
            <a:extLst>
              <a:ext uri="{FF2B5EF4-FFF2-40B4-BE49-F238E27FC236}">
                <a16:creationId xmlns:a16="http://schemas.microsoft.com/office/drawing/2014/main" id="{C9DEB0DB-B6AD-BD6E-58C2-3E60D15B7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31" y="3487513"/>
            <a:ext cx="3762569" cy="250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5415967062225976011">
            <a:extLst>
              <a:ext uri="{FF2B5EF4-FFF2-40B4-BE49-F238E27FC236}">
                <a16:creationId xmlns:a16="http://schemas.microsoft.com/office/drawing/2014/main" id="{20CCD2E6-7AD8-4109-39DB-0ED7673DA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208" y="3513490"/>
            <a:ext cx="3762569" cy="250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06F0D7-8376-3A2E-2F3A-AF694128AFDC}"/>
              </a:ext>
            </a:extLst>
          </p:cNvPr>
          <p:cNvSpPr txBox="1"/>
          <p:nvPr/>
        </p:nvSpPr>
        <p:spPr>
          <a:xfrm>
            <a:off x="135844" y="6318044"/>
            <a:ext cx="90081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https://www.grsu.by/component/k2/item/57129-antikontrafakt-m-kupalovtsy-v-chisle-pobeditelej-mezhdunarodnogo-molodezhnogo-foruma.html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2434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1A707-8C25-6C1F-B79B-39BC62FA9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977F8F9-A867-BD5E-7780-15C3A73D3F2B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F182243D-9E0C-C23B-3B24-2CD8AA13F2FA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C513C744-580F-FF85-2C26-1120B60C70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33DAFA01-9465-3B81-92B9-20ECF7859B5E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108CDF42-6C4B-A877-8F56-321086EDA2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22D6F8C-4917-41C0-5789-CFFFF045FF39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7785F6BC-ACBB-8F2D-EF64-21AE58FAA9B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B3A4DC64-A20F-148B-2BBA-1A733FDDD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5667C12E-FE60-3FDC-5CA0-E5AECF802033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32BB1011-37BB-9B48-AE02-3248FAC7A7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2B8FC4-B2A6-3459-2E2E-9C0EC310365B}"/>
              </a:ext>
            </a:extLst>
          </p:cNvPr>
          <p:cNvSpPr txBox="1"/>
          <p:nvPr/>
        </p:nvSpPr>
        <p:spPr>
          <a:xfrm>
            <a:off x="405104" y="29399"/>
            <a:ext cx="70567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  <a:latin typeface="pt_sans_bold"/>
              </a:rPr>
              <a:t>III Международная научно-методическая конференция «Обеспечение качества образования: состояние, проблемы и перспективы»</a:t>
            </a:r>
            <a:endParaRPr lang="ru-RU" sz="1800" b="1" i="0" dirty="0">
              <a:solidFill>
                <a:schemeClr val="bg1"/>
              </a:solidFill>
              <a:effectLst/>
              <a:latin typeface="pt_sans_bold"/>
            </a:endParaRPr>
          </a:p>
        </p:txBody>
      </p:sp>
      <p:pic>
        <p:nvPicPr>
          <p:cNvPr id="38914" name="Picture 2" descr="IMG_0610">
            <a:extLst>
              <a:ext uri="{FF2B5EF4-FFF2-40B4-BE49-F238E27FC236}">
                <a16:creationId xmlns:a16="http://schemas.microsoft.com/office/drawing/2014/main" id="{BD131DDC-3D4E-9BF0-7DD5-A27BA9E31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80" y="1039118"/>
            <a:ext cx="3073524" cy="20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IMG_0641">
            <a:extLst>
              <a:ext uri="{FF2B5EF4-FFF2-40B4-BE49-F238E27FC236}">
                <a16:creationId xmlns:a16="http://schemas.microsoft.com/office/drawing/2014/main" id="{F8BBB811-F026-8DCF-0EF1-0D57CAF33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80" y="3289167"/>
            <a:ext cx="3111429" cy="207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829AA2-BAB4-D9DD-457F-F4E19CB9C3D7}"/>
              </a:ext>
            </a:extLst>
          </p:cNvPr>
          <p:cNvSpPr txBox="1"/>
          <p:nvPr/>
        </p:nvSpPr>
        <p:spPr>
          <a:xfrm>
            <a:off x="3533582" y="1150596"/>
            <a:ext cx="5456338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i="0" dirty="0">
                <a:solidFill>
                  <a:srgbClr val="444444"/>
                </a:solidFill>
                <a:effectLst/>
                <a:latin typeface="pt_sans_bold"/>
              </a:rPr>
              <a:t>Одной из площадок </a:t>
            </a:r>
            <a:r>
              <a:rPr lang="ru-RU" dirty="0">
                <a:solidFill>
                  <a:srgbClr val="444444"/>
                </a:solidFill>
                <a:latin typeface="pt_sans_bold"/>
              </a:rPr>
              <a:t>III Международной научно-методической конференции «Обеспечение качества образования: состояние, проблемы и перспективы» </a:t>
            </a:r>
            <a:r>
              <a:rPr lang="ru-RU" i="0" dirty="0">
                <a:solidFill>
                  <a:srgbClr val="444444"/>
                </a:solidFill>
                <a:effectLst/>
                <a:latin typeface="pt_sans_bold"/>
              </a:rPr>
              <a:t>стал Гродненский государственный университет имени Янки Купалы, собрав учителей средних школ и гимназий города Гродно.</a:t>
            </a:r>
            <a:endParaRPr lang="ru-RU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800" i="0" dirty="0">
                <a:solidFill>
                  <a:srgbClr val="333333"/>
                </a:solidFill>
                <a:effectLst/>
                <a:latin typeface="pt_sans_caption"/>
              </a:rPr>
              <a:t>В диалоге приняли участие первый заместитель начальника Главного управления образования Гродненского облисполкома Галина Курганская, начальник отдела общего среднего и дошкольного образования Главного управления образования Гродненского облисполкома Светлана Ковалевская, а также первый проректор ГрГУ имени Янки Купалы Александр </a:t>
            </a:r>
            <a:r>
              <a:rPr lang="ru-RU" sz="1800" i="0" dirty="0" err="1">
                <a:solidFill>
                  <a:srgbClr val="333333"/>
                </a:solidFill>
                <a:effectLst/>
                <a:latin typeface="pt_sans_caption"/>
              </a:rPr>
              <a:t>Каревский</a:t>
            </a:r>
            <a:r>
              <a:rPr lang="ru-RU" sz="1800" i="0" dirty="0">
                <a:solidFill>
                  <a:srgbClr val="333333"/>
                </a:solidFill>
                <a:effectLst/>
                <a:latin typeface="pt_sans_caption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962F2A-2B86-3A84-8D72-78EC0AC761FA}"/>
              </a:ext>
            </a:extLst>
          </p:cNvPr>
          <p:cNvSpPr txBox="1"/>
          <p:nvPr/>
        </p:nvSpPr>
        <p:spPr>
          <a:xfrm>
            <a:off x="154080" y="6234846"/>
            <a:ext cx="822216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hlinkClick r:id="rId9"/>
              </a:rPr>
              <a:t>https://www.grsu.by/component/k2/item/57596-grgu-imeni-yanki-kupaly-stal-ploshchadkoj-dlya-obsuzhdeniya-kachestva-obrazovaniya.html</a:t>
            </a:r>
            <a:r>
              <a:rPr lang="ru-RU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7103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0939C-F411-5E85-5B32-7EC5AF815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DDC74621-D1DE-978E-02B1-05941E463DFF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BC696D0A-3EAE-7F58-AC03-956A4F260B4A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2963827D-A5EC-49E9-E598-8C2D6B76CE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4E80BB9C-EC08-4B83-226F-804764893FA1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2B16FDD7-DE49-7FD3-BD00-090B0E68B3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F178092-01D0-6542-A3BF-04A028B1B313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93303C31-810B-DBC9-1FFB-04363806401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95D79C9D-6ED7-3821-9EBC-4C64CBC33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A58A81B2-5C67-722B-154F-483058EE4433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8BCABE58-6AD7-0950-8E1D-24062A7C94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E7A0B97-1F0F-6748-BD5B-ECCC44B535B0}"/>
              </a:ext>
            </a:extLst>
          </p:cNvPr>
          <p:cNvSpPr txBox="1"/>
          <p:nvPr/>
        </p:nvSpPr>
        <p:spPr>
          <a:xfrm>
            <a:off x="748525" y="178054"/>
            <a:ext cx="6349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Стипендия Федерации профсоюзов Беларуси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2623DD-B853-F331-7D30-935CB8ACB8FC}"/>
              </a:ext>
            </a:extLst>
          </p:cNvPr>
          <p:cNvSpPr txBox="1"/>
          <p:nvPr/>
        </p:nvSpPr>
        <p:spPr>
          <a:xfrm>
            <a:off x="87592" y="949389"/>
            <a:ext cx="8882416" cy="2508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Студентка 3 курса юридического факультета ГрГУ имени Янки Купалы Арина Иванчик вошла в число 37 лучших учащихся страны, удостоенных специальной стипендии Федерации профсоюзов Беларуси.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Стипендия присуждается за особые достижения в учебе и активное участие в профсоюзной деятельности. Торжественная церемония награждения состоялась в знаковом месте для всей страны – Белорусском государственном музее истории Великой Отечественной войны в Минске.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Для Арины Иванчик получение стипендии стало не просто признанием ее заслуг, но и важным этапом в образовательном и профессиональном пути. Это яркое подтверждение ее целеустремленности, трудолюбия и активной гражданской позиции.</a:t>
            </a:r>
          </a:p>
        </p:txBody>
      </p:sp>
      <p:pic>
        <p:nvPicPr>
          <p:cNvPr id="46082" name="Picture 2" descr="IMG_6243">
            <a:extLst>
              <a:ext uri="{FF2B5EF4-FFF2-40B4-BE49-F238E27FC236}">
                <a16:creationId xmlns:a16="http://schemas.microsoft.com/office/drawing/2014/main" id="{72561E75-F9EC-FB1A-06F1-9B43B1E90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9847"/>
            <a:ext cx="3613584" cy="240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IMG_6240">
            <a:extLst>
              <a:ext uri="{FF2B5EF4-FFF2-40B4-BE49-F238E27FC236}">
                <a16:creationId xmlns:a16="http://schemas.microsoft.com/office/drawing/2014/main" id="{53D93B02-A11D-5737-27A6-F0469E534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002" y="3509847"/>
            <a:ext cx="3613584" cy="240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70C7D7-E796-DA32-FD5F-3981F9F67ECE}"/>
              </a:ext>
            </a:extLst>
          </p:cNvPr>
          <p:cNvSpPr txBox="1"/>
          <p:nvPr/>
        </p:nvSpPr>
        <p:spPr>
          <a:xfrm>
            <a:off x="471709" y="6207714"/>
            <a:ext cx="836618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9"/>
              </a:rPr>
              <a:t>https://www.grsu.by/component/k2/item/57706-za-vysokie-dostizheniya-kupalovets-udostoena-stipendii-federatsii-profsoyuzov-belarusi.html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6096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ACABF-46AF-9791-CF30-F4C98CDBB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22F8406-1AF2-6FF7-F6AC-418EEB9E1320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6F61231-ED57-DE78-6FE7-600FC03438D5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31FE5CA0-F83E-BD5E-9DF7-26AD50BCC7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3A715587-F14A-FD53-F154-E2EB1253A1C6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9B338B0C-9E20-086B-3211-A59AB490D3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1E32D19-9C85-0524-5988-AE5B91B75868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526411B9-91D6-494E-66E0-14A0359AE1A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806126D7-039B-74DE-5880-50BD459F7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E8DF349E-A616-AA30-12C8-F3CECE7EF30B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5C4A9FA3-A4EE-7EFC-F4F3-5D78C7B12F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DCFF566-E396-1895-17DD-BE619039AEC6}"/>
              </a:ext>
            </a:extLst>
          </p:cNvPr>
          <p:cNvSpPr txBox="1"/>
          <p:nvPr/>
        </p:nvSpPr>
        <p:spPr>
          <a:xfrm>
            <a:off x="906147" y="191105"/>
            <a:ext cx="62779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Стипендии Президента Беларуси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6DEB62-37D3-FDD7-BFE4-850DCA77717C}"/>
              </a:ext>
            </a:extLst>
          </p:cNvPr>
          <p:cNvSpPr txBox="1"/>
          <p:nvPr/>
        </p:nvSpPr>
        <p:spPr>
          <a:xfrm>
            <a:off x="168622" y="926086"/>
            <a:ext cx="865185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В соответствии с новым решением 173 студента и курсанта высших учебных заведений получат стипендии Президента Беларуси за выдающиеся достижения в учебе и творчестве. В числе награжденных оказались и 5 студентов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Купаловского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 университета:</a:t>
            </a: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 Юлия Боброва – 4 курс, специальность «Таможенное дело», Мария </a:t>
            </a:r>
            <a:r>
              <a:rPr lang="ru-RU" sz="1400" i="0" dirty="0" err="1">
                <a:solidFill>
                  <a:srgbClr val="333333"/>
                </a:solidFill>
                <a:effectLst/>
                <a:latin typeface="pt_sans_caption"/>
              </a:rPr>
              <a:t>Гимпель</a:t>
            </a: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 – 2 курс, специальность «Бухгалтерский учет, анализ и аудит», Анна Гук – 4 курс, специальность «Русская филология», Анастасия Кисель – 3 курс, специальность «Журналистика», Евгений </a:t>
            </a:r>
            <a:r>
              <a:rPr lang="ru-RU" sz="1400" i="0" dirty="0" err="1">
                <a:solidFill>
                  <a:srgbClr val="333333"/>
                </a:solidFill>
                <a:effectLst/>
                <a:latin typeface="pt_sans_caption"/>
              </a:rPr>
              <a:t>Ходарцевич</a:t>
            </a: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 – курсант 3 курса, специальность «Тыловое обеспечение войск».</a:t>
            </a: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Кроме стипендий было присуждено 26 гранд-премий с вручением нагрудного знака «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Лаўрэат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спецыяльнага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 фонду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Прэзідэнта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Рэспублікі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 Беларусь па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сацыяльнай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падтрымцы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здольных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навучэнцаў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 i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студэнтаў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». Также 217 специальных премий получили победители республиканских олимпиад и конкурсов. Специальная премия присуждена победителю XXX Республиканского конкурса научных работ студентов Егору Розмыслу, магистранту факультета истории, коммуникации и туризма.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82594A-C0D5-D198-CF62-755B306D845A}"/>
              </a:ext>
            </a:extLst>
          </p:cNvPr>
          <p:cNvSpPr txBox="1"/>
          <p:nvPr/>
        </p:nvSpPr>
        <p:spPr>
          <a:xfrm>
            <a:off x="160083" y="3717157"/>
            <a:ext cx="930228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7"/>
              </a:rPr>
              <a:t>https://www.grsu.by/component/k2/item/53597-studentam-grgu-imeni-yanki-kupaly-naznacheny-stipendii-prezidenta-belarusi.html</a:t>
            </a:r>
            <a:r>
              <a:rPr lang="ru-RU" sz="11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B9DAB-9660-831E-53A7-D4C51ABE6C86}"/>
              </a:ext>
            </a:extLst>
          </p:cNvPr>
          <p:cNvSpPr txBox="1"/>
          <p:nvPr/>
        </p:nvSpPr>
        <p:spPr>
          <a:xfrm>
            <a:off x="168622" y="4073970"/>
            <a:ext cx="64196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Стипендии Президента Беларуси назначены 185 студентам вузов. Среди них 5 студентов Гродненского государственного университета имени Янки Купалы: Анастасия Кисель – студентка 4 курса факультета истории, коммуникации и туризма, Мария Павлович – студентка 4 курса факультета истории, коммуникации и туризма, Анастасия </a:t>
            </a:r>
            <a:r>
              <a:rPr lang="ru-RU" sz="1400" i="0" dirty="0" err="1">
                <a:solidFill>
                  <a:srgbClr val="333333"/>
                </a:solidFill>
                <a:effectLst/>
                <a:latin typeface="pt_sans_caption"/>
              </a:rPr>
              <a:t>Бакуревич</a:t>
            </a: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 – студентка 4 курса педагогического факультета, Александра Воронецкая – студентка 4 курса филологического факультета, Алла Наумчик – выпускница факультета искусств и дизайна.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9821FC-9CC9-D179-C35A-0349047D7C84}"/>
              </a:ext>
            </a:extLst>
          </p:cNvPr>
          <p:cNvSpPr txBox="1"/>
          <p:nvPr/>
        </p:nvSpPr>
        <p:spPr>
          <a:xfrm>
            <a:off x="219709" y="6210899"/>
            <a:ext cx="836618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8"/>
              </a:rPr>
              <a:t>https://www.grsu.by/component/k2/item/56187-kupalovtsam-naznacheny-stipendii-prezidenta-respubliki-belarus.html</a:t>
            </a:r>
            <a:r>
              <a:rPr lang="ru-RU" sz="1100" dirty="0"/>
              <a:t> </a:t>
            </a:r>
          </a:p>
        </p:txBody>
      </p:sp>
      <p:pic>
        <p:nvPicPr>
          <p:cNvPr id="9218" name="Picture 2" descr="image 14898 9c9058df6ddc154eb079cf66c36fd0fe">
            <a:extLst>
              <a:ext uri="{FF2B5EF4-FFF2-40B4-BE49-F238E27FC236}">
                <a16:creationId xmlns:a16="http://schemas.microsoft.com/office/drawing/2014/main" id="{AE8FBB62-AFED-61E4-40E2-172717EB5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56" y="4116698"/>
            <a:ext cx="2092316" cy="156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6297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141BE-5F4C-8A8A-605A-7073B8596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6D55F5D-FC9B-7195-53A5-78152998ABD7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F36A4CAA-3AD7-B4F6-A949-1187A48A91AE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DAB6C646-FE3D-9E9B-B153-71DDB63F51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4B63B87B-B3F2-0E09-A85A-15EAC59AA5D6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DE8C8BDA-445F-01CF-8F93-83B1FECB9F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5499907-30C9-B496-8D87-E59B8DF11FB5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4E42E764-0266-74AD-74C7-39DF2B3BD74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87B8EA60-B804-5435-84A8-48474DD9A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948CE4F7-479E-FA74-EFD7-C7F13EBBA938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7524AFD6-7964-BCD7-D9D2-E9EF480F84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F6F2C0E-0FB8-4DD2-D2FD-4EA6C8A79780}"/>
              </a:ext>
            </a:extLst>
          </p:cNvPr>
          <p:cNvSpPr txBox="1"/>
          <p:nvPr/>
        </p:nvSpPr>
        <p:spPr>
          <a:xfrm>
            <a:off x="524149" y="237114"/>
            <a:ext cx="68605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Командный чемпионат по программированию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ACF6DF-49D0-92B7-927C-29538DBBEF74}"/>
              </a:ext>
            </a:extLst>
          </p:cNvPr>
          <p:cNvSpPr txBox="1"/>
          <p:nvPr/>
        </p:nvSpPr>
        <p:spPr>
          <a:xfrm>
            <a:off x="-29152" y="897310"/>
            <a:ext cx="6338919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300" i="0" dirty="0">
                <a:solidFill>
                  <a:srgbClr val="444444"/>
                </a:solidFill>
                <a:effectLst/>
                <a:latin typeface="pt_sans_bold"/>
              </a:rPr>
              <a:t>Студенты-программисты Гродненского государственного университета имени Янки Купалы показали блестящие результаты на 4 командном чемпионате по программированию среди учреждений высшего образования Республики Беларусь, который проходил 15-16 ноября в Белорусском государственном университете. Три команды </a:t>
            </a:r>
            <a:r>
              <a:rPr lang="ru-RU" sz="1300" i="0" dirty="0" err="1">
                <a:solidFill>
                  <a:srgbClr val="444444"/>
                </a:solidFill>
                <a:effectLst/>
                <a:latin typeface="pt_sans_bold"/>
              </a:rPr>
              <a:t>Купаловского</a:t>
            </a:r>
            <a:r>
              <a:rPr lang="ru-RU" sz="1300" i="0" dirty="0">
                <a:solidFill>
                  <a:srgbClr val="444444"/>
                </a:solidFill>
                <a:effectLst/>
                <a:latin typeface="pt_sans_bold"/>
              </a:rPr>
              <a:t> университета завоевали бронзу, а две удостоились путевки в полуфинал.</a:t>
            </a:r>
            <a:endParaRPr lang="ru-RU" sz="13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300" i="0" dirty="0">
                <a:solidFill>
                  <a:srgbClr val="333333"/>
                </a:solidFill>
                <a:effectLst/>
                <a:latin typeface="pt_sans_caption"/>
              </a:rPr>
              <a:t>Всего участниками командного чемпионата Республики Беларусь стали 55 команд из 15 университетов страны. </a:t>
            </a:r>
            <a:r>
              <a:rPr lang="ru-RU" sz="1300" i="0" dirty="0" err="1">
                <a:solidFill>
                  <a:srgbClr val="333333"/>
                </a:solidFill>
                <a:effectLst/>
                <a:latin typeface="pt_sans_caption"/>
              </a:rPr>
              <a:t>Купаловский</a:t>
            </a:r>
            <a:r>
              <a:rPr lang="ru-RU" sz="1300" i="0" dirty="0">
                <a:solidFill>
                  <a:srgbClr val="333333"/>
                </a:solidFill>
                <a:effectLst/>
                <a:latin typeface="pt_sans_caption"/>
              </a:rPr>
              <a:t> университет был представлен пятью командами – </a:t>
            </a:r>
            <a:r>
              <a:rPr lang="ru-RU" sz="1300" i="0" dirty="0" err="1">
                <a:solidFill>
                  <a:srgbClr val="333333"/>
                </a:solidFill>
                <a:effectLst/>
                <a:latin typeface="pt_sans_caption"/>
              </a:rPr>
              <a:t>Grodno_SU</a:t>
            </a:r>
            <a:r>
              <a:rPr lang="ru-RU" sz="1300" i="0" dirty="0">
                <a:solidFill>
                  <a:srgbClr val="333333"/>
                </a:solidFill>
                <a:effectLst/>
                <a:latin typeface="pt_sans_caption"/>
              </a:rPr>
              <a:t> #1, </a:t>
            </a:r>
            <a:r>
              <a:rPr lang="ru-RU" sz="1300" i="0" dirty="0" err="1">
                <a:solidFill>
                  <a:srgbClr val="333333"/>
                </a:solidFill>
                <a:effectLst/>
                <a:latin typeface="pt_sans_caption"/>
              </a:rPr>
              <a:t>Grodno_SU</a:t>
            </a:r>
            <a:r>
              <a:rPr lang="ru-RU" sz="1300" i="0" dirty="0">
                <a:solidFill>
                  <a:srgbClr val="333333"/>
                </a:solidFill>
                <a:effectLst/>
                <a:latin typeface="pt_sans_caption"/>
              </a:rPr>
              <a:t> #2, </a:t>
            </a:r>
            <a:r>
              <a:rPr lang="ru-RU" sz="1300" i="0" dirty="0" err="1">
                <a:solidFill>
                  <a:srgbClr val="333333"/>
                </a:solidFill>
                <a:effectLst/>
                <a:latin typeface="pt_sans_caption"/>
              </a:rPr>
              <a:t>Grodno_SU</a:t>
            </a:r>
            <a:r>
              <a:rPr lang="ru-RU" sz="1300" i="0" dirty="0">
                <a:solidFill>
                  <a:srgbClr val="333333"/>
                </a:solidFill>
                <a:effectLst/>
                <a:latin typeface="pt_sans_caption"/>
              </a:rPr>
              <a:t> #3, </a:t>
            </a:r>
            <a:r>
              <a:rPr lang="ru-RU" sz="1300" i="0" dirty="0" err="1">
                <a:solidFill>
                  <a:srgbClr val="333333"/>
                </a:solidFill>
                <a:effectLst/>
                <a:latin typeface="pt_sans_caption"/>
              </a:rPr>
              <a:t>Grodno_SU</a:t>
            </a:r>
            <a:r>
              <a:rPr lang="ru-RU" sz="1300" i="0" dirty="0">
                <a:solidFill>
                  <a:srgbClr val="333333"/>
                </a:solidFill>
                <a:effectLst/>
                <a:latin typeface="pt_sans_caption"/>
              </a:rPr>
              <a:t> #6 и </a:t>
            </a:r>
            <a:r>
              <a:rPr lang="ru-RU" sz="1300" i="0" dirty="0" err="1">
                <a:solidFill>
                  <a:srgbClr val="333333"/>
                </a:solidFill>
                <a:effectLst/>
                <a:latin typeface="pt_sans_caption"/>
              </a:rPr>
              <a:t>Grodno_SU</a:t>
            </a:r>
            <a:r>
              <a:rPr lang="ru-RU" sz="1300" i="0" dirty="0">
                <a:solidFill>
                  <a:srgbClr val="333333"/>
                </a:solidFill>
                <a:effectLst/>
                <a:latin typeface="pt_sans_caption"/>
              </a:rPr>
              <a:t> #7. По итогам соревнований дипломы третьей степени завоевали команды </a:t>
            </a:r>
            <a:r>
              <a:rPr lang="ru-RU" sz="1300" i="0" dirty="0" err="1">
                <a:solidFill>
                  <a:srgbClr val="333333"/>
                </a:solidFill>
                <a:effectLst/>
                <a:latin typeface="pt_sans_caption"/>
              </a:rPr>
              <a:t>Grodno_SU</a:t>
            </a:r>
            <a:r>
              <a:rPr lang="ru-RU" sz="1300" i="0" dirty="0">
                <a:solidFill>
                  <a:srgbClr val="333333"/>
                </a:solidFill>
                <a:effectLst/>
                <a:latin typeface="pt_sans_caption"/>
              </a:rPr>
              <a:t> #1, </a:t>
            </a:r>
            <a:r>
              <a:rPr lang="ru-RU" sz="1300" i="0" dirty="0" err="1">
                <a:solidFill>
                  <a:srgbClr val="333333"/>
                </a:solidFill>
                <a:effectLst/>
                <a:latin typeface="pt_sans_caption"/>
              </a:rPr>
              <a:t>Grodno_SU</a:t>
            </a:r>
            <a:r>
              <a:rPr lang="ru-RU" sz="1300" i="0" dirty="0">
                <a:solidFill>
                  <a:srgbClr val="333333"/>
                </a:solidFill>
                <a:effectLst/>
                <a:latin typeface="pt_sans_caption"/>
              </a:rPr>
              <a:t> #2, </a:t>
            </a:r>
            <a:r>
              <a:rPr lang="ru-RU" sz="1300" i="0" dirty="0" err="1">
                <a:solidFill>
                  <a:srgbClr val="333333"/>
                </a:solidFill>
                <a:effectLst/>
                <a:latin typeface="pt_sans_caption"/>
              </a:rPr>
              <a:t>Grodno_SU</a:t>
            </a:r>
            <a:r>
              <a:rPr lang="ru-RU" sz="1300" i="0" dirty="0">
                <a:solidFill>
                  <a:srgbClr val="333333"/>
                </a:solidFill>
                <a:effectLst/>
                <a:latin typeface="pt_sans_caption"/>
              </a:rPr>
              <a:t> #3. Две оставшиеся команды также были близки к призовым местам, однако уступили только по штрафному времени.</a:t>
            </a:r>
          </a:p>
        </p:txBody>
      </p:sp>
      <p:pic>
        <p:nvPicPr>
          <p:cNvPr id="47106" name="Picture 2" descr="5251409174149664173">
            <a:extLst>
              <a:ext uri="{FF2B5EF4-FFF2-40B4-BE49-F238E27FC236}">
                <a16:creationId xmlns:a16="http://schemas.microsoft.com/office/drawing/2014/main" id="{B1255A10-72A8-5DD7-BD1F-8F64CF646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999" y="1130987"/>
            <a:ext cx="2693401" cy="202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BA42C8-BC49-D738-4EA5-128770E99C52}"/>
              </a:ext>
            </a:extLst>
          </p:cNvPr>
          <p:cNvSpPr txBox="1"/>
          <p:nvPr/>
        </p:nvSpPr>
        <p:spPr>
          <a:xfrm>
            <a:off x="-3913" y="3502030"/>
            <a:ext cx="923461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8"/>
              </a:rPr>
              <a:t>https://www.grsu.by/component/k2/item/57703-komandy-grgu-imeni-yanki-kupaly-zavoevali-diplomy-na-komandnom-chempionate-po-programmirovaniyu.html</a:t>
            </a:r>
            <a:r>
              <a:rPr lang="ru-RU" sz="105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3125CA-0573-7719-254F-5895FC8B89BF}"/>
              </a:ext>
            </a:extLst>
          </p:cNvPr>
          <p:cNvSpPr txBox="1"/>
          <p:nvPr/>
        </p:nvSpPr>
        <p:spPr>
          <a:xfrm>
            <a:off x="3334281" y="4010153"/>
            <a:ext cx="5652119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300" i="0" dirty="0">
                <a:solidFill>
                  <a:srgbClr val="444444"/>
                </a:solidFill>
                <a:effectLst/>
                <a:latin typeface="pt_sans_bold"/>
              </a:rPr>
              <a:t>В Санкт-Петербурге проходил финал Студенческого командного чемпионата мира по программированию ICPC в Северной Евразии, который собрал более 300 команд из Беларуси, России, Казахстана, Грузии, Армении, Азербайджана, Киргизии, Узбекистана и Таджикистана. В соревнованиях приняли участие три команды студентов факультета математики и информатики </a:t>
            </a:r>
            <a:r>
              <a:rPr lang="ru-RU" sz="1300" i="0" dirty="0" err="1">
                <a:solidFill>
                  <a:srgbClr val="444444"/>
                </a:solidFill>
                <a:effectLst/>
                <a:latin typeface="pt_sans_bold"/>
              </a:rPr>
              <a:t>Купаловского</a:t>
            </a:r>
            <a:r>
              <a:rPr lang="ru-RU" sz="1300" i="0" dirty="0">
                <a:solidFill>
                  <a:srgbClr val="444444"/>
                </a:solidFill>
                <a:effectLst/>
                <a:latin typeface="pt_sans_bold"/>
              </a:rPr>
              <a:t> университета.</a:t>
            </a:r>
            <a:endParaRPr lang="ru-RU" sz="13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300" i="0" dirty="0">
                <a:solidFill>
                  <a:srgbClr val="333333"/>
                </a:solidFill>
                <a:effectLst/>
                <a:latin typeface="pt_sans_caption"/>
              </a:rPr>
              <a:t>Диплом  III степени в чемпионате заняла команда </a:t>
            </a:r>
            <a:r>
              <a:rPr lang="ru-RU" sz="1300" i="0" dirty="0" err="1">
                <a:solidFill>
                  <a:srgbClr val="333333"/>
                </a:solidFill>
                <a:effectLst/>
                <a:latin typeface="pt_sans_caption"/>
              </a:rPr>
              <a:t>Купаловского</a:t>
            </a:r>
            <a:r>
              <a:rPr lang="ru-RU" sz="1300" i="0" dirty="0">
                <a:solidFill>
                  <a:srgbClr val="333333"/>
                </a:solidFill>
                <a:effectLst/>
                <a:latin typeface="pt_sans_caption"/>
              </a:rPr>
              <a:t> университета Grodno_SU#16, в состав которой вошли студенты 3 курса специальности «Кибербезопасность» Александр Малышко и Егор Цыбин и студент 3 курса специальности «Программная инженерия» Глеб </a:t>
            </a:r>
            <a:r>
              <a:rPr lang="ru-RU" sz="1300" i="0" dirty="0" err="1">
                <a:solidFill>
                  <a:srgbClr val="333333"/>
                </a:solidFill>
                <a:effectLst/>
                <a:latin typeface="pt_sans_caption"/>
              </a:rPr>
              <a:t>Выскварко</a:t>
            </a:r>
            <a:r>
              <a:rPr lang="ru-RU" sz="1300" i="0" dirty="0">
                <a:solidFill>
                  <a:srgbClr val="333333"/>
                </a:solidFill>
                <a:effectLst/>
                <a:latin typeface="pt_sans_caption"/>
              </a:rPr>
              <a:t>.</a:t>
            </a:r>
          </a:p>
        </p:txBody>
      </p:sp>
      <p:pic>
        <p:nvPicPr>
          <p:cNvPr id="6" name="Picture 2" descr="photo 2025 12 22 13 23 00">
            <a:extLst>
              <a:ext uri="{FF2B5EF4-FFF2-40B4-BE49-F238E27FC236}">
                <a16:creationId xmlns:a16="http://schemas.microsoft.com/office/drawing/2014/main" id="{9B4BBA55-A3B3-6BAB-717D-948972FA1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9" y="4165703"/>
            <a:ext cx="3188383" cy="179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66CB84-305C-6699-3336-B6FDB0A75EE0}"/>
              </a:ext>
            </a:extLst>
          </p:cNvPr>
          <p:cNvSpPr txBox="1"/>
          <p:nvPr/>
        </p:nvSpPr>
        <p:spPr>
          <a:xfrm>
            <a:off x="104876" y="6413266"/>
            <a:ext cx="88815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hlinkClick r:id="rId10"/>
              </a:rPr>
              <a:t>https://www.grsu.by/component/k2/item/58172-komanda-grgu-imeni-yanki-kupaly-zavoevala-diplom-iii-stepeni-v-komandnom-chempionate-po-programmirovaniyu-severnoj-evrazii.html</a:t>
            </a:r>
            <a:r>
              <a:rPr lang="ru-RU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464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EBA96-DFD9-9AF8-9CE9-CD4FCC5F6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E7D2123-DF53-9BE6-579B-262E1C5D74CB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292B37A9-D483-B00A-9922-8AA361B574FE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16C42EE8-3C29-F23B-3AEF-EFFBE51B55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EA160876-D75E-FA6E-9405-084999C2CC29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B07CE216-AB68-515E-F3AC-289051BD8B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F73C894-6772-117B-ED61-3D5D5E7FDCD1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019C68F6-E7A3-3AFE-8580-DA336C2CAAA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ECF23356-80C0-E34B-25CB-410191E5D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1A66A5DF-DED7-24ED-8E6E-3D67C9A3715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55843336-14FC-32DD-F588-26B1C56119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BE9622D-90DD-2B58-A889-4612B8E53E81}"/>
              </a:ext>
            </a:extLst>
          </p:cNvPr>
          <p:cNvSpPr txBox="1"/>
          <p:nvPr/>
        </p:nvSpPr>
        <p:spPr>
          <a:xfrm>
            <a:off x="249388" y="141809"/>
            <a:ext cx="7358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Гродненский областной образовательный кластер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AB9296-29EA-F78F-297C-B53A3853284C}"/>
              </a:ext>
            </a:extLst>
          </p:cNvPr>
          <p:cNvSpPr txBox="1"/>
          <p:nvPr/>
        </p:nvSpPr>
        <p:spPr>
          <a:xfrm>
            <a:off x="56472" y="993063"/>
            <a:ext cx="903105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Соглашение о взаимодействии в рамках Гродненского областного образовательного кластера на 2026 год подписали главное управление образования Гродненского областного комитета и Гродненский государственный университет имени Янки Купалы.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56322" name="Picture 2" descr="IMG 5910">
            <a:extLst>
              <a:ext uri="{FF2B5EF4-FFF2-40B4-BE49-F238E27FC236}">
                <a16:creationId xmlns:a16="http://schemas.microsoft.com/office/drawing/2014/main" id="{6AB34DA1-EC9B-DCE1-23BB-8A406170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8098"/>
            <a:ext cx="3882994" cy="258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 descr="IMG_5913">
            <a:extLst>
              <a:ext uri="{FF2B5EF4-FFF2-40B4-BE49-F238E27FC236}">
                <a16:creationId xmlns:a16="http://schemas.microsoft.com/office/drawing/2014/main" id="{E94C6506-5079-1528-42BE-122400F9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800" y="2136164"/>
            <a:ext cx="3880566" cy="258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FC18F4-D3BC-108E-398A-64DF55257793}"/>
              </a:ext>
            </a:extLst>
          </p:cNvPr>
          <p:cNvSpPr txBox="1"/>
          <p:nvPr/>
        </p:nvSpPr>
        <p:spPr>
          <a:xfrm>
            <a:off x="488088" y="6266359"/>
            <a:ext cx="87982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https://www.grsu.by/component/k2/item/57770-programma-vzaimodejstviya-2026-start-grodnenskogo-oblastnogo-obrazovatelnogo-klastera.html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2968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D9AE5-09E9-426B-0D7F-FB58564B7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8BD4558-9FD9-FDB0-EBA0-33C31CE36E2A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86BECDF2-4DDC-E524-E62D-C03DB2E330B8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4640529B-DB40-4A6E-F06E-BE2F7842A1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22687EA2-53CA-CD02-72A8-D9ECF8148812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3C760CB4-D134-EFD6-38FB-E85F67258E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8B00ABF-EECE-B9DE-5642-3F449C16EBBF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EC521B11-00AE-24A0-884B-07682EC38D8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7DC4C222-F507-EB4F-A275-01C766F1B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52F1F1E9-E135-CF7C-6B5F-BAC9A276B3A0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5D2202CB-4845-0C36-AB61-8BC9503DCE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D70B078-8BF2-E7A6-38F9-0DBE5D1A638E}"/>
              </a:ext>
            </a:extLst>
          </p:cNvPr>
          <p:cNvSpPr txBox="1"/>
          <p:nvPr/>
        </p:nvSpPr>
        <p:spPr>
          <a:xfrm>
            <a:off x="1259632" y="132556"/>
            <a:ext cx="5224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0" dirty="0">
                <a:solidFill>
                  <a:schemeClr val="bg1"/>
                </a:solidFill>
                <a:effectLst/>
                <a:latin typeface="pt_sans_bold"/>
              </a:rPr>
              <a:t>Студент года - 2025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6E284-D6CD-FF67-A316-CE97D47BF1F6}"/>
              </a:ext>
            </a:extLst>
          </p:cNvPr>
          <p:cNvSpPr txBox="1"/>
          <p:nvPr/>
        </p:nvSpPr>
        <p:spPr>
          <a:xfrm>
            <a:off x="1630" y="897310"/>
            <a:ext cx="9036496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В </a:t>
            </a:r>
            <a:r>
              <a:rPr lang="ru-RU" sz="1400" i="0" dirty="0" err="1">
                <a:solidFill>
                  <a:srgbClr val="444444"/>
                </a:solidFill>
                <a:effectLst/>
                <a:latin typeface="pt_sans_bold"/>
              </a:rPr>
              <a:t>Купаловском</a:t>
            </a: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 университете состоялся традиционный конкурс «Студент года – 2025», где студенты представили свои яркие, оригинальные и динамичные выступления.</a:t>
            </a:r>
            <a:endParaRPr lang="ru-RU" sz="14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Семь участников, представляющих самые разные факультеты, вышли на сцену, чтобы в очередной раз доказать, что студенчество – это гармоничное объединение ума, таланта и неиссякаемой энергии. Каждый номер отличался своей оригинальностью, а зрители особенно активно поддерживали всех конкурсантов.</a:t>
            </a:r>
          </a:p>
          <a:p>
            <a:pPr indent="450215" algn="just">
              <a:buNone/>
            </a:pP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Вечер завершился торжественной церемонией награждения. Абсолютным лидером и обладательницей титула «Студент года – 2025» стала студентка 3 курса факультета истории, коммуникации и туризма Карина </a:t>
            </a:r>
            <a:r>
              <a:rPr lang="ru-RU" sz="1400" i="0" dirty="0" err="1">
                <a:solidFill>
                  <a:srgbClr val="333333"/>
                </a:solidFill>
                <a:effectLst/>
                <a:latin typeface="pt_sans_caption"/>
              </a:rPr>
              <a:t>Мистюк</a:t>
            </a: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, покорив зрителей своей многогранностью и обаянием. Второе место заняла студентка 3 курса инженерного факультета Екатерина </a:t>
            </a:r>
            <a:r>
              <a:rPr lang="ru-RU" sz="1400" i="0" dirty="0" err="1">
                <a:solidFill>
                  <a:srgbClr val="333333"/>
                </a:solidFill>
                <a:effectLst/>
                <a:latin typeface="pt_sans_caption"/>
              </a:rPr>
              <a:t>Сироцкая</a:t>
            </a: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, продемонстрировав зрителям свои самые лучшие качества. Третье место завоевала студентка 2 курса факультета экономики и управления Александра Барабан, поразив зрителей своей целеустремленностью.</a:t>
            </a:r>
          </a:p>
        </p:txBody>
      </p:sp>
      <p:pic>
        <p:nvPicPr>
          <p:cNvPr id="26626" name="Picture 2" descr="IMG 1245">
            <a:extLst>
              <a:ext uri="{FF2B5EF4-FFF2-40B4-BE49-F238E27FC236}">
                <a16:creationId xmlns:a16="http://schemas.microsoft.com/office/drawing/2014/main" id="{B0D5ADB6-206E-C518-1DAC-E91D9FD3A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24" y="3557639"/>
            <a:ext cx="4292615" cy="285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IMG_1232">
            <a:extLst>
              <a:ext uri="{FF2B5EF4-FFF2-40B4-BE49-F238E27FC236}">
                <a16:creationId xmlns:a16="http://schemas.microsoft.com/office/drawing/2014/main" id="{41EAD61F-617B-6149-A0F9-3E7032A45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942" y="3557638"/>
            <a:ext cx="4289933" cy="285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657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CED46-6C4A-EF53-AE0D-B020B9E04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D37FC228-53F7-6BAA-FB39-0D3D79CD463D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CE80AD40-868E-7095-663E-1F09A2921604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091EA4FE-15AE-F141-07B8-F1441D3E5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11092C55-852F-FA93-12B3-05E4C5708208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ED2DF13E-F9E2-6C4B-B35D-594DEA5C02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A76A412-157E-F180-2832-B69D7BC0BB29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FC96A741-A6BA-21BC-C5EE-AFF9C3A6A15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52C0D67A-AA6C-FDB6-5F68-58236F7B2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6B0739A2-2EF1-0B51-022F-9897AA3CA506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B39FE487-533C-3059-67BA-9FD28414CA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118744F-53E6-3E21-8B71-BB372F2121D5}"/>
              </a:ext>
            </a:extLst>
          </p:cNvPr>
          <p:cNvSpPr txBox="1"/>
          <p:nvPr/>
        </p:nvSpPr>
        <p:spPr>
          <a:xfrm>
            <a:off x="522470" y="183165"/>
            <a:ext cx="6840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chemeClr val="bg1"/>
                </a:solidFill>
                <a:latin typeface="pt_sans_bold"/>
              </a:rPr>
              <a:t>П</a:t>
            </a: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ремия имени А.И. Дубко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19CE89-3F80-2794-BFEC-35063A71EFA4}"/>
              </a:ext>
            </a:extLst>
          </p:cNvPr>
          <p:cNvSpPr txBox="1"/>
          <p:nvPr/>
        </p:nvSpPr>
        <p:spPr>
          <a:xfrm>
            <a:off x="98994" y="923330"/>
            <a:ext cx="8859612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В областном Дворце творчества детей и молодежи состоялась торжественная церемония вручения премии имени Героя Беларуси А.И. Дубко одаренным учащимся и студентам Гродненской области.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Премия А.И. Дубко вручается ежегодно с 1998 года для поддержания талантливых, творческих детей и молодежи. В 2025 году к награждению представлены 34 человека, добившихся наибольших успехов в интеллектуальной, творческой, спортивной, художественной деятельности, лауреаты и победители республиканских и международных конкурсов, смотров, выставок, олимпиад, спартакиад, проявившие себя в научной и общественной работе, показавшие высокие результаты учебной деятельности. </a:t>
            </a:r>
          </a:p>
        </p:txBody>
      </p:sp>
      <p:pic>
        <p:nvPicPr>
          <p:cNvPr id="20482" name="Picture 2" descr="IMG_9404">
            <a:extLst>
              <a:ext uri="{FF2B5EF4-FFF2-40B4-BE49-F238E27FC236}">
                <a16:creationId xmlns:a16="http://schemas.microsoft.com/office/drawing/2014/main" id="{FCCDD108-4822-192D-659F-E7644BB3F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9" y="3194750"/>
            <a:ext cx="4410028" cy="294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3C7A5286">
            <a:extLst>
              <a:ext uri="{FF2B5EF4-FFF2-40B4-BE49-F238E27FC236}">
                <a16:creationId xmlns:a16="http://schemas.microsoft.com/office/drawing/2014/main" id="{0B1B5FAA-F28C-E351-CA2B-C5D86F460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785" y="3179773"/>
            <a:ext cx="4410030" cy="294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86B5AD-3EE5-85BA-C061-9947C02F06F8}"/>
              </a:ext>
            </a:extLst>
          </p:cNvPr>
          <p:cNvSpPr txBox="1"/>
          <p:nvPr/>
        </p:nvSpPr>
        <p:spPr>
          <a:xfrm>
            <a:off x="244772" y="6325198"/>
            <a:ext cx="858220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>
                <a:hlinkClick r:id="rId9"/>
              </a:rPr>
              <a:t>https://www.grsu.by/component/k2/item/58113-3-studenta-grodnenskogo-gosudarstvennogo-universiteta-imeni-yanki-kupaly-udostoeny-oblastnoj-premii-imeni-a-i-dubko.html</a:t>
            </a:r>
            <a:r>
              <a:rPr lang="ru-RU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71925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666F2-2690-89FB-81E1-5CA0DC178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4C38981-6A21-182B-1610-20B74EBC5401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E012867E-ECFE-1EA3-0F14-78E3FD67B5A4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FB8AEF9A-4DF3-8866-D76E-DD91D940D7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0F1CD9CD-A09B-2499-4513-34489EF578D7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AB6E5345-ABCF-1F30-7AF9-1E96315AD7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07C8CE6-F497-00D5-3363-AF1223BA7B16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3BBD2A10-F0CB-6A0A-A0F0-509A03645BB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3417EBFF-01AA-42F2-DEFD-BB4511D49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229C0651-B685-1225-464D-20CFD989403F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B63498C1-AC40-11DE-DBE2-FC6349F922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609E4A-2AE5-D91F-3049-2FFA745AE029}"/>
              </a:ext>
            </a:extLst>
          </p:cNvPr>
          <p:cNvSpPr txBox="1"/>
          <p:nvPr/>
        </p:nvSpPr>
        <p:spPr>
          <a:xfrm>
            <a:off x="662910" y="82611"/>
            <a:ext cx="66247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День открытых дверей и инновационная «Ярмарка целевой подготовки»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B94171-F4D8-44A4-9CC9-042C2708A50E}"/>
              </a:ext>
            </a:extLst>
          </p:cNvPr>
          <p:cNvSpPr txBox="1"/>
          <p:nvPr/>
        </p:nvSpPr>
        <p:spPr>
          <a:xfrm>
            <a:off x="70185" y="969648"/>
            <a:ext cx="90036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Мероприятие стало по-настоящему масштабным событием.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Купаловский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университет посетили более двух тысяч человек из всех областей страны, что свидетельствует о высоком интересе к образовательным возможностям вуза. Кроме того, для удобства была организована онлайн трансляция, к которой присоединились полторы тысячи абитуриентов и их родителей.</a:t>
            </a:r>
          </a:p>
        </p:txBody>
      </p:sp>
      <p:pic>
        <p:nvPicPr>
          <p:cNvPr id="21506" name="Picture 2" descr="IMG 0378 2">
            <a:extLst>
              <a:ext uri="{FF2B5EF4-FFF2-40B4-BE49-F238E27FC236}">
                <a16:creationId xmlns:a16="http://schemas.microsoft.com/office/drawing/2014/main" id="{2E9D2375-CA66-94DE-128E-B71D7C067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9" y="2830053"/>
            <a:ext cx="4242048" cy="282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IMG_9853-2">
            <a:extLst>
              <a:ext uri="{FF2B5EF4-FFF2-40B4-BE49-F238E27FC236}">
                <a16:creationId xmlns:a16="http://schemas.microsoft.com/office/drawing/2014/main" id="{5E60F632-299A-372E-ABB9-C3E45334D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43" y="2828286"/>
            <a:ext cx="4242046" cy="282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448446-515C-B9C9-698C-2D14497FDC3B}"/>
              </a:ext>
            </a:extLst>
          </p:cNvPr>
          <p:cNvSpPr txBox="1"/>
          <p:nvPr/>
        </p:nvSpPr>
        <p:spPr>
          <a:xfrm>
            <a:off x="0" y="6193283"/>
            <a:ext cx="96845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9"/>
              </a:rPr>
              <a:t>https://www.grsu.by/component/k2/item/58159-v-grgu-imeni-yanki-kupaly-proshel-den-otkrytykh-dverej-i-innovatsionnaya-yarmarka-tselevoj-podgotovki.html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55417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9D6FA-BF5C-E9F3-48A4-E44D4A4D7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A560906-D4CC-E722-EC86-182B226121AE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A1A648AF-5309-B66A-C4CB-FC2846719BD8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5246AF3A-3D2B-FAD3-36D1-D07CDF8390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FBC718EC-34B0-EC30-F400-02A6BEC8215C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E75F3BA0-9D3E-A50F-0378-E84A43B8C1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038949E-0C96-FF05-7183-1C96CD2A7803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B7F356D7-B885-45F4-7938-80407CDFD32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D87A6000-8A58-2535-3BBD-DF5BBFAC2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BBA4909A-0D10-801E-72FD-D5FBA5884F69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AA986B49-A08E-77DF-451D-5A5E23AA7B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6951629-4ED8-4E53-9F3F-A104E9121278}"/>
              </a:ext>
            </a:extLst>
          </p:cNvPr>
          <p:cNvSpPr txBox="1"/>
          <p:nvPr/>
        </p:nvSpPr>
        <p:spPr>
          <a:xfrm>
            <a:off x="1691680" y="125489"/>
            <a:ext cx="46410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Ректорские гранты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CA066A-3CBD-41B5-DFC1-33225AE6B1C9}"/>
              </a:ext>
            </a:extLst>
          </p:cNvPr>
          <p:cNvSpPr txBox="1"/>
          <p:nvPr/>
        </p:nvSpPr>
        <p:spPr>
          <a:xfrm>
            <a:off x="95221" y="897309"/>
            <a:ext cx="8867157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В </a:t>
            </a:r>
            <a:r>
              <a:rPr lang="ru-RU" sz="1400" i="0" dirty="0" err="1">
                <a:solidFill>
                  <a:srgbClr val="444444"/>
                </a:solidFill>
                <a:effectLst/>
                <a:latin typeface="pt_sans_bold"/>
              </a:rPr>
              <a:t>Купаловском</a:t>
            </a: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 университете подвели итоги ежегодного конкурса на получение грантов ректора для подготовки и защиты диссертационных исследований. В этом году в конкурсе приняли участие четыре работника Гродненского государственного университета имени Янки Купалы.</a:t>
            </a:r>
            <a:endParaRPr lang="ru-RU" sz="14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Конкурс на получение грантов ректора уже стал традицией </a:t>
            </a:r>
            <a:r>
              <a:rPr lang="ru-RU" sz="1400" i="0" dirty="0" err="1">
                <a:solidFill>
                  <a:srgbClr val="333333"/>
                </a:solidFill>
                <a:effectLst/>
                <a:latin typeface="pt_sans_caption"/>
              </a:rPr>
              <a:t>Купаловского</a:t>
            </a: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 университета и играет важную роль в развитии стратегической задачи университета – подготовки научных работников высшей квалификации.</a:t>
            </a:r>
          </a:p>
          <a:p>
            <a:pPr indent="450215" algn="just">
              <a:buNone/>
            </a:pP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В этом году за право на финансирование диссертационного исследования соревновались четверо работников </a:t>
            </a:r>
            <a:r>
              <a:rPr lang="ru-RU" sz="1400" i="0" dirty="0" err="1">
                <a:solidFill>
                  <a:srgbClr val="333333"/>
                </a:solidFill>
                <a:effectLst/>
                <a:latin typeface="pt_sans_caption"/>
              </a:rPr>
              <a:t>Купаловского</a:t>
            </a: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 университета: старший преподаватель кафедры иностранных языков Елена </a:t>
            </a:r>
            <a:r>
              <a:rPr lang="ru-RU" sz="1400" i="0" dirty="0" err="1">
                <a:solidFill>
                  <a:srgbClr val="333333"/>
                </a:solidFill>
                <a:effectLst/>
                <a:latin typeface="pt_sans_caption"/>
              </a:rPr>
              <a:t>Дингилевская</a:t>
            </a:r>
            <a:r>
              <a:rPr lang="ru-RU" sz="1400" i="0" dirty="0">
                <a:solidFill>
                  <a:srgbClr val="333333"/>
                </a:solidFill>
                <a:effectLst/>
                <a:latin typeface="pt_sans_caption"/>
              </a:rPr>
              <a:t>, старший преподаватель кафедры уголовного права, уголовного процесса и криминалистики Валерий Козел, преподаватель-стажер кафедры истории Беларуси, археологии и специальных исторических дисциплин Божена Садовская и старший преподаватель кафедры международного бизнеса и маркетинга Лариса Скворцова.</a:t>
            </a:r>
          </a:p>
        </p:txBody>
      </p:sp>
      <p:pic>
        <p:nvPicPr>
          <p:cNvPr id="26626" name="Picture 2" descr="IMG 9982">
            <a:extLst>
              <a:ext uri="{FF2B5EF4-FFF2-40B4-BE49-F238E27FC236}">
                <a16:creationId xmlns:a16="http://schemas.microsoft.com/office/drawing/2014/main" id="{60D97CA0-118F-CC51-5DBE-8E7074326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67" y="3657688"/>
            <a:ext cx="3627517" cy="241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IMG_0011">
            <a:extLst>
              <a:ext uri="{FF2B5EF4-FFF2-40B4-BE49-F238E27FC236}">
                <a16:creationId xmlns:a16="http://schemas.microsoft.com/office/drawing/2014/main" id="{8090F9BC-2757-2C34-7E49-25AD36DFA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82" y="3657686"/>
            <a:ext cx="3625250" cy="241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DA0682-EC6A-A2B4-E795-C0272C86EDB7}"/>
              </a:ext>
            </a:extLst>
          </p:cNvPr>
          <p:cNvSpPr txBox="1"/>
          <p:nvPr/>
        </p:nvSpPr>
        <p:spPr>
          <a:xfrm>
            <a:off x="423361" y="6185778"/>
            <a:ext cx="815015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https://www.grsu.by/component/k2/item/58179-v-grgu-imeni-yanki-kupaly-prisudili-rektorskie-granty.html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60227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6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259632" y="3027856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Гродненский государственный университет имени 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Янки Купалы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26" y="1483369"/>
            <a:ext cx="5184576" cy="485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95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E27E6-1C04-7CD6-4BC2-1D2CE77A6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0FECF3C-9015-E942-ADFA-A8E8B27B1B19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9DBE1EA5-AE9A-D013-95F8-00EE316ED971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A7BCE1E0-A0B8-FB8E-44A1-FD7BA4AC5D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BC524843-C924-46A0-74DB-D96E4C064D58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3B12756A-0CDC-1722-0A56-2B807D5E51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BDC664-4FB1-598C-1D9E-E752C06ABF96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8B7453EC-2973-C375-C3E8-A24193B18A2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168B483C-7A12-7397-CD34-BA6ED24A6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839F6D41-F82C-1C04-9E8D-61AC585BE712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48CF9C36-1FD3-5FE7-94E2-2F58067C7B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42D25EC-CC8D-3C89-BEC0-4F44560C27F2}"/>
              </a:ext>
            </a:extLst>
          </p:cNvPr>
          <p:cNvSpPr txBox="1"/>
          <p:nvPr/>
        </p:nvSpPr>
        <p:spPr>
          <a:xfrm>
            <a:off x="848496" y="186873"/>
            <a:ext cx="64807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Стипендия Президента Беларуси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35E971-2365-A663-4890-4D7AB9DE6FD8}"/>
              </a:ext>
            </a:extLst>
          </p:cNvPr>
          <p:cNvSpPr txBox="1"/>
          <p:nvPr/>
        </p:nvSpPr>
        <p:spPr>
          <a:xfrm>
            <a:off x="131207" y="924693"/>
            <a:ext cx="8905289" cy="318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Стипендии Президента Беларуси на 2025 год назначены 49 аспирантам, выполняющим диссертационные исследования по приоритетным направлениям научной, технических, медицинских, химических, экономических, педагогических и других наук по актуальным и востребованным для соответствующих отраслей темам. Соответствующее распоряжение подписал 10 января Глава государства Александр Лукашенко.</a:t>
            </a:r>
            <a:endParaRPr lang="ru-RU" sz="14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Аспирант факультета биологи и экологии Савко Алексей удостоен стипендии Президента Республики Беларусь на 2025 год. Стипендия назначена за установление механизмов регуляции растительными полифенолами и некоторыми лекарственными средствами процесса формирования пор высокой проницаемости, величины мембранного потенциала митохондрий гепатоцитов крыс, что позволило выявить мишени действия биокорректоров в митохондриях и предложить ряд полифенолов в качестве эффективных гепатопротекторов. Научным руководителем является профессор кафедры биохимии, доктор биологических наук, профессор Илья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Заводник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. Алексей Савко успешно совмещает обучение в аспирантуре, научную деятельность и работу в качестве преподавателя-стажера на кафедре химии и биотехнологии.</a:t>
            </a:r>
          </a:p>
        </p:txBody>
      </p:sp>
      <p:pic>
        <p:nvPicPr>
          <p:cNvPr id="9218" name="Picture 2" descr="photo 5208633443066439945 y">
            <a:extLst>
              <a:ext uri="{FF2B5EF4-FFF2-40B4-BE49-F238E27FC236}">
                <a16:creationId xmlns:a16="http://schemas.microsoft.com/office/drawing/2014/main" id="{3304DC8C-843D-0CC1-E690-B3E06B573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788" y="3938886"/>
            <a:ext cx="3550424" cy="236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D41C76-B493-13D2-F658-75BE5757D997}"/>
              </a:ext>
            </a:extLst>
          </p:cNvPr>
          <p:cNvSpPr txBox="1"/>
          <p:nvPr/>
        </p:nvSpPr>
        <p:spPr>
          <a:xfrm>
            <a:off x="244772" y="6343887"/>
            <a:ext cx="85101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8"/>
              </a:rPr>
              <a:t>https://www.grsu.by/component/k2/item/53668-kupalovtsu-naznachena-stipendiya-prezidenta-belarusi.html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2514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22DC4-CDE0-71E7-2809-2FD3E4951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0C909BE-7E0E-7C25-9F22-412DA3FB93F2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B6386DEC-D00B-C236-87E9-B6FA4AA61ED8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5CEB5186-EB20-0C86-38FC-83080C2499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86D492D5-1678-EC37-7CAC-EE9DCBE7501A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72B900F2-D294-9EC7-7E3A-24468E35C0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0A9BE1C-4555-1C96-51D4-B8932720530F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CAB0EBC4-B14B-CD62-1C88-D9F3A6F5905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EEC8B6F6-037B-2942-0719-695BEE767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BB9F4765-7BF5-6E06-8B4A-9E53001A20BB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F3A6D7F6-4253-C5B5-6D1D-48A412E4B1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AFC51A1-7A82-CC5A-16C4-1A2E5201EF86}"/>
              </a:ext>
            </a:extLst>
          </p:cNvPr>
          <p:cNvSpPr txBox="1"/>
          <p:nvPr/>
        </p:nvSpPr>
        <p:spPr>
          <a:xfrm>
            <a:off x="1026638" y="158027"/>
            <a:ext cx="59179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Почетная грамота НАН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984DAD-0945-DBAE-1A1B-19EEC15B0034}"/>
              </a:ext>
            </a:extLst>
          </p:cNvPr>
          <p:cNvSpPr txBox="1"/>
          <p:nvPr/>
        </p:nvSpPr>
        <p:spPr>
          <a:xfrm>
            <a:off x="37830" y="914876"/>
            <a:ext cx="89986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Факультет истории, коммуникации и туризма был отмечен Почетной грамотой НАН за активное участие в научных исследованиях археологического комплекса на реке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Менка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 в 2024 году.</a:t>
            </a: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Студенты факультета истории, коммуникации и туризма проходили археологическую практику в археологическом комплексе на реке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Менка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. Там был сделан ряд открытий, в том числе обнаружен еще один фрагмент посуды с родовым знаком князя Изяслава.</a:t>
            </a:r>
          </a:p>
        </p:txBody>
      </p:sp>
      <p:pic>
        <p:nvPicPr>
          <p:cNvPr id="18434" name="Picture 2" descr="photo 5231153176370080843 y">
            <a:extLst>
              <a:ext uri="{FF2B5EF4-FFF2-40B4-BE49-F238E27FC236}">
                <a16:creationId xmlns:a16="http://schemas.microsoft.com/office/drawing/2014/main" id="{49E5FB44-8B2A-E9C4-2850-587B9F3EE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16978"/>
            <a:ext cx="4816624" cy="321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3F4717-0C8D-BEB3-2BB1-5393E01ED062}"/>
              </a:ext>
            </a:extLst>
          </p:cNvPr>
          <p:cNvSpPr txBox="1"/>
          <p:nvPr/>
        </p:nvSpPr>
        <p:spPr>
          <a:xfrm>
            <a:off x="58844" y="6391907"/>
            <a:ext cx="89399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8"/>
              </a:rPr>
              <a:t>https://www.grsu.by/component/k2/item/53772-fakultet-istorii-kommunikatsii-i-turizma-otmechen-pochetnoj-gramotoj-nan.html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5268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64D99-EBE5-F5C0-E4AB-0D95CF6CD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2E6839C-5E5B-3342-D595-E28BBD268097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FBD6404-024A-9DB0-EF36-B18926889D59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01416474-B02F-AD9F-CAD0-AA15B51D18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0A07C2EA-8453-A660-11CB-E31091593BB6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89CD05F7-2FEB-2E76-B707-A6081AE38D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C1C0AF8-E09B-4A71-CAA8-CFA5AA862BFD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86C38E83-0B4D-C075-B49B-4487DF3678B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0F9FF18E-09CD-5CE7-96BD-82DB6476B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14E64CAD-F8DA-6249-F957-DBD0F95DF2F8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FAFACAD8-342A-58E7-CEE7-08EA167A10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3990CE4-D8C7-E323-3CAD-411342BF97F7}"/>
              </a:ext>
            </a:extLst>
          </p:cNvPr>
          <p:cNvSpPr txBox="1"/>
          <p:nvPr/>
        </p:nvSpPr>
        <p:spPr>
          <a:xfrm>
            <a:off x="504870" y="167936"/>
            <a:ext cx="65527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Грант Президента Республики Беларусь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809885-6CF6-AB32-4FA5-28B883B5D172}"/>
              </a:ext>
            </a:extLst>
          </p:cNvPr>
          <p:cNvSpPr txBox="1"/>
          <p:nvPr/>
        </p:nvSpPr>
        <p:spPr>
          <a:xfrm>
            <a:off x="159897" y="1032652"/>
            <a:ext cx="8824204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Заведующий кафедрой логистики и методов управления ГрГУ имени Янки Купалы Вадим </a:t>
            </a:r>
            <a:r>
              <a:rPr lang="ru-RU" sz="1400" i="0" dirty="0" err="1">
                <a:solidFill>
                  <a:srgbClr val="444444"/>
                </a:solidFill>
                <a:effectLst/>
                <a:latin typeface="pt_sans_bold"/>
              </a:rPr>
              <a:t>Хартовский</a:t>
            </a:r>
            <a:r>
              <a:rPr lang="ru-RU" sz="1400" i="0" dirty="0">
                <a:solidFill>
                  <a:srgbClr val="444444"/>
                </a:solidFill>
                <a:effectLst/>
                <a:latin typeface="pt_sans_bold"/>
              </a:rPr>
              <a:t> стал одним из 46 специалистов, удостоенных гранта Президента Республики Беларусь на 2025 год. Этот грант является подтверждением высоких профессиональных достижений и значимости работы Вадима Евгеньевича в области науки и образования.</a:t>
            </a:r>
            <a:endParaRPr lang="ru-RU" sz="14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Вадим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pt_sans_caption"/>
              </a:rPr>
              <a:t>Хартовский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pt_sans_caption"/>
              </a:rPr>
              <a:t> активно занимается разработкой моделей регуляторов с обратной связью. Эти модели играют ключевую роль в современных системах автоматического управления, так как позволяют значительно улучшить точность и качество их работы. В своей исследовательской деятельности он фокусируется на различных аспектах автоматизации, что делает его работы актуальными для многих отраслей.</a:t>
            </a:r>
          </a:p>
        </p:txBody>
      </p:sp>
      <p:pic>
        <p:nvPicPr>
          <p:cNvPr id="19458" name="Picture 2" descr="IMG 3572">
            <a:extLst>
              <a:ext uri="{FF2B5EF4-FFF2-40B4-BE49-F238E27FC236}">
                <a16:creationId xmlns:a16="http://schemas.microsoft.com/office/drawing/2014/main" id="{3ECF1986-907C-706D-4D5E-056DBD844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264010"/>
            <a:ext cx="3919893" cy="261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IMG_3594">
            <a:extLst>
              <a:ext uri="{FF2B5EF4-FFF2-40B4-BE49-F238E27FC236}">
                <a16:creationId xmlns:a16="http://schemas.microsoft.com/office/drawing/2014/main" id="{E9B37E98-A8CE-771C-97A3-B29D37025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77450"/>
            <a:ext cx="3821846" cy="254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379E63-2159-884F-864D-F5A2896CDC6E}"/>
              </a:ext>
            </a:extLst>
          </p:cNvPr>
          <p:cNvSpPr txBox="1"/>
          <p:nvPr/>
        </p:nvSpPr>
        <p:spPr>
          <a:xfrm>
            <a:off x="154080" y="6281488"/>
            <a:ext cx="914399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https://www.grsu.by/component/k2/item/53797-uchenyj-kupalovskogo-universiteta-stal-obladatelem-granta-prezidenta-respubliki-belarus.html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0581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0F8E1-3A6C-B354-5D52-DC0E3C4CE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FBD161D-45C9-8322-9AE7-0F1F98ED5F34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B9C4867-8089-0511-4D1B-2E509FB8980D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F047B46C-BED7-77FD-DB8C-10019C8C97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D6F01487-199F-A0AB-3F89-3F69F95604C4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42BD09E7-98A9-1DFA-2A18-2BB7C27C6C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1D01743-4427-993F-91B2-A74871E9F6BB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433603DB-50F5-A8D8-490C-996C404C5E6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22A5DE29-8A5B-EFA7-8836-4D96E2280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976AEBB6-E2E2-CBEB-410B-E59222D0EB8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08A1EA06-7A9D-44F7-7E6F-2C1DCE68E0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E896763-41B7-9054-2415-AB2BE376D3B5}"/>
              </a:ext>
            </a:extLst>
          </p:cNvPr>
          <p:cNvSpPr txBox="1"/>
          <p:nvPr/>
        </p:nvSpPr>
        <p:spPr>
          <a:xfrm>
            <a:off x="1774849" y="167936"/>
            <a:ext cx="47177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Новая специальность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DCBE14-1AF1-A3C4-A717-DE1B19655D46}"/>
              </a:ext>
            </a:extLst>
          </p:cNvPr>
          <p:cNvSpPr txBox="1"/>
          <p:nvPr/>
        </p:nvSpPr>
        <p:spPr>
          <a:xfrm>
            <a:off x="0" y="940677"/>
            <a:ext cx="896448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i="0" dirty="0">
                <a:solidFill>
                  <a:srgbClr val="444444"/>
                </a:solidFill>
                <a:effectLst/>
                <a:latin typeface="pt_sans_bold"/>
              </a:rPr>
              <a:t>В 2025 году Гродненский государственный университет имени Янки Купалы открывает подготовку по образовательной программе бакалавриата 6-05-0511-05 «Биоинженерия и биоинформатика» на факультете биологии и экологии.</a:t>
            </a:r>
            <a:endParaRPr lang="ru-RU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800" b="0" i="0" dirty="0">
                <a:solidFill>
                  <a:srgbClr val="333333"/>
                </a:solidFill>
                <a:effectLst/>
                <a:latin typeface="pt_sans_caption"/>
              </a:rPr>
              <a:t>Потребность в специалистах квалификации «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pt_sans_caption"/>
              </a:rPr>
              <a:t>Биоинженер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pt_sans_caption"/>
              </a:rPr>
              <a:t>-биоинформатик» продиктована временем, современными условиями производства, использованием IT технологий, необходимостью обработки больших массивов данных и внедрением инновационных методов и подходов.</a:t>
            </a:r>
          </a:p>
          <a:p>
            <a:pPr indent="450215" algn="just">
              <a:buNone/>
            </a:pPr>
            <a:r>
              <a:rPr lang="ru-RU" sz="1800" b="0" i="0" dirty="0">
                <a:solidFill>
                  <a:srgbClr val="333333"/>
                </a:solidFill>
                <a:effectLst/>
                <a:latin typeface="pt_sans_caption"/>
              </a:rPr>
              <a:t>Гродненский государственный университет имени Янки Купалы обладает мощной ресурсной базой, значительным научным потенциалом и кадровым резервом, что позволяет успешно осуществлять подготовку по междисциплинарным образовательным программам. В подготовке специалистов будет задействован потенциал трех факультетов: факультета биологии и экологии, факультета математики и информатики и физико-технического факультета.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5C65CF-561F-0E25-F00F-4DDAAD5B1DD5}"/>
              </a:ext>
            </a:extLst>
          </p:cNvPr>
          <p:cNvSpPr txBox="1"/>
          <p:nvPr/>
        </p:nvSpPr>
        <p:spPr>
          <a:xfrm>
            <a:off x="327721" y="6199251"/>
            <a:ext cx="81501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7"/>
              </a:rPr>
              <a:t>https://www.grsu.by/component/k2/item/53914-v-grgu-imeni-yanki-kupaly-otkryvaetsya-novaya-spetsialnost.html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8989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827EC-F7E7-DD83-94B4-E3AF3F82C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0CDBF67-F246-69F9-6A1A-37B4DAB371B7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7E94D9CF-C8FC-101F-B22B-C4A71B2D75AF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73BAE790-6001-C8F6-CDE3-D6C841E85C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3FD3F29B-1A85-6B00-9535-FC3E61668873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C3CAE948-80DE-3D83-3F2D-55523433F4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BF4E5B5-1A59-B566-E98D-2E4959B5B712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5743EC92-D719-64AA-9710-B9F5C50B749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83F9E071-1AD4-7BE8-873B-010216929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1FFD09C5-D16F-C908-06DE-DC0004E6C382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4A7E8F8C-28D1-AD97-055D-D43684216B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134BCFF-4B32-373E-03C9-183B5D92B8E2}"/>
              </a:ext>
            </a:extLst>
          </p:cNvPr>
          <p:cNvSpPr txBox="1"/>
          <p:nvPr/>
        </p:nvSpPr>
        <p:spPr>
          <a:xfrm>
            <a:off x="763798" y="89524"/>
            <a:ext cx="63088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Выставка «Образование и карьера. Учебные технологии – 2025»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5F0E83-3711-51B5-EA1C-AB9CFB7161BA}"/>
              </a:ext>
            </a:extLst>
          </p:cNvPr>
          <p:cNvSpPr txBox="1"/>
          <p:nvPr/>
        </p:nvSpPr>
        <p:spPr>
          <a:xfrm>
            <a:off x="104877" y="938084"/>
            <a:ext cx="60513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i="0" dirty="0">
                <a:solidFill>
                  <a:srgbClr val="444444"/>
                </a:solidFill>
                <a:effectLst/>
                <a:latin typeface="pt_sans_bold"/>
              </a:rPr>
              <a:t>Делегация </a:t>
            </a:r>
            <a:r>
              <a:rPr lang="ru-RU" i="0" dirty="0" err="1">
                <a:solidFill>
                  <a:srgbClr val="444444"/>
                </a:solidFill>
                <a:effectLst/>
                <a:latin typeface="pt_sans_bold"/>
              </a:rPr>
              <a:t>Купаловского</a:t>
            </a:r>
            <a:r>
              <a:rPr lang="ru-RU" i="0" dirty="0">
                <a:solidFill>
                  <a:srgbClr val="444444"/>
                </a:solidFill>
                <a:effectLst/>
                <a:latin typeface="pt_sans_bold"/>
              </a:rPr>
              <a:t> университета приняла участие в 22-й Международной специализированной выставке «Образование и карьера. Учебные технологии – 2025», проходившей в Минске. Это событие собрало множество образовательных учреждений, компаний и экспертов, что создало уникальную платформу для обмена опытом и презентации новых образовательных технологий.</a:t>
            </a:r>
            <a:endParaRPr lang="ru-RU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pt_sans_caption"/>
              </a:rPr>
              <a:t>На выставке купаловцы активно делились научно-образовательным опытом и потенциалом университета. Посетители могли узнать о различных специальностях, учебных программах и научных инициативах, которые предлагает ГрГУ имени Янки Купалы. Делегация организовала информационные стенды, где будущие абитуриенты могли задать вопросы и получить полную информацию о процессе поступления, условиях обучения и студенческой жизни.</a:t>
            </a:r>
          </a:p>
        </p:txBody>
      </p:sp>
      <p:pic>
        <p:nvPicPr>
          <p:cNvPr id="3074" name="Picture 2" descr="IMG 0996">
            <a:extLst>
              <a:ext uri="{FF2B5EF4-FFF2-40B4-BE49-F238E27FC236}">
                <a16:creationId xmlns:a16="http://schemas.microsoft.com/office/drawing/2014/main" id="{0B54B020-397D-9C00-0146-913B29817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871" y="1020267"/>
            <a:ext cx="2630108" cy="175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G_0998">
            <a:extLst>
              <a:ext uri="{FF2B5EF4-FFF2-40B4-BE49-F238E27FC236}">
                <a16:creationId xmlns:a16="http://schemas.microsoft.com/office/drawing/2014/main" id="{4AEC0FFC-9841-FD0B-5B34-C3EEF184E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933" y="2844618"/>
            <a:ext cx="2587180" cy="172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G_1002">
            <a:extLst>
              <a:ext uri="{FF2B5EF4-FFF2-40B4-BE49-F238E27FC236}">
                <a16:creationId xmlns:a16="http://schemas.microsoft.com/office/drawing/2014/main" id="{ABD00B8F-8E87-5296-577B-6D20B77E3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933" y="4668275"/>
            <a:ext cx="2587179" cy="172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0A03CF-F2B5-C540-7DB5-60182FB649A5}"/>
              </a:ext>
            </a:extLst>
          </p:cNvPr>
          <p:cNvSpPr txBox="1"/>
          <p:nvPr/>
        </p:nvSpPr>
        <p:spPr>
          <a:xfrm>
            <a:off x="104876" y="6364211"/>
            <a:ext cx="887023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10"/>
              </a:rPr>
              <a:t>https://www.grsu.by/component/k2/item/54053-kupalovtsy-uspeshno-predstavili-universitet-na-vystavke-obrazovanie-i-karera-uchebnye-tekhnologii-2025.html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3084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6D741-AB86-20AC-6A71-1166680F8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255362D-AF75-4264-8B06-B3B82620A535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7F94BDD9-2F98-159C-780C-062ABD07B044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FBC87001-9969-1CE4-32F6-C3A3821575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45EB197B-78CF-1D2C-2A75-97C88EBFAADA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5C699B62-72F0-1248-AA75-FD9978B89D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4A10961-F352-25AF-76DA-54F39171573A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095FBDFD-0900-31B3-A1DC-F6BB6989573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4499FF62-F114-5194-7FB9-377E3FB33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54CE02A1-F982-00C1-5261-4076A48D2EED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00DD17CA-82AC-C09E-EB44-840053E17B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B3B8CEB-6452-758D-49FB-FCA38EE65070}"/>
              </a:ext>
            </a:extLst>
          </p:cNvPr>
          <p:cNvSpPr txBox="1"/>
          <p:nvPr/>
        </p:nvSpPr>
        <p:spPr>
          <a:xfrm>
            <a:off x="1063417" y="167936"/>
            <a:ext cx="61206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Центр патриотического воспитания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6A121C-F56B-4326-BE99-11FC25C906C6}"/>
              </a:ext>
            </a:extLst>
          </p:cNvPr>
          <p:cNvSpPr txBox="1"/>
          <p:nvPr/>
        </p:nvSpPr>
        <p:spPr>
          <a:xfrm>
            <a:off x="244772" y="947345"/>
            <a:ext cx="8791724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В музее истории развития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Купаловского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университета состоялось торжественное открытие Центра патриотического воспитания.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На мероприятии присутствовали студенты, преподаватели и почетные гости. В числе почетных гостей – помощник Президента Республики Беларусь – инспектор по Гродненской области Юрий Караев; директор ЧСУП «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АригонСтроЙ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», подрядной организации, проводившей ремонтные работы, Сергей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Сучилкин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; руководитель студии «3Д плюс дизайн», автор дизайнерского проекта центра Игорь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Мазалевич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; дизайнер научно-производственного коммерческого общества с ограниченной ответственностью «САТМЕН» Евгений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Ярошинский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; кандидат исторических наук, профессор Гродненского государственного университета имени Янки Купалы Валерий Черепица.</a:t>
            </a:r>
          </a:p>
        </p:txBody>
      </p:sp>
      <p:pic>
        <p:nvPicPr>
          <p:cNvPr id="10242" name="Picture 2" descr="8G0A6813">
            <a:extLst>
              <a:ext uri="{FF2B5EF4-FFF2-40B4-BE49-F238E27FC236}">
                <a16:creationId xmlns:a16="http://schemas.microsoft.com/office/drawing/2014/main" id="{89829A0C-4E96-76DC-9FC4-A038741E0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2" y="3679274"/>
            <a:ext cx="2794331" cy="18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8G0A6856">
            <a:extLst>
              <a:ext uri="{FF2B5EF4-FFF2-40B4-BE49-F238E27FC236}">
                <a16:creationId xmlns:a16="http://schemas.microsoft.com/office/drawing/2014/main" id="{657CF739-7FD3-EED4-BDA8-9281FB711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468" y="3679273"/>
            <a:ext cx="2794331" cy="18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8G0A6882">
            <a:extLst>
              <a:ext uri="{FF2B5EF4-FFF2-40B4-BE49-F238E27FC236}">
                <a16:creationId xmlns:a16="http://schemas.microsoft.com/office/drawing/2014/main" id="{8A619625-3890-17DC-B7B1-FF7AF814B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164" y="3679273"/>
            <a:ext cx="2794331" cy="18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80638E-60B3-F85F-DA8F-0A82642DC83D}"/>
              </a:ext>
            </a:extLst>
          </p:cNvPr>
          <p:cNvSpPr txBox="1"/>
          <p:nvPr/>
        </p:nvSpPr>
        <p:spPr>
          <a:xfrm>
            <a:off x="435705" y="6253077"/>
            <a:ext cx="84381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10"/>
              </a:rPr>
              <a:t>https://www.grsu.by/component/k2/item/54287-v-grgu-imeni-yanki-kupaly-otkryli-tsentr-patrioticheskogo-vospitaniya.html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31905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8969</TotalTime>
  <Words>4834</Words>
  <Application>Microsoft Office PowerPoint</Application>
  <PresentationFormat>Экран (4:3)</PresentationFormat>
  <Paragraphs>228</Paragraphs>
  <Slides>36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Arial</vt:lpstr>
      <vt:lpstr>Calibri</vt:lpstr>
      <vt:lpstr>Comic Sans MS</vt:lpstr>
      <vt:lpstr>Impact</vt:lpstr>
      <vt:lpstr>pt_sans_bold</vt:lpstr>
      <vt:lpstr>pt_sans_caption</vt:lpstr>
      <vt:lpstr>Segoe UI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устойчивого развития</dc:title>
  <dc:creator>Лисовская Анастасия Казимировна</dc:creator>
  <cp:lastModifiedBy>Лисовская АНАСТАСИЯ КАЗИМИРОВНА</cp:lastModifiedBy>
  <cp:revision>771</cp:revision>
  <cp:lastPrinted>2022-08-31T19:27:54Z</cp:lastPrinted>
  <dcterms:created xsi:type="dcterms:W3CDTF">2022-08-29T06:47:08Z</dcterms:created>
  <dcterms:modified xsi:type="dcterms:W3CDTF">2026-04-28T05:47:48Z</dcterms:modified>
</cp:coreProperties>
</file>