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407" r:id="rId3"/>
    <p:sldId id="418" r:id="rId4"/>
    <p:sldId id="430" r:id="rId5"/>
    <p:sldId id="444" r:id="rId6"/>
    <p:sldId id="450" r:id="rId7"/>
    <p:sldId id="531" r:id="rId8"/>
    <p:sldId id="543" r:id="rId9"/>
    <p:sldId id="535" r:id="rId10"/>
    <p:sldId id="592" r:id="rId11"/>
    <p:sldId id="614" r:id="rId12"/>
    <p:sldId id="640" r:id="rId13"/>
    <p:sldId id="687" r:id="rId14"/>
    <p:sldId id="675" r:id="rId15"/>
    <p:sldId id="733" r:id="rId16"/>
    <p:sldId id="752" r:id="rId17"/>
    <p:sldId id="359" r:id="rId18"/>
  </p:sldIdLst>
  <p:sldSz cx="9144000" cy="6858000" type="screen4x3"/>
  <p:notesSz cx="6786563" cy="99234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8538" autoAdjust="0"/>
  </p:normalViewPr>
  <p:slideViewPr>
    <p:cSldViewPr>
      <p:cViewPr varScale="1">
        <p:scale>
          <a:sx n="111" d="100"/>
          <a:sy n="111" d="100"/>
        </p:scale>
        <p:origin x="1536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4149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7939A217-F63D-4D82-9FC5-8A4B68C68167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4149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0B5203-513C-46D3-AA24-EF7B746F0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206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4149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DFF97B29-BB46-4C93-A7A4-12FFB28DED77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657" y="4713645"/>
            <a:ext cx="5429250" cy="4465558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4149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F2117294-C1D6-4163-95D3-0CB7D4D75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95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90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09D00-95D4-4C3F-8A41-3F3BC0B06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1FB21F4-886E-F11A-50F3-DD38B18696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843900E-680B-F1ED-5BDF-2A64CA2EE6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48A047-6DC7-E735-D92B-76C60D68A6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665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BDBA6-9D44-6254-5AEA-E459FABD4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F8FB20A-700F-45C9-A5BA-8E71BCAB7E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BB51B47-A29E-C558-23ED-EE9108EAFE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6857AA-4629-E65D-EE91-BBB01ACBAC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046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1BD78-3EEB-7590-6D1B-7E1CDBEF9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5667308-8E3B-9765-C699-98A5F4491E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3BC3D16-988A-2FC9-CF18-AA84404D01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43DF86-D74C-8593-303B-1B307EEDAB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814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26B79-E56B-64F8-DDC4-830041FF7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CECA168-4953-2237-D3D1-1F6A989229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C2BB12E-284A-3772-683B-0E5998E841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DF17B0-52D8-069E-345C-C752394029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881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1389E-3848-ED9B-27CB-29DB55532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AB757B9-85C2-7389-7852-9E1E5BC111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A87FAF0-83DF-3926-9942-111E3F6E2C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5FBBED-67B2-C766-B0A1-8FE40E94A9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841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70DE0-CFF0-F811-353D-53F0CF3CE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83F1280-F4E1-142F-21D7-E09B53A6B0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6519C6B-0F99-FCCF-A256-E579DA4F50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8F5B21-E309-2031-A497-62001A5536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121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9A584-A0D2-4FB5-607D-61368996C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ACFAEF0-58FB-6C1C-76FA-915F099E1C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64D5DB4-3450-5973-75FC-BB0C175202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470BCC-CAF7-7D57-6D56-041529386C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2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90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28034-48AB-F22B-A213-26DD58FF8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BC03417-8572-1D02-2CB6-A2CCFF5181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BE5063E-E769-1E73-7ED6-9355D9C159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D2AB07-BA21-13C9-A3E9-5AA00559FE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217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8EAC0-E4D9-374F-2911-53D5C639B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2755624-CB39-D2B1-565B-EAD4014C2D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0692C9E-8FE6-6B54-8220-C52B4E0D9A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F2CFDE-9D3F-55F1-BA55-C86D26A3FE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096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69A07-82E3-7805-0A7F-83794FF5C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B71E3FE-59EA-F79A-00DB-46ABD22A94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6DF82EF-9E2F-09E6-196F-893161A7D0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40A0D5-B796-D13E-A77B-841E04C80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145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E36FE-6FBF-678F-8977-84F0E1C87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046BABA-4BA1-3306-0D7E-ECB39E6F9E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A19C950-55AF-3272-FEFE-EA2D8DF809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48AC8D-3CF0-D1AB-DF4C-CFD4217040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825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016E9-48C8-D994-BA52-880EB0F6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ED30E18-1860-5AE6-F294-7D3D2869E1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F090F33-E282-878C-BDBD-21D053FDE1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9D3112-14EF-935A-EF0D-88EE1FB3A8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835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3F159-BBE5-E0F9-FCF5-27DDA4919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A90A27F-9A1C-CE50-4365-12712EA399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6285D0D-C9D1-16FE-E836-09EF555AD7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B9A8A40-3743-EA9B-52E4-A6BF26632C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879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FEF3A-F992-26B4-BFF4-9372C461F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F5A2722-86D3-35B5-9E1F-5A315C0E4F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F2C3399-E4A4-B8E6-3C39-240F1F89F9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A3C9B8-9B59-0882-46C4-7C41387EE0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170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C5961-AACD-BB84-DA78-4F50F3003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7440459-45CD-D911-378E-CDEE52FAC5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D2930E1-C8CA-EAB7-9D44-F7842406A4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44C303-10D7-928A-F876-D5376670B0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423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87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02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50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4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87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33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05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18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94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8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5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17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8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6204-rektor-grgu-imeni-yanki-kupaly-irina-kiturko-nagrazhdena-nagrudnym-znakom-lider-kachestva.html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8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6667-rektor-grgu-imeni-yanki-kupaly-prinimaet-uchastie-v-belorussko-uzbekskom-zhenskom-biznes-forume.html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8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56885-v-grgu-imeni-yanki-kupaly-proshla-vstrecha-s-predsedatelem-belorusskogo-soyuza-zhenshchin-olgoj-shpilevskoj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8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57218-s-lyubovyu-k-samym-dorogim-v-kupalovskom-universitete-proshli-aktsii-posvyashchennye-dnyu-materi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8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7275-semya-kupalovtsev-predstavila-belarus-na-mezhdunarodnom-forume-v-rossii.html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8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7761-mezhdunarodnyj-dialog-studenty-iz-raznykh-stran-obsudili-rol-zhenshchiny-v-mirovom-soobshchestve.html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8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8106-studentka-kupalovskogo-universiteta-aleksandra-baraban-stala-vitse-miss-grodnenchanka-2025.html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microsoft.com/office/2007/relationships/hdphoto" Target="../media/hdphoto5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2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3698-v-grgu-imeni-yanki-kupaly-sostoyalas-vstrecha-s-lidiej-ermoshinoj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8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3895-rektoru-prisvoena-uchenaya-stepen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8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4414-rektor-kupalovskogo-universiteta-irina-kiturko-otmechena-blagodarstvennym-pismom-ot-prezidenta-aleksandra-lukashenko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8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1.jpeg"/><Relationship Id="rId5" Type="http://schemas.microsoft.com/office/2007/relationships/hdphoto" Target="../media/hdphoto4.wdp"/><Relationship Id="rId15" Type="http://schemas.openxmlformats.org/officeDocument/2006/relationships/hyperlink" Target="https://www.grsu.by/component/k2/item/54511-v-grgu-imeni-yanki-kupaly-sostoyalsya-final-konkursa-miss-i-mister-universitet-2025.html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9.pn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8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4634-vesennij-blagotvoritelnyj-marafon-studenty-i-prepodavateli-grgu-imeni-yanki-kupaly-pomogayut-detyam.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8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55412-semya-kupalovtsev-stala-obladatelem-diploma-ii-stepeni-v-konkurse-molodykh-semej-semya-budushchee-strany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8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55566-kupalovtsy-uchastvuyut-vo-ii-respublikanskom-forume-zhenshchin-predprinimatelej-energiya-i-sozidanie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8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55408-semya-violetty-i-aleksandra-guk-zanyala-vtoroe-mesto-v-respublikanskom-konkurse-studencheskikh-semej-schastlivy-vmeste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73726" y="-1"/>
            <a:ext cx="9217727" cy="6858001"/>
            <a:chOff x="-73726" y="-1"/>
            <a:chExt cx="9217727" cy="685800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8346395">
              <a:off x="6047700" y="5661067"/>
              <a:ext cx="2360899" cy="842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01615" y="-1"/>
              <a:ext cx="8042385" cy="3027857"/>
            </a:xfrm>
            <a:custGeom>
              <a:avLst/>
              <a:gdLst>
                <a:gd name="connsiteX0" fmla="*/ 0 w 10566400"/>
                <a:gd name="connsiteY0" fmla="*/ 0 h 3979152"/>
                <a:gd name="connsiteX1" fmla="*/ 10566400 w 10566400"/>
                <a:gd name="connsiteY1" fmla="*/ 0 h 3979152"/>
                <a:gd name="connsiteX2" fmla="*/ 10566400 w 10566400"/>
                <a:gd name="connsiteY2" fmla="*/ 2957997 h 3979152"/>
                <a:gd name="connsiteX3" fmla="*/ 10517638 w 10566400"/>
                <a:gd name="connsiteY3" fmla="*/ 3003043 h 3979152"/>
                <a:gd name="connsiteX4" fmla="*/ 6185301 w 10566400"/>
                <a:gd name="connsiteY4" fmla="*/ 3626174 h 3979152"/>
                <a:gd name="connsiteX5" fmla="*/ 0 w 10566400"/>
                <a:gd name="connsiteY5" fmla="*/ 0 h 397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6400" h="3979152">
                  <a:moveTo>
                    <a:pt x="0" y="0"/>
                  </a:moveTo>
                  <a:lnTo>
                    <a:pt x="10566400" y="0"/>
                  </a:lnTo>
                  <a:cubicBezTo>
                    <a:pt x="10566400" y="0"/>
                    <a:pt x="10566400" y="0"/>
                    <a:pt x="10566400" y="2957997"/>
                  </a:cubicBezTo>
                  <a:cubicBezTo>
                    <a:pt x="10551396" y="2973012"/>
                    <a:pt x="10536392" y="2988028"/>
                    <a:pt x="10517638" y="3003043"/>
                  </a:cubicBezTo>
                  <a:cubicBezTo>
                    <a:pt x="10232566" y="3273317"/>
                    <a:pt x="8649669" y="4602163"/>
                    <a:pt x="6185301" y="3626174"/>
                  </a:cubicBezTo>
                  <a:cubicBezTo>
                    <a:pt x="4051016" y="2781568"/>
                    <a:pt x="2093025" y="792053"/>
                    <a:pt x="0" y="0"/>
                  </a:cubicBezTo>
                  <a:close/>
                </a:path>
              </a:pathLst>
            </a:custGeom>
          </p:spPr>
        </p:pic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6" y="1"/>
              <a:ext cx="9217726" cy="3451622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81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9" name="Picture 3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55" b="99145" l="0" r="94737"/>
                      </a14:imgEffect>
                      <a14:imgEffect>
                        <a14:sharpenSoften amount="5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404"/>
            <a:stretch/>
          </p:blipFill>
          <p:spPr bwMode="auto">
            <a:xfrm>
              <a:off x="8002184" y="1239300"/>
              <a:ext cx="243063" cy="488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27023" y="1483370"/>
              <a:ext cx="1816978" cy="1811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5" y="1"/>
              <a:ext cx="9129391" cy="3377078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noFill/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73725" y="-1"/>
              <a:ext cx="2081366" cy="1625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97909" y="5661248"/>
              <a:ext cx="2846091" cy="1196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Subtitle 31">
            <a:extLst>
              <a:ext uri="{FF2B5EF4-FFF2-40B4-BE49-F238E27FC236}">
                <a16:creationId xmlns:a16="http://schemas.microsoft.com/office/drawing/2014/main" id="{AF782006-E618-4A9E-ACF4-6A6CC766E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397" y="5021546"/>
            <a:ext cx="6704891" cy="861625"/>
          </a:xfrm>
        </p:spPr>
        <p:txBody>
          <a:bodyPr anchor="t"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800" dirty="0">
                <a:solidFill>
                  <a:schemeClr val="bg1"/>
                </a:solidFill>
                <a:latin typeface="Impact" pitchFamily="34" charset="0"/>
              </a:rPr>
              <a:t>Цель 5: Обеспечение гендерного равенства и расширение прав и возможностей всех женщин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38F1D3-AE06-426F-A875-9F931DCBCFF6}"/>
              </a:ext>
            </a:extLst>
          </p:cNvPr>
          <p:cNvSpPr txBox="1"/>
          <p:nvPr/>
        </p:nvSpPr>
        <p:spPr>
          <a:xfrm>
            <a:off x="-396552" y="3103800"/>
            <a:ext cx="7128792" cy="147732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Цели ООН в области устойчивого развития</a:t>
            </a:r>
            <a:endParaRPr lang="ru-RU" sz="4800" dirty="0">
              <a:solidFill>
                <a:schemeClr val="bg1"/>
              </a:solidFill>
              <a:effectLst>
                <a:outerShdw blurRad="50800" dist="25400" dir="2700000" algn="tl" rotWithShape="0">
                  <a:prstClr val="black">
                    <a:alpha val="72000"/>
                  </a:prstClr>
                </a:outerShdw>
              </a:effectLst>
              <a:latin typeface="Impact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429" l="0" r="100000">
                        <a14:foregroundMark x1="93574" y1="2429" x2="93708" y2="4000"/>
                        <a14:foregroundMark x1="72557" y1="13000" x2="72557" y2="13000"/>
                        <a14:foregroundMark x1="76841" y1="16286" x2="76841" y2="16286"/>
                        <a14:foregroundMark x1="76037" y1="14714" x2="76037" y2="14714"/>
                        <a14:foregroundMark x1="76037" y1="14714" x2="76037" y2="14714"/>
                        <a14:foregroundMark x1="73360" y1="14286" x2="79384" y2="11000"/>
                        <a14:foregroundMark x1="74565" y1="9000" x2="59438" y2="27714"/>
                        <a14:foregroundMark x1="70013" y1="18143" x2="72691" y2="18429"/>
                        <a14:foregroundMark x1="69612" y1="31286" x2="90763" y2="26286"/>
                        <a14:foregroundMark x1="74565" y1="39714" x2="96252" y2="43571"/>
                        <a14:foregroundMark x1="76171" y1="49429" x2="96921" y2="58714"/>
                        <a14:foregroundMark x1="75636" y1="60143" x2="91834" y2="69429"/>
                        <a14:foregroundMark x1="71218" y1="70286" x2="76037" y2="91714"/>
                        <a14:foregroundMark x1="63052" y1="75857" x2="61580" y2="98857"/>
                        <a14:foregroundMark x1="53012" y1="79143" x2="45382" y2="99429"/>
                        <a14:foregroundMark x1="44712" y1="77857" x2="28246" y2="93714"/>
                        <a14:foregroundMark x1="35341" y1="73429" x2="14859" y2="80857"/>
                        <a14:foregroundMark x1="28514" y1="65857" x2="7631" y2="64857"/>
                        <a14:foregroundMark x1="24364" y1="55429" x2="4819" y2="47714"/>
                        <a14:foregroundMark x1="24498" y1="45857" x2="10040" y2="29286"/>
                        <a14:foregroundMark x1="27443" y1="36286" x2="19277" y2="14571"/>
                        <a14:foregroundMark x1="34672" y1="28571" x2="32129" y2="4143"/>
                        <a14:foregroundMark x1="42303" y1="23571" x2="49398" y2="714"/>
                        <a14:foregroundMark x1="16198" y1="26143" x2="16198" y2="26143"/>
                        <a14:foregroundMark x1="11379" y1="55714" x2="11379" y2="55714"/>
                        <a14:foregroundMark x1="52878" y1="1857" x2="57697" y2="24286"/>
                        <a14:foregroundMark x1="83400" y1="68286" x2="83400" y2="68286"/>
                        <a14:backgroundMark x1="32798" y1="43143" x2="32798" y2="43143"/>
                        <a14:backgroundMark x1="48862" y1="34857" x2="48862" y2="34857"/>
                        <a14:backgroundMark x1="48059" y1="32571" x2="36814" y2="46143"/>
                        <a14:backgroundMark x1="51272" y1="34714" x2="51004" y2="51571"/>
                        <a14:backgroundMark x1="55288" y1="39429" x2="55556" y2="45000"/>
                        <a14:backgroundMark x1="58233" y1="40714" x2="60910" y2="47429"/>
                        <a14:backgroundMark x1="57965" y1="41143" x2="59170" y2="33429"/>
                        <a14:backgroundMark x1="56359" y1="33143" x2="54618" y2="31143"/>
                        <a14:backgroundMark x1="44311" y1="39571" x2="45114" y2="44286"/>
                        <a14:backgroundMark x1="40964" y1="49286" x2="48728" y2="49143"/>
                        <a14:backgroundMark x1="45515" y1="41429" x2="42972" y2="44714"/>
                        <a14:backgroundMark x1="41098" y1="48857" x2="43775" y2="43143"/>
                        <a14:backgroundMark x1="41098" y1="45429" x2="43106" y2="44143"/>
                        <a14:backgroundMark x1="41098" y1="44286" x2="41633" y2="44143"/>
                        <a14:backgroundMark x1="50870" y1="46429" x2="53681" y2="48571"/>
                        <a14:backgroundMark x1="52477" y1="47857" x2="56225" y2="52571"/>
                        <a14:backgroundMark x1="58233" y1="48143" x2="58233" y2="52286"/>
                        <a14:backgroundMark x1="49799" y1="46857" x2="48996" y2="50429"/>
                        <a14:backgroundMark x1="51272" y1="50429" x2="51539" y2="53429"/>
                        <a14:backgroundMark x1="63855" y1="57571" x2="70549" y2="61857"/>
                        <a14:backgroundMark x1="66934" y1="61857" x2="66934" y2="61857"/>
                        <a14:backgroundMark x1="63454" y1="41000" x2="63454" y2="41000"/>
                        <a14:backgroundMark x1="62383" y1="36286" x2="62383" y2="36286"/>
                        <a14:backgroundMark x1="61580" y1="32429" x2="61580" y2="32429"/>
                        <a14:backgroundMark x1="60643" y1="30714" x2="60643" y2="30714"/>
                        <a14:backgroundMark x1="59973" y1="24714" x2="59973" y2="24714"/>
                        <a14:backgroundMark x1="60643" y1="21571" x2="60643" y2="21571"/>
                        <a14:backgroundMark x1="59036" y1="24143" x2="59036" y2="24143"/>
                        <a14:backgroundMark x1="45114" y1="47429" x2="45114" y2="47429"/>
                        <a14:backgroundMark x1="45248" y1="45286" x2="53414" y2="51714"/>
                        <a14:backgroundMark x1="53146" y1="53000" x2="48059" y2="47857"/>
                        <a14:backgroundMark x1="49398" y1="50429" x2="51539" y2="50429"/>
                        <a14:backgroundMark x1="53280" y1="52571" x2="51406" y2="50429"/>
                        <a14:backgroundMark x1="41232" y1="42857" x2="42704" y2="44143"/>
                        <a14:backgroundMark x1="44043" y1="45857" x2="43775" y2="44714"/>
                        <a14:backgroundMark x1="46319" y1="47000" x2="47791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639" y="3187539"/>
            <a:ext cx="2974314" cy="278717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164288" y="4284385"/>
            <a:ext cx="11967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2025</a:t>
            </a:r>
          </a:p>
          <a:p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86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98799-79F4-15B5-CA99-69B20416B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2CAF155-2251-C8A8-9D5E-828797B8F4CD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101FF36-0D60-BA72-645C-B544FC140957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ADFED88A-AF2F-8CAE-DA93-15FD77F85E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282A46EB-8068-9F65-7782-BCF15A6AAC7E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CAC879DA-9505-59BE-D95D-64634EFBB5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85E13A6-196D-E620-ACEB-8CBD7F4CFDAF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0BD8A415-38CD-98DF-6D59-A92FE6BFE3D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A8455DF3-E90F-9B55-1648-6E359C71A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E267D82D-7BC3-5437-6A75-ED4AF9E84400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605649FA-7C6A-2DFE-0A73-788066930E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67A32A6-C123-2F83-E626-2A8EB90D17D5}"/>
              </a:ext>
            </a:extLst>
          </p:cNvPr>
          <p:cNvSpPr txBox="1"/>
          <p:nvPr/>
        </p:nvSpPr>
        <p:spPr>
          <a:xfrm>
            <a:off x="598985" y="105253"/>
            <a:ext cx="69615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Ректор ГрГУ имени Янки Купалы Ирина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pt_sans_bold"/>
              </a:rPr>
              <a:t>Китурко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 награждена нагрудным знаком «Лидер качества»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093A42-6288-B7EA-F74A-5C890CC4C255}"/>
              </a:ext>
            </a:extLst>
          </p:cNvPr>
          <p:cNvSpPr txBox="1"/>
          <p:nvPr/>
        </p:nvSpPr>
        <p:spPr>
          <a:xfrm>
            <a:off x="111290" y="948811"/>
            <a:ext cx="892520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i="0" dirty="0">
                <a:solidFill>
                  <a:srgbClr val="333333"/>
                </a:solidFill>
                <a:effectLst/>
                <a:latin typeface="pt_sans_caption"/>
              </a:rPr>
              <a:t>Во время торжественной церемонии </a:t>
            </a:r>
            <a:r>
              <a:rPr lang="ru-RU" dirty="0">
                <a:solidFill>
                  <a:srgbClr val="444444"/>
                </a:solidFill>
                <a:latin typeface="pt_sans_bold"/>
              </a:rPr>
              <a:t>награждения победителей конкурса на соискание Премии Правительства Республики Беларусь за достижения в области качества </a:t>
            </a:r>
            <a:r>
              <a:rPr lang="ru-RU" i="0" dirty="0">
                <a:solidFill>
                  <a:srgbClr val="333333"/>
                </a:solidFill>
                <a:effectLst/>
                <a:latin typeface="pt_sans_caption"/>
              </a:rPr>
              <a:t>Ирина Фёдоровна была награждена нагрудным знаком «Лидер качества» за личный вклад в повышение качества выпускаемой продукции и оказываемых услуг в 2024 году.</a:t>
            </a:r>
          </a:p>
          <a:p>
            <a:pPr indent="450215" algn="just">
              <a:buNone/>
            </a:pPr>
            <a:r>
              <a:rPr lang="ru-RU" i="0" dirty="0">
                <a:solidFill>
                  <a:srgbClr val="333333"/>
                </a:solidFill>
                <a:effectLst/>
                <a:latin typeface="pt_sans_caption"/>
              </a:rPr>
              <a:t>Награду ректору вручила председатель государственного комитета по стандартизации Республики Беларусь Елена Моргунова.</a:t>
            </a:r>
          </a:p>
        </p:txBody>
      </p:sp>
      <p:pic>
        <p:nvPicPr>
          <p:cNvPr id="10242" name="Picture 2" descr="IMG_8827">
            <a:extLst>
              <a:ext uri="{FF2B5EF4-FFF2-40B4-BE49-F238E27FC236}">
                <a16:creationId xmlns:a16="http://schemas.microsoft.com/office/drawing/2014/main" id="{E0896F31-9381-5738-E3AF-FBF17993C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61" y="3222412"/>
            <a:ext cx="3924248" cy="261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G_8822">
            <a:extLst>
              <a:ext uri="{FF2B5EF4-FFF2-40B4-BE49-F238E27FC236}">
                <a16:creationId xmlns:a16="http://schemas.microsoft.com/office/drawing/2014/main" id="{041568D4-B587-D323-DDD4-560F2790A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68246"/>
            <a:ext cx="3925494" cy="261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AA0BFF-EA57-BC2C-5664-BA80F9476E3A}"/>
              </a:ext>
            </a:extLst>
          </p:cNvPr>
          <p:cNvSpPr txBox="1"/>
          <p:nvPr/>
        </p:nvSpPr>
        <p:spPr>
          <a:xfrm>
            <a:off x="86808" y="6233210"/>
            <a:ext cx="879172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9"/>
              </a:rPr>
              <a:t>https://www.grsu.by/component/k2/item/56204-rektor-grgu-imeni-yanki-kupaly-irina-kiturko-nagrazhdena-nagrudnym-znakom-lider-kachestva.html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5402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EA1AC-59A6-5202-A87B-9B8DDE0DE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D8CE0182-EE5E-73EA-40A2-72A75E8C7184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70770633-8D3D-9B61-0FAE-6F8DAC817441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 dirty="0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8A91BBFF-777D-1321-DB3D-AE3763CC88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67FEB519-BB13-6935-906B-8E5AD1580049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60427F46-A975-EF8D-0238-191C8A4B0F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25A3C6-B46D-21CB-0FAB-A4341EEDB0FD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E5F5AA99-D57B-F171-F86C-BAE8DEFB661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77FA7B7A-9A89-14C6-BA15-40914D504C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C7A99497-4A3D-6C6C-DA58-BA5AEDDB390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41A0F9B1-FC6F-F1AC-C0AF-CD03FF343E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6EF1DDD-EEA2-1B52-B3FB-966DA70F56D7}"/>
              </a:ext>
            </a:extLst>
          </p:cNvPr>
          <p:cNvSpPr txBox="1"/>
          <p:nvPr/>
        </p:nvSpPr>
        <p:spPr>
          <a:xfrm>
            <a:off x="1089769" y="243753"/>
            <a:ext cx="57584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>
                <a:solidFill>
                  <a:schemeClr val="bg1"/>
                </a:solidFill>
                <a:effectLst/>
                <a:latin typeface="pt_sans_bold"/>
              </a:rPr>
              <a:t>Белорусско-узбекский женский бизнес-форум</a:t>
            </a:r>
            <a:endParaRPr lang="ru-RU" sz="1800" b="1" i="0" dirty="0">
              <a:solidFill>
                <a:schemeClr val="bg1"/>
              </a:solidFill>
              <a:effectLst/>
              <a:latin typeface="pt_sans_bol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3E83E-0137-0DB5-41D3-028F85405203}"/>
              </a:ext>
            </a:extLst>
          </p:cNvPr>
          <p:cNvSpPr txBox="1"/>
          <p:nvPr/>
        </p:nvSpPr>
        <p:spPr>
          <a:xfrm>
            <a:off x="123662" y="958730"/>
            <a:ext cx="8882416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i="0" dirty="0">
                <a:solidFill>
                  <a:srgbClr val="444444"/>
                </a:solidFill>
                <a:effectLst/>
                <a:latin typeface="pt_sans_bold"/>
              </a:rPr>
              <a:t>В Витебске прошёл III Белорусско-узбекский женский бизнес-форум, темой которого стала «Беларусь - Узбекистан: сотрудничество как фактор устойчивого развития». Представительницы бизнеса, эксперты и лидеры мнений встречаются с целью обменяться опытом и укрепить торгово-экономическое сотрудничество между двумя странами.</a:t>
            </a:r>
            <a:endParaRPr lang="ru-RU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i="0" dirty="0">
                <a:solidFill>
                  <a:srgbClr val="333333"/>
                </a:solidFill>
                <a:effectLst/>
                <a:latin typeface="pt_sans_caption"/>
              </a:rPr>
              <a:t>В рамках мероприятия прошла большая деловая программа – заседание семи секций. </a:t>
            </a:r>
          </a:p>
        </p:txBody>
      </p:sp>
      <p:pic>
        <p:nvPicPr>
          <p:cNvPr id="34818" name="Picture 2" descr="5312404298228954340">
            <a:extLst>
              <a:ext uri="{FF2B5EF4-FFF2-40B4-BE49-F238E27FC236}">
                <a16:creationId xmlns:a16="http://schemas.microsoft.com/office/drawing/2014/main" id="{8FE49CD5-AC5E-057B-0675-CA900B367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71" y="2904458"/>
            <a:ext cx="4276512" cy="283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5312434457489307118">
            <a:extLst>
              <a:ext uri="{FF2B5EF4-FFF2-40B4-BE49-F238E27FC236}">
                <a16:creationId xmlns:a16="http://schemas.microsoft.com/office/drawing/2014/main" id="{A8743DD8-C0D8-4ED6-8F96-13B195D2B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844" y="2904459"/>
            <a:ext cx="3786494" cy="283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412BE8-213C-669B-0663-40205326387E}"/>
              </a:ext>
            </a:extLst>
          </p:cNvPr>
          <p:cNvSpPr txBox="1"/>
          <p:nvPr/>
        </p:nvSpPr>
        <p:spPr>
          <a:xfrm>
            <a:off x="269671" y="6198780"/>
            <a:ext cx="888241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9"/>
              </a:rPr>
              <a:t>https://www.grsu.by/component/k2/item/56667-rektor-grgu-imeni-yanki-kupaly-prinimaet-uchastie-v-belorussko-uzbekskom-zhenskom-biznes-forume.html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269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9A759-BAC5-D8F9-9A9A-71B233132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6844007E-E119-E410-E91C-CAD4F3CAD23B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3C32FFF5-4C96-208E-7500-46CC6876318D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FAC3A00E-B2C0-66F7-E1C3-1CA33721F3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A5289D21-1FE1-DA42-DEE3-C0E07AD6A287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09899B41-B48B-9A90-3E35-946AEA1642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EAA4F1E-1846-F9F6-1501-A4DE3FD7F653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8727EDE2-1E8E-93BA-6E8B-66789209487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E537D1C0-6C5D-B291-56FF-1570703E3F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9C872A5B-AA9E-DA21-5147-DB815B55385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6DB3CECD-76E1-CAFA-ED86-0006A5A6A3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074D1ED-0241-29D4-9845-F094B9AD7D87}"/>
              </a:ext>
            </a:extLst>
          </p:cNvPr>
          <p:cNvSpPr txBox="1"/>
          <p:nvPr/>
        </p:nvSpPr>
        <p:spPr>
          <a:xfrm>
            <a:off x="1547664" y="46117"/>
            <a:ext cx="51322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Встреча с председателем Белорусского союза женщин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92F789-FDC4-1494-98D0-0253B5D1699F}"/>
              </a:ext>
            </a:extLst>
          </p:cNvPr>
          <p:cNvSpPr txBox="1"/>
          <p:nvPr/>
        </p:nvSpPr>
        <p:spPr>
          <a:xfrm>
            <a:off x="178592" y="1028756"/>
            <a:ext cx="5806438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Гродненский государственный университет имени Янки Купалы с официальным визитом посетила директор представительства МТРК «Мир» в Беларуси, председатель Белорусского союза женщин Ольга Шпилевская. Диалоговая площадка со студентами и профессорско-преподавательским составом 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Купаловского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 университета на тему «В единстве народа – будущее Беларуси» была проведена в рамках праздничных мероприятий ко Дню народного единства.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На встрече присутствовало более 150 купаловцев. Открыла мероприятие ректор ГрГУ имени Янки Купалы, делегат седьмого Всебелорусского народного собрания Ирина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Китурко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.</a:t>
            </a: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В начале своего выступления Ольга Шпилевская акцентировала внимание на искренности и честности белорусского народа, призвав участников встречи к открытому и активному диалогу. Гостья рассказала о Белорусском союзе женщин и о перспективах для молодого поколения, которые открывает организация.</a:t>
            </a:r>
          </a:p>
        </p:txBody>
      </p:sp>
      <p:pic>
        <p:nvPicPr>
          <p:cNvPr id="4098" name="Picture 2" descr="IMG 0607">
            <a:extLst>
              <a:ext uri="{FF2B5EF4-FFF2-40B4-BE49-F238E27FC236}">
                <a16:creationId xmlns:a16="http://schemas.microsoft.com/office/drawing/2014/main" id="{49D7A6CF-E94F-6130-6F4D-67FDA2349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706" y="927279"/>
            <a:ext cx="2621126" cy="17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G_0844">
            <a:extLst>
              <a:ext uri="{FF2B5EF4-FFF2-40B4-BE49-F238E27FC236}">
                <a16:creationId xmlns:a16="http://schemas.microsoft.com/office/drawing/2014/main" id="{EB2D20FD-AF15-6B77-4141-1F52282C2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706" y="2717461"/>
            <a:ext cx="2619489" cy="174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G_0550">
            <a:extLst>
              <a:ext uri="{FF2B5EF4-FFF2-40B4-BE49-F238E27FC236}">
                <a16:creationId xmlns:a16="http://schemas.microsoft.com/office/drawing/2014/main" id="{9742D062-E759-DFF0-7425-55CD996B7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706" y="4510327"/>
            <a:ext cx="2619491" cy="174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41ED43-C747-2EDC-8040-05679D9C9D68}"/>
              </a:ext>
            </a:extLst>
          </p:cNvPr>
          <p:cNvSpPr txBox="1"/>
          <p:nvPr/>
        </p:nvSpPr>
        <p:spPr>
          <a:xfrm>
            <a:off x="0" y="6429930"/>
            <a:ext cx="970463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10"/>
              </a:rPr>
              <a:t>https://www.grsu.by/component/k2/item/56885-v-grgu-imeni-yanki-kupaly-proshla-vstrecha-s-predsedatelem-belorusskogo-soyuza-zhenshchin-olgoj-shpilevskoj.html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6213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D9B2F-9D67-00F4-1C05-AC25F6AC8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0819E51-BF70-FBA0-49BC-C3E1CB83840D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CDC906A-21E8-8146-D9C8-4085B1E10972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FF24B68F-18A5-6398-0414-E43FDAAEDB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E23306B7-A603-0BC7-DC0D-CC26C8BA8C13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56A1DE6E-5E1C-8571-04A1-2138CBE091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8FB9D39-12E6-5AAB-E454-129602074B3D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712CE65C-D7AB-1E63-2332-849BC6DF4B9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B1707C4B-A4F6-D431-50FF-5147AF699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A23352F6-7CD2-6F5F-5687-31F8DFA04465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FC87DB75-4664-5333-5281-1DD5F8C675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44C7AAD-19D6-46A5-930E-32D05A39FF15}"/>
              </a:ext>
            </a:extLst>
          </p:cNvPr>
          <p:cNvSpPr txBox="1"/>
          <p:nvPr/>
        </p:nvSpPr>
        <p:spPr>
          <a:xfrm>
            <a:off x="1951500" y="237114"/>
            <a:ext cx="4641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Акции, посвященные Дню матери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A42841-1999-7906-9C9C-C6382670AB9D}"/>
              </a:ext>
            </a:extLst>
          </p:cNvPr>
          <p:cNvSpPr txBox="1"/>
          <p:nvPr/>
        </p:nvSpPr>
        <p:spPr>
          <a:xfrm>
            <a:off x="69960" y="989856"/>
            <a:ext cx="598465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В честь самого трепетного праздника – Дня матери – в холле главного корпуса прошли акции, чтобы каждый желающий мог выразить благодарность и любовь своей маме.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В рамках акции «Открытка маме», которую провели Студенческий совет университета, первичная профсоюзная организация обучающихся УО «Гродненский государственный университет имени Янки Купалы» и ОО «БРСМ», студенты и работники университета получили возможность вложить частичку себя в открытку, которую собирались подарить своим самым лучшим мамам на свете. Используя креативные материалы и советы организаторов, каждый желающий смог создать собственную, уникальную открытку. Для тех, кто предпочитает современные технологии, работал бот, с помощью которого можно было создать электронную открытку. Чтобы еще больше порадовать свою маму, участникам акции было предложено поделиться не только приятными словами, но и написать обещание, которое они обязательно выполнят.</a:t>
            </a:r>
          </a:p>
        </p:txBody>
      </p:sp>
      <p:pic>
        <p:nvPicPr>
          <p:cNvPr id="6146" name="Picture 2" descr="IMG_7205">
            <a:extLst>
              <a:ext uri="{FF2B5EF4-FFF2-40B4-BE49-F238E27FC236}">
                <a16:creationId xmlns:a16="http://schemas.microsoft.com/office/drawing/2014/main" id="{74B15562-D56F-7FB5-A77F-5699E6896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014" y="880115"/>
            <a:ext cx="2703160" cy="180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G_7217">
            <a:extLst>
              <a:ext uri="{FF2B5EF4-FFF2-40B4-BE49-F238E27FC236}">
                <a16:creationId xmlns:a16="http://schemas.microsoft.com/office/drawing/2014/main" id="{46D408E6-E529-32E8-5180-B5A27EE23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140" y="2724181"/>
            <a:ext cx="2703161" cy="180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G_7117">
            <a:extLst>
              <a:ext uri="{FF2B5EF4-FFF2-40B4-BE49-F238E27FC236}">
                <a16:creationId xmlns:a16="http://schemas.microsoft.com/office/drawing/2014/main" id="{0952E56F-4757-204B-69E4-2DB89F961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489" y="4562844"/>
            <a:ext cx="2703159" cy="180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8E8517-F97C-5DE2-4D30-612B3702B6F4}"/>
              </a:ext>
            </a:extLst>
          </p:cNvPr>
          <p:cNvSpPr txBox="1"/>
          <p:nvPr/>
        </p:nvSpPr>
        <p:spPr>
          <a:xfrm>
            <a:off x="244772" y="6366970"/>
            <a:ext cx="887023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10"/>
              </a:rPr>
              <a:t>https://www.grsu.by/component/k2/item/57218-s-lyubovyu-k-samym-dorogim-v-kupalovskom-universitete-proshli-aktsii-posvyashchennye-dnyu-materi.html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6548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4D4CE-033B-4A16-4765-89A85AAEB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D282730-2B28-827C-56F0-92E9818AD9C5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6B9EE15A-345D-90F6-1028-A59E12A9AF50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8AB05904-C45A-180C-BD3A-44B68EDACB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F9DE093C-572F-BC19-7CEC-514AB47771E9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E8473C3C-2FEF-1261-C0FE-8DB9B9D0F1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4366834-D3F7-5E4E-D79F-39A953BA1B71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CA1626CC-36E1-A4DF-7241-5266E4449C5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96106EB3-7CA9-2CE2-912E-9A692A3CD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F85EDC41-D0B3-84D7-0D75-B137EDD0A886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52F36B3E-9207-BB28-0087-92854C4ECB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8B744FE-4EF5-EE8E-27E8-646FE653B235}"/>
              </a:ext>
            </a:extLst>
          </p:cNvPr>
          <p:cNvSpPr txBox="1"/>
          <p:nvPr/>
        </p:nvSpPr>
        <p:spPr>
          <a:xfrm>
            <a:off x="843929" y="125489"/>
            <a:ext cx="6061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Семья купаловцев представила Беларусь на международном форуме в России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9D6F3A-E1D8-BEBB-78F8-9991BAE1E6FE}"/>
              </a:ext>
            </a:extLst>
          </p:cNvPr>
          <p:cNvSpPr txBox="1"/>
          <p:nvPr/>
        </p:nvSpPr>
        <p:spPr>
          <a:xfrm>
            <a:off x="136924" y="1175821"/>
            <a:ext cx="483778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i="0" dirty="0">
                <a:solidFill>
                  <a:srgbClr val="444444"/>
                </a:solidFill>
                <a:effectLst/>
                <a:latin typeface="pt_sans_bold"/>
              </a:rPr>
              <a:t>Семья Евгения Вербицкого и Веры Мартыновой, ранее занявшая 2 место в международном конкурсе «Семья – будущее страны!», достойно представила Республику Беларусь на IX региональном Форуме молодых семей Нижегородской области.</a:t>
            </a:r>
            <a:endParaRPr lang="ru-RU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800" i="0" dirty="0">
                <a:solidFill>
                  <a:srgbClr val="333333"/>
                </a:solidFill>
                <a:effectLst/>
                <a:latin typeface="pt_sans_caption"/>
              </a:rPr>
              <a:t>Организаторами форума выступило Министерство молодёжной политики Нижегородской области, автономная некоммерческая организация разработки и реализации проектов в сфере семьи и детства «Диалог», Нижегородская областная общественная организация «Семейный центр «ЛАДА», </a:t>
            </a:r>
            <a:r>
              <a:rPr lang="ru-RU" sz="1800" i="0" dirty="0" err="1">
                <a:solidFill>
                  <a:srgbClr val="333333"/>
                </a:solidFill>
                <a:effectLst/>
                <a:latin typeface="pt_sans_caption"/>
              </a:rPr>
              <a:t>молодëжный</a:t>
            </a:r>
            <a:r>
              <a:rPr lang="ru-RU" sz="1800" i="0" dirty="0">
                <a:solidFill>
                  <a:srgbClr val="333333"/>
                </a:solidFill>
                <a:effectLst/>
                <a:latin typeface="pt_sans_caption"/>
              </a:rPr>
              <a:t> центр «Высота».</a:t>
            </a:r>
          </a:p>
        </p:txBody>
      </p:sp>
      <p:pic>
        <p:nvPicPr>
          <p:cNvPr id="14338" name="Picture 2" descr="норм">
            <a:extLst>
              <a:ext uri="{FF2B5EF4-FFF2-40B4-BE49-F238E27FC236}">
                <a16:creationId xmlns:a16="http://schemas.microsoft.com/office/drawing/2014/main" id="{68B96C04-584C-B6DA-C896-63EAA3E4C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084" y="1032652"/>
            <a:ext cx="3843674" cy="256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5449663391355502566">
            <a:extLst>
              <a:ext uri="{FF2B5EF4-FFF2-40B4-BE49-F238E27FC236}">
                <a16:creationId xmlns:a16="http://schemas.microsoft.com/office/drawing/2014/main" id="{CFE220F8-449A-CE4B-94D8-77E70F351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084" y="3660671"/>
            <a:ext cx="3843674" cy="256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493148-2CCD-7603-B970-4034160A6895}"/>
              </a:ext>
            </a:extLst>
          </p:cNvPr>
          <p:cNvSpPr txBox="1"/>
          <p:nvPr/>
        </p:nvSpPr>
        <p:spPr>
          <a:xfrm>
            <a:off x="231694" y="6228674"/>
            <a:ext cx="85822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9"/>
              </a:rPr>
              <a:t>https://www.grsu.by/component/k2/item/57275-semya-kupalovtsev-predstavila-belarus-na-mezhdunarodnom-forume-v-rossii.html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0834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A9BF0-72F6-A42D-AFA9-ED9699B75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3B09D72-4DE8-4AFA-EE0B-9CC8DBD415F1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F42CE907-D1F5-AB48-9B16-8B439A8D7F86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E14F3D40-CF91-3FDC-C0EC-BABC4126A1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F193FACA-B06D-D11E-4CEF-1B7C69AC45AE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C4D99EB5-BC12-11EA-FCA3-09AFE95F29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875957D-863A-9E2F-E4AC-B70308D3BDF2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2BAE8E34-1855-6E24-20EE-0A441EC5F41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6E5A8793-C489-DCB5-180F-5601949297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829C8746-7451-4774-2A0F-E895B95E747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94096C45-506C-3E40-2697-BD709045C8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43CB237-3A00-C49D-5FA3-F9DE84A91755}"/>
              </a:ext>
            </a:extLst>
          </p:cNvPr>
          <p:cNvSpPr txBox="1"/>
          <p:nvPr/>
        </p:nvSpPr>
        <p:spPr>
          <a:xfrm>
            <a:off x="683347" y="125489"/>
            <a:ext cx="67687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Студенты из разных стран обсудили роль женщины в мировом сообществе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3EAA78-951B-0456-DE73-E20BF9015FD9}"/>
              </a:ext>
            </a:extLst>
          </p:cNvPr>
          <p:cNvSpPr txBox="1"/>
          <p:nvPr/>
        </p:nvSpPr>
        <p:spPr>
          <a:xfrm>
            <a:off x="104876" y="1025829"/>
            <a:ext cx="5026496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В ГрГУ имени Янки Купалы состоялось внеочередное заседание общеуниверситетского студенческого дискуссионного клуба «Новое поколение» на тему «Положение женщины в обществах разных стран: сравнительный анализ».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Дискуссионный клуб «Новое поколение» – это платформа для обмена мнениями, где студенты чувствуют себя комфортно, обсуждая актуальные темы. Подобные встречи способствуют формированию более толерантного и открытого сообщества.</a:t>
            </a: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Среди приглашенных участников были студенты из Китая, Узбекистана, Азербайджана, Туркменистана, Республики Конго, Нигерии, Демократической Республики Конго и Ирака, которые приняли участие в обсуждении в онлайн и офлайн форматах. Студенты активно включились в диалог с руководителем клуба Снежаной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Семерник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, который, к слову, проходил на английском языке.</a:t>
            </a:r>
          </a:p>
        </p:txBody>
      </p:sp>
      <p:pic>
        <p:nvPicPr>
          <p:cNvPr id="55298" name="Picture 2" descr="IMG_5565">
            <a:extLst>
              <a:ext uri="{FF2B5EF4-FFF2-40B4-BE49-F238E27FC236}">
                <a16:creationId xmlns:a16="http://schemas.microsoft.com/office/drawing/2014/main" id="{AF44B3F8-4AC2-5FC4-A01F-229CF969D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69047"/>
            <a:ext cx="3689929" cy="245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4" descr="IMG_5553">
            <a:extLst>
              <a:ext uri="{FF2B5EF4-FFF2-40B4-BE49-F238E27FC236}">
                <a16:creationId xmlns:a16="http://schemas.microsoft.com/office/drawing/2014/main" id="{0FD27E58-AB78-E45C-37AB-403200A5D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3505690"/>
            <a:ext cx="3689930" cy="245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85C0A1-C4AC-9BFC-E515-04F79DB647C1}"/>
              </a:ext>
            </a:extLst>
          </p:cNvPr>
          <p:cNvSpPr txBox="1"/>
          <p:nvPr/>
        </p:nvSpPr>
        <p:spPr>
          <a:xfrm>
            <a:off x="372318" y="6332054"/>
            <a:ext cx="900122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9"/>
              </a:rPr>
              <a:t>https://www.grsu.by/component/k2/item/57761-mezhdunarodnyj-dialog-studenty-iz-raznykh-stran-obsudili-rol-zhenshchiny-v-mirovom-soobshchestve.html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5180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395CF-B701-93DF-9105-6280AB2FC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6C0196CE-F360-7711-A059-4C6EB23F7666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93C49CE2-4D19-1A7E-3403-BCB5B35FB4FD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4C637DE2-409E-AC69-AF46-FFB16E59B1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3F543FC6-D50E-1D87-997B-6629D25CA90C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B7472F35-EE9D-2F4D-50C8-BB626BADFD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12FDF04-91F5-E0EE-A235-20FED4E1E525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74C28339-8070-A16C-428E-F05DCF2B75D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29C4F753-904D-39D3-277E-D15117ADB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81D60797-14E2-5EAC-8929-BF7F9167915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DCB41D34-8BE3-E146-99FF-DEC3A848AB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5A0B8D6-32FC-E026-02B8-E51BD83A2EDA}"/>
              </a:ext>
            </a:extLst>
          </p:cNvPr>
          <p:cNvSpPr txBox="1"/>
          <p:nvPr/>
        </p:nvSpPr>
        <p:spPr>
          <a:xfrm>
            <a:off x="1393357" y="167936"/>
            <a:ext cx="53592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Городской конкурс «Гродненчанка-2025»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D4AD1B-0063-8674-61DD-5DA2959CFD90}"/>
              </a:ext>
            </a:extLst>
          </p:cNvPr>
          <p:cNvSpPr txBox="1"/>
          <p:nvPr/>
        </p:nvSpPr>
        <p:spPr>
          <a:xfrm>
            <a:off x="69005" y="897310"/>
            <a:ext cx="900599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Александра Барабан, студентка 2 курса факультета экономики и управления, представила Гродненский государственный университет имени Янки Купалы на финале второго городского конкурса «Гродненчанка-2025». По итогам конкурса купаловец заняла второе место.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Организатором мероприятия выступила Гродненская городская организация «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Гродненчанка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» общественного объединения «Белорусский союз женщин».</a:t>
            </a: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Конкурс проводится с целью повышения статуса и роли женщин в обществе и жизни города Гродно, пропаганды культуры, красоты, гармонии и совершенства женщины, достижения гражданского согласия, единства и мира между людьми разных национальностей, конфессий, воспитания у гродненцев уважения и любви к Беларуси и родному городу, а также выявления новых талантов, создания условий для реализации способностей и творческого потенциала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гродненок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.</a:t>
            </a:r>
          </a:p>
        </p:txBody>
      </p:sp>
      <p:pic>
        <p:nvPicPr>
          <p:cNvPr id="18434" name="Picture 2" descr="IMG 9952">
            <a:extLst>
              <a:ext uri="{FF2B5EF4-FFF2-40B4-BE49-F238E27FC236}">
                <a16:creationId xmlns:a16="http://schemas.microsoft.com/office/drawing/2014/main" id="{75E19321-D302-CBCF-EA8D-B3A27731E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3882881"/>
            <a:ext cx="3545129" cy="236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IMG_9341">
            <a:extLst>
              <a:ext uri="{FF2B5EF4-FFF2-40B4-BE49-F238E27FC236}">
                <a16:creationId xmlns:a16="http://schemas.microsoft.com/office/drawing/2014/main" id="{58C73E6E-70A5-6F53-DCC7-7FB33A17A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63" y="3859770"/>
            <a:ext cx="3577580" cy="238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FF94D4-9223-C6E8-4CA8-870A4A84A61A}"/>
              </a:ext>
            </a:extLst>
          </p:cNvPr>
          <p:cNvSpPr txBox="1"/>
          <p:nvPr/>
        </p:nvSpPr>
        <p:spPr>
          <a:xfrm>
            <a:off x="154080" y="6322891"/>
            <a:ext cx="866639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9"/>
              </a:rPr>
              <a:t>https://www.grsu.by/component/k2/item/58106-studentka-kupalovskogo-universiteta-aleksandra-baraban-stala-vitse-miss-grodnenchanka-2025.html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9581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73726" y="-1"/>
            <a:ext cx="9217727" cy="6858001"/>
            <a:chOff x="-73726" y="-1"/>
            <a:chExt cx="9217727" cy="685800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8346395">
              <a:off x="6047700" y="5661067"/>
              <a:ext cx="2360899" cy="842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01615" y="-1"/>
              <a:ext cx="8042385" cy="3027857"/>
            </a:xfrm>
            <a:custGeom>
              <a:avLst/>
              <a:gdLst>
                <a:gd name="connsiteX0" fmla="*/ 0 w 10566400"/>
                <a:gd name="connsiteY0" fmla="*/ 0 h 3979152"/>
                <a:gd name="connsiteX1" fmla="*/ 10566400 w 10566400"/>
                <a:gd name="connsiteY1" fmla="*/ 0 h 3979152"/>
                <a:gd name="connsiteX2" fmla="*/ 10566400 w 10566400"/>
                <a:gd name="connsiteY2" fmla="*/ 2957997 h 3979152"/>
                <a:gd name="connsiteX3" fmla="*/ 10517638 w 10566400"/>
                <a:gd name="connsiteY3" fmla="*/ 3003043 h 3979152"/>
                <a:gd name="connsiteX4" fmla="*/ 6185301 w 10566400"/>
                <a:gd name="connsiteY4" fmla="*/ 3626174 h 3979152"/>
                <a:gd name="connsiteX5" fmla="*/ 0 w 10566400"/>
                <a:gd name="connsiteY5" fmla="*/ 0 h 397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6400" h="3979152">
                  <a:moveTo>
                    <a:pt x="0" y="0"/>
                  </a:moveTo>
                  <a:lnTo>
                    <a:pt x="10566400" y="0"/>
                  </a:lnTo>
                  <a:cubicBezTo>
                    <a:pt x="10566400" y="0"/>
                    <a:pt x="10566400" y="0"/>
                    <a:pt x="10566400" y="2957997"/>
                  </a:cubicBezTo>
                  <a:cubicBezTo>
                    <a:pt x="10551396" y="2973012"/>
                    <a:pt x="10536392" y="2988028"/>
                    <a:pt x="10517638" y="3003043"/>
                  </a:cubicBezTo>
                  <a:cubicBezTo>
                    <a:pt x="10232566" y="3273317"/>
                    <a:pt x="8649669" y="4602163"/>
                    <a:pt x="6185301" y="3626174"/>
                  </a:cubicBezTo>
                  <a:cubicBezTo>
                    <a:pt x="4051016" y="2781568"/>
                    <a:pt x="2093025" y="792053"/>
                    <a:pt x="0" y="0"/>
                  </a:cubicBezTo>
                  <a:close/>
                </a:path>
              </a:pathLst>
            </a:custGeom>
          </p:spPr>
        </p:pic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6" y="1"/>
              <a:ext cx="9217726" cy="3451622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81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9" name="Picture 3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55" b="99145" l="0" r="94737"/>
                      </a14:imgEffect>
                      <a14:imgEffect>
                        <a14:sharpenSoften amount="5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404"/>
            <a:stretch/>
          </p:blipFill>
          <p:spPr bwMode="auto">
            <a:xfrm>
              <a:off x="8002184" y="1239300"/>
              <a:ext cx="243063" cy="488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27023" y="1483370"/>
              <a:ext cx="1816978" cy="1811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5" y="1"/>
              <a:ext cx="9129391" cy="3377078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noFill/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73725" y="-1"/>
              <a:ext cx="2081366" cy="1625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97909" y="5661248"/>
              <a:ext cx="2846091" cy="1196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1259632" y="3027856"/>
            <a:ext cx="2592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Гродненский государственный университет имени 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Янки Купалы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429" l="0" r="100000">
                        <a14:foregroundMark x1="93574" y1="2429" x2="93708" y2="4000"/>
                        <a14:foregroundMark x1="72557" y1="13000" x2="72557" y2="13000"/>
                        <a14:foregroundMark x1="76841" y1="16286" x2="76841" y2="16286"/>
                        <a14:foregroundMark x1="76037" y1="14714" x2="76037" y2="14714"/>
                        <a14:foregroundMark x1="76037" y1="14714" x2="76037" y2="14714"/>
                        <a14:foregroundMark x1="73360" y1="14286" x2="79384" y2="11000"/>
                        <a14:foregroundMark x1="74565" y1="9000" x2="59438" y2="27714"/>
                        <a14:foregroundMark x1="70013" y1="18143" x2="72691" y2="18429"/>
                        <a14:foregroundMark x1="69612" y1="31286" x2="90763" y2="26286"/>
                        <a14:foregroundMark x1="74565" y1="39714" x2="96252" y2="43571"/>
                        <a14:foregroundMark x1="76171" y1="49429" x2="96921" y2="58714"/>
                        <a14:foregroundMark x1="75636" y1="60143" x2="91834" y2="69429"/>
                        <a14:foregroundMark x1="71218" y1="70286" x2="76037" y2="91714"/>
                        <a14:foregroundMark x1="63052" y1="75857" x2="61580" y2="98857"/>
                        <a14:foregroundMark x1="53012" y1="79143" x2="45382" y2="99429"/>
                        <a14:foregroundMark x1="44712" y1="77857" x2="28246" y2="93714"/>
                        <a14:foregroundMark x1="35341" y1="73429" x2="14859" y2="80857"/>
                        <a14:foregroundMark x1="28514" y1="65857" x2="7631" y2="64857"/>
                        <a14:foregroundMark x1="24364" y1="55429" x2="4819" y2="47714"/>
                        <a14:foregroundMark x1="24498" y1="45857" x2="10040" y2="29286"/>
                        <a14:foregroundMark x1="27443" y1="36286" x2="19277" y2="14571"/>
                        <a14:foregroundMark x1="34672" y1="28571" x2="32129" y2="4143"/>
                        <a14:foregroundMark x1="42303" y1="23571" x2="49398" y2="714"/>
                        <a14:foregroundMark x1="16198" y1="26143" x2="16198" y2="26143"/>
                        <a14:foregroundMark x1="11379" y1="55714" x2="11379" y2="55714"/>
                        <a14:foregroundMark x1="52878" y1="1857" x2="57697" y2="24286"/>
                        <a14:foregroundMark x1="83400" y1="68286" x2="83400" y2="68286"/>
                        <a14:backgroundMark x1="32798" y1="43143" x2="32798" y2="43143"/>
                        <a14:backgroundMark x1="48862" y1="34857" x2="48862" y2="34857"/>
                        <a14:backgroundMark x1="48059" y1="32571" x2="36814" y2="46143"/>
                        <a14:backgroundMark x1="51272" y1="34714" x2="51004" y2="51571"/>
                        <a14:backgroundMark x1="55288" y1="39429" x2="55556" y2="45000"/>
                        <a14:backgroundMark x1="58233" y1="40714" x2="60910" y2="47429"/>
                        <a14:backgroundMark x1="57965" y1="41143" x2="59170" y2="33429"/>
                        <a14:backgroundMark x1="56359" y1="33143" x2="54618" y2="31143"/>
                        <a14:backgroundMark x1="44311" y1="39571" x2="45114" y2="44286"/>
                        <a14:backgroundMark x1="40964" y1="49286" x2="48728" y2="49143"/>
                        <a14:backgroundMark x1="45515" y1="41429" x2="42972" y2="44714"/>
                        <a14:backgroundMark x1="41098" y1="48857" x2="43775" y2="43143"/>
                        <a14:backgroundMark x1="41098" y1="45429" x2="43106" y2="44143"/>
                        <a14:backgroundMark x1="41098" y1="44286" x2="41633" y2="44143"/>
                        <a14:backgroundMark x1="50870" y1="46429" x2="53681" y2="48571"/>
                        <a14:backgroundMark x1="52477" y1="47857" x2="56225" y2="52571"/>
                        <a14:backgroundMark x1="58233" y1="48143" x2="58233" y2="52286"/>
                        <a14:backgroundMark x1="49799" y1="46857" x2="48996" y2="50429"/>
                        <a14:backgroundMark x1="51272" y1="50429" x2="51539" y2="53429"/>
                        <a14:backgroundMark x1="63855" y1="57571" x2="70549" y2="61857"/>
                        <a14:backgroundMark x1="66934" y1="61857" x2="66934" y2="61857"/>
                        <a14:backgroundMark x1="63454" y1="41000" x2="63454" y2="41000"/>
                        <a14:backgroundMark x1="62383" y1="36286" x2="62383" y2="36286"/>
                        <a14:backgroundMark x1="61580" y1="32429" x2="61580" y2="32429"/>
                        <a14:backgroundMark x1="60643" y1="30714" x2="60643" y2="30714"/>
                        <a14:backgroundMark x1="59973" y1="24714" x2="59973" y2="24714"/>
                        <a14:backgroundMark x1="60643" y1="21571" x2="60643" y2="21571"/>
                        <a14:backgroundMark x1="59036" y1="24143" x2="59036" y2="24143"/>
                        <a14:backgroundMark x1="45114" y1="47429" x2="45114" y2="47429"/>
                        <a14:backgroundMark x1="45248" y1="45286" x2="53414" y2="51714"/>
                        <a14:backgroundMark x1="53146" y1="53000" x2="48059" y2="47857"/>
                        <a14:backgroundMark x1="49398" y1="50429" x2="51539" y2="50429"/>
                        <a14:backgroundMark x1="53280" y1="52571" x2="51406" y2="50429"/>
                        <a14:backgroundMark x1="41232" y1="42857" x2="42704" y2="44143"/>
                        <a14:backgroundMark x1="44043" y1="45857" x2="43775" y2="44714"/>
                        <a14:backgroundMark x1="46319" y1="47000" x2="47791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26" y="1483369"/>
            <a:ext cx="5184576" cy="485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95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AFDFB-E39E-67AB-DF5C-11A320352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DD23937-A342-00DB-4F0C-4EE84E26AFA1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297F566-D9A6-AE56-4FDE-5EDB3F4821F8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382F41C7-D8FD-274A-FB89-B40392566C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C967512C-7193-DB53-254D-66DB046CD6D9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5DEC5170-52CF-6B05-05E5-DA57E84377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9527794-A40C-8205-8CEF-AAB896BA23BB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B58C6049-06AD-B417-208D-D8A7BDA1ADE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8A54BA1F-BAC7-EEF4-130A-FEFABE1AB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BE3CDA4D-CC64-CA03-537F-4532BFFE6C0D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E4FE20EE-2913-84F6-58BE-8010575DAE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ABB73E1-F278-B989-8605-CF9523DA2792}"/>
              </a:ext>
            </a:extLst>
          </p:cNvPr>
          <p:cNvSpPr txBox="1"/>
          <p:nvPr/>
        </p:nvSpPr>
        <p:spPr>
          <a:xfrm>
            <a:off x="983050" y="177937"/>
            <a:ext cx="60619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Встреча с Лидией Ермошиной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323A98-162F-9373-5498-F75BE0912C21}"/>
              </a:ext>
            </a:extLst>
          </p:cNvPr>
          <p:cNvSpPr txBox="1"/>
          <p:nvPr/>
        </p:nvSpPr>
        <p:spPr>
          <a:xfrm>
            <a:off x="99698" y="906671"/>
            <a:ext cx="8936798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Встреча с заслуженным юристом Республики Беларусь и бывшим председателем ЦИК Лидией Ермошиной состоялась под крылом «Марафона единства</a:t>
            </a:r>
            <a:r>
              <a:rPr lang="ru-RU" sz="1400" dirty="0">
                <a:solidFill>
                  <a:srgbClr val="444444"/>
                </a:solidFill>
                <a:latin typeface="pt_sans_bold"/>
              </a:rPr>
              <a:t>»</a:t>
            </a: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. Модератором встречи выступил Вадим </a:t>
            </a:r>
            <a:r>
              <a:rPr lang="ru-RU" sz="1400" i="0" dirty="0" err="1">
                <a:solidFill>
                  <a:srgbClr val="444444"/>
                </a:solidFill>
                <a:effectLst/>
                <a:latin typeface="pt_sans_bold"/>
              </a:rPr>
              <a:t>Гигин</a:t>
            </a: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, генеральный директор Национальной библиотеки Беларуси, депутат Палаты представителей Национального собрания и председатель правления РГОО «Белорусское общество «Знание».</a:t>
            </a:r>
            <a:endParaRPr lang="ru-RU" sz="14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Лидия Ермошина выступала в рамках проекта «Моя жизнь. Мой путь. Мой Президент». Главная цель инициативы – откровенный разговор о важных вехах развития Беларуси. Участниками проекта становятся люди, которые прошли большой карьерный и жизненный путь и могут поделиться своим опытом, рассказать о том, как развивалась и росла Беларусь.</a:t>
            </a:r>
          </a:p>
        </p:txBody>
      </p:sp>
      <p:pic>
        <p:nvPicPr>
          <p:cNvPr id="14338" name="Picture 2" descr="IMG_0632-2">
            <a:extLst>
              <a:ext uri="{FF2B5EF4-FFF2-40B4-BE49-F238E27FC236}">
                <a16:creationId xmlns:a16="http://schemas.microsoft.com/office/drawing/2014/main" id="{F079BC71-BD99-ABD0-A021-D42311856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0" y="3103244"/>
            <a:ext cx="4192510" cy="279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G_0401-2">
            <a:extLst>
              <a:ext uri="{FF2B5EF4-FFF2-40B4-BE49-F238E27FC236}">
                <a16:creationId xmlns:a16="http://schemas.microsoft.com/office/drawing/2014/main" id="{02C993E4-63B2-8653-174E-3D010FF22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283" y="3107255"/>
            <a:ext cx="4119141" cy="274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CD8786-F449-1DDE-FA53-840B52890ABC}"/>
              </a:ext>
            </a:extLst>
          </p:cNvPr>
          <p:cNvSpPr txBox="1"/>
          <p:nvPr/>
        </p:nvSpPr>
        <p:spPr>
          <a:xfrm>
            <a:off x="244772" y="6228674"/>
            <a:ext cx="851019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https://www.grsu.by/component/k2/item/53698-v-grgu-imeni-yanki-kupaly-sostoyalas-vstrecha-s-lidiej-ermoshinoj.html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8167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E8508-6630-7FFF-92CD-FA00D9AC4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3104EBD-7E6D-3DA1-E5D7-F5636B32F20E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80C29FFB-33B6-9D36-FDB6-2A690CF89A70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38530D3B-4A13-7BBD-9859-D3DF48CBCD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BE2E454B-E126-194C-DB9E-42EB811FFB52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2D3D1EAB-A810-7A4E-5078-3C61AED1FE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D8402AB-C1D7-1A3F-3C31-F23F6B0AA9B9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4E73B69A-A1B2-769F-24D0-620C13E3F2A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B37CC71B-65A8-7C85-E75E-CB5281539C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77ACF071-5C0A-51F0-D07D-8990BFB6C62F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C086ACA4-F473-218E-5171-8920C50698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5DA2D35-6AF6-C4EA-C209-26B0A9113A7B}"/>
              </a:ext>
            </a:extLst>
          </p:cNvPr>
          <p:cNvSpPr txBox="1"/>
          <p:nvPr/>
        </p:nvSpPr>
        <p:spPr>
          <a:xfrm>
            <a:off x="899592" y="113840"/>
            <a:ext cx="64807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Ректору ГрГУ имени Янки Купалы Ирине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pt_sans_bold"/>
              </a:rPr>
              <a:t>Китурко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 вручили диплом доктора исторических наук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C0D51B-04EE-A9AD-46DB-F7AEA388D845}"/>
              </a:ext>
            </a:extLst>
          </p:cNvPr>
          <p:cNvSpPr txBox="1"/>
          <p:nvPr/>
        </p:nvSpPr>
        <p:spPr>
          <a:xfrm>
            <a:off x="-4610" y="880220"/>
            <a:ext cx="906682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В рамках торжественной церемонии, состоявшейся во Дворце Независимости, Президент Беларуси Александр Лукашенко вручил дипломы доктора наук и аттестаты профессора выдающимся ученым и научно-педагогическим работникам страны. Это событие стало знаковым моментом для научного сообщества, подчеркивающим важность научных достижений и их влияние на образование и культуру.</a:t>
            </a:r>
            <a:endParaRPr lang="ru-RU" sz="14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Дипломы доктора наук Глава государства вручил 11 ученым. Среди них - доктор исторических наук, ректор Гродненского государственного университета имени Янки Купалы Ирина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pt_sans_caption"/>
              </a:rPr>
              <a:t>Китурко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.</a:t>
            </a:r>
          </a:p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Ее исследование, посвященное деятельности государственной таможенной службы в период с 1764 по 1795 годы, стало значимым вкладом в изучение отечественной истории. Ирина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pt_sans_caption"/>
              </a:rPr>
              <a:t>Китурко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, будучи ректором ведущего регионального университета, активно способствует развитию науки и образования в Беларуси. Результаты ее исследований находят применение в учебных курсах, что позволяет студентам глубже понять исторические аспекты, связанные с таможенной службой и ее ролью в формировании государственной политики.</a:t>
            </a:r>
          </a:p>
        </p:txBody>
      </p:sp>
      <p:pic>
        <p:nvPicPr>
          <p:cNvPr id="24578" name="Picture 2" descr="photo_5251217429625958861_y">
            <a:extLst>
              <a:ext uri="{FF2B5EF4-FFF2-40B4-BE49-F238E27FC236}">
                <a16:creationId xmlns:a16="http://schemas.microsoft.com/office/drawing/2014/main" id="{31139D4E-19A3-5A16-F24B-F2B470A51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557548"/>
            <a:ext cx="3821909" cy="254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IMG_9327">
            <a:extLst>
              <a:ext uri="{FF2B5EF4-FFF2-40B4-BE49-F238E27FC236}">
                <a16:creationId xmlns:a16="http://schemas.microsoft.com/office/drawing/2014/main" id="{FD1E80A4-D5F2-70F8-F2D7-5C30427DE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57549"/>
            <a:ext cx="3821911" cy="254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2302CC-5241-955A-4EF6-D78CA3C0CFDE}"/>
              </a:ext>
            </a:extLst>
          </p:cNvPr>
          <p:cNvSpPr txBox="1"/>
          <p:nvPr/>
        </p:nvSpPr>
        <p:spPr>
          <a:xfrm>
            <a:off x="291717" y="6320933"/>
            <a:ext cx="82221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hlinkClick r:id="rId9"/>
              </a:rPr>
              <a:t>https://www.grsu.by/component/k2/item/53895-rektoru-prisvoena-uchenaya-stepen.html</a:t>
            </a:r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3692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1EF83-F3C5-8324-BA7B-ADC973E6F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209BB5B-9F2E-D56A-B9E6-B9D013930250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408E73F2-E9F2-5052-7A62-5FFBA37C8C6E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4B6F289D-F44A-812D-F147-A31B606F74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2BE684B6-67DC-4F8A-082C-CE4D2466333B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7911FC41-0B14-FF1E-BADF-CA4E2E1E80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89F1C8A-55E8-4CE6-96AB-916CF4B3C83E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8B37264B-72BD-26B8-8093-9B6D4EE530A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975A9290-50CF-2756-DA40-549EFE8CF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6663DBDB-0B30-03BB-34E9-CEB66942C442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8693063F-DCC4-B47A-1958-707DB6D6DE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8EFD77B-FC85-8398-6E8D-15747A2AD687}"/>
              </a:ext>
            </a:extLst>
          </p:cNvPr>
          <p:cNvSpPr txBox="1"/>
          <p:nvPr/>
        </p:nvSpPr>
        <p:spPr>
          <a:xfrm>
            <a:off x="940565" y="-1"/>
            <a:ext cx="63499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Ректор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pt_sans_bold"/>
              </a:rPr>
              <a:t>Купаловского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 университета Ирина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pt_sans_bold"/>
              </a:rPr>
              <a:t>Китурко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 отмечена Благодарственным письмом от Президента Александра Лукашенко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48AD87-529C-FBF6-978A-065966643F08}"/>
              </a:ext>
            </a:extLst>
          </p:cNvPr>
          <p:cNvSpPr txBox="1"/>
          <p:nvPr/>
        </p:nvSpPr>
        <p:spPr>
          <a:xfrm>
            <a:off x="54845" y="897613"/>
            <a:ext cx="903430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В канун Дня Конституции Республики Беларусь около 100 представителей актива Октябрьского района города Гродно были отмечены Благодарственными письмами от Президента Александра Лукашенко. Торжественное награждение прошло в Гродненской областной филармонии.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Среди награжденных – ректор ГрГУ имени Янки Купалы Ирина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pt_sans_caption"/>
              </a:rPr>
              <a:t>Китурко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, получившая признание за добросовестную работу в период электоральной кампании. Заслуженные награды вручил председатель Гродненского городского исполнительного комитета Андрей Хмель. Это событие стало важным признанием вклада местных жителей в развитие общественной жизни и политической активности региона.</a:t>
            </a:r>
          </a:p>
        </p:txBody>
      </p:sp>
      <p:pic>
        <p:nvPicPr>
          <p:cNvPr id="14338" name="Picture 2" descr="IMG 2527">
            <a:extLst>
              <a:ext uri="{FF2B5EF4-FFF2-40B4-BE49-F238E27FC236}">
                <a16:creationId xmlns:a16="http://schemas.microsoft.com/office/drawing/2014/main" id="{404E6DBE-AC3D-0706-F642-B2163CE01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92" y="3343354"/>
            <a:ext cx="3800876" cy="253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G_2522">
            <a:extLst>
              <a:ext uri="{FF2B5EF4-FFF2-40B4-BE49-F238E27FC236}">
                <a16:creationId xmlns:a16="http://schemas.microsoft.com/office/drawing/2014/main" id="{812F08AC-8718-4A16-C018-026A756D1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406" y="3343354"/>
            <a:ext cx="3800878" cy="253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6399F9-AC41-21F3-2F44-C189D83EB563}"/>
              </a:ext>
            </a:extLst>
          </p:cNvPr>
          <p:cNvSpPr txBox="1"/>
          <p:nvPr/>
        </p:nvSpPr>
        <p:spPr>
          <a:xfrm>
            <a:off x="83273" y="6398960"/>
            <a:ext cx="91439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https://www.grsu.by/component/k2/item/54414-rektor-kupalovskogo-universiteta-irina-kiturko-otmechena-blagodarstvennym-pismom-ot-prezidenta-aleksandra-lukashenko.html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4641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AF703-AD07-56D1-6B6B-76CC59D35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C6B0249-D6E3-23D8-77F0-1C420AE4320A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00F8D514-094C-FB33-6B78-ADD4DEFE641C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10CAD42C-008C-E520-A4DD-317F98B05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BADC122E-C1B8-4A8C-C5FF-44A9C0BBDAEE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D8CFB0F0-B067-C3C6-8B91-A7D965E659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7DBEE4B-CD12-2038-86A2-15D855ECE9B8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0C257CCE-93C7-B160-BE34-233DABF245A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6B3B9B1A-F3DD-A1DF-E6CC-632E780E5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4FD7355B-7FD7-FF1D-32A2-F940B1459949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1FC825F3-DEB7-CDE6-E972-B2D1EC8455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CD1383E-4151-7ADA-8069-B64B6F9DB54E}"/>
              </a:ext>
            </a:extLst>
          </p:cNvPr>
          <p:cNvSpPr txBox="1"/>
          <p:nvPr/>
        </p:nvSpPr>
        <p:spPr>
          <a:xfrm>
            <a:off x="961983" y="157286"/>
            <a:ext cx="5804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«Мисс и Мистер университет – 2025»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98CB9B-0D6E-62AB-4F99-D12876774C40}"/>
              </a:ext>
            </a:extLst>
          </p:cNvPr>
          <p:cNvSpPr txBox="1"/>
          <p:nvPr/>
        </p:nvSpPr>
        <p:spPr>
          <a:xfrm>
            <a:off x="137288" y="892865"/>
            <a:ext cx="900671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Титул «Мисс университет» получила Вероника Кузьмицкая, студентка факультета экономики и управления. «Мистер университет» – Станислав Чопко, студент юридического факультета. </a:t>
            </a: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В этом уникальном соревновании каждый участник выступил как художник, воплощая свою собственную картину мира через красоту, грацию и индивидуальный стиль. Конкурс «Мисс и Мистер университет – 2025» стал не только праздником эстетики, но и площадкой для проявления талантов и личностных качеств каждого участника.</a:t>
            </a:r>
          </a:p>
        </p:txBody>
      </p:sp>
      <p:pic>
        <p:nvPicPr>
          <p:cNvPr id="17410" name="Picture 2" descr="IMG_6859-2">
            <a:extLst>
              <a:ext uri="{FF2B5EF4-FFF2-40B4-BE49-F238E27FC236}">
                <a16:creationId xmlns:a16="http://schemas.microsoft.com/office/drawing/2014/main" id="{DF13EECC-0BB0-FAEB-D9D2-BD77F6DB4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57" y="3110784"/>
            <a:ext cx="2189300" cy="145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IMG_6920-2">
            <a:extLst>
              <a:ext uri="{FF2B5EF4-FFF2-40B4-BE49-F238E27FC236}">
                <a16:creationId xmlns:a16="http://schemas.microsoft.com/office/drawing/2014/main" id="{2307768F-A3FB-A5B3-5AE0-41A08895D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926" y="3103063"/>
            <a:ext cx="2189300" cy="145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IMG_7273-2">
            <a:extLst>
              <a:ext uri="{FF2B5EF4-FFF2-40B4-BE49-F238E27FC236}">
                <a16:creationId xmlns:a16="http://schemas.microsoft.com/office/drawing/2014/main" id="{71A313AF-F311-BB29-6D38-2610169EB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894" y="3103063"/>
            <a:ext cx="2177718" cy="145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IMG_7660-2">
            <a:extLst>
              <a:ext uri="{FF2B5EF4-FFF2-40B4-BE49-F238E27FC236}">
                <a16:creationId xmlns:a16="http://schemas.microsoft.com/office/drawing/2014/main" id="{3D4B375C-4724-181A-4D53-E038C417E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57" y="4625367"/>
            <a:ext cx="2189300" cy="145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IMG_8119-2">
            <a:extLst>
              <a:ext uri="{FF2B5EF4-FFF2-40B4-BE49-F238E27FC236}">
                <a16:creationId xmlns:a16="http://schemas.microsoft.com/office/drawing/2014/main" id="{FB3D30BC-F761-5F70-B567-1B39E94F2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471" y="4604283"/>
            <a:ext cx="2177720" cy="145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IMG_8251-2">
            <a:extLst>
              <a:ext uri="{FF2B5EF4-FFF2-40B4-BE49-F238E27FC236}">
                <a16:creationId xmlns:a16="http://schemas.microsoft.com/office/drawing/2014/main" id="{15FD4939-503A-7E71-959B-179177294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49" y="4616702"/>
            <a:ext cx="2202297" cy="146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2" name="Picture 14" descr="IMG_8359-2">
            <a:extLst>
              <a:ext uri="{FF2B5EF4-FFF2-40B4-BE49-F238E27FC236}">
                <a16:creationId xmlns:a16="http://schemas.microsoft.com/office/drawing/2014/main" id="{B1C96B61-A258-D454-137A-74D37B29D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999" y="3091859"/>
            <a:ext cx="2189300" cy="145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4" name="Picture 16" descr="IMG_6751-2">
            <a:extLst>
              <a:ext uri="{FF2B5EF4-FFF2-40B4-BE49-F238E27FC236}">
                <a16:creationId xmlns:a16="http://schemas.microsoft.com/office/drawing/2014/main" id="{E74D2767-31BD-8E5F-93C6-A030F87E9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615" y="4616702"/>
            <a:ext cx="2159091" cy="143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C741D5-C92E-1B31-DA23-19A334424A20}"/>
              </a:ext>
            </a:extLst>
          </p:cNvPr>
          <p:cNvSpPr txBox="1"/>
          <p:nvPr/>
        </p:nvSpPr>
        <p:spPr>
          <a:xfrm>
            <a:off x="271011" y="6288804"/>
            <a:ext cx="835971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15"/>
              </a:rPr>
              <a:t>https://www.grsu.by/component/k2/item/54511-v-grgu-imeni-yanki-kupaly-sostoyalsya-final-konkursa-miss-i-mister-universitet-2025.html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1616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BD160-B0F9-921C-746F-5D93EBBE4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DFD770F-F8FA-D22D-AD0E-B9C8C6751DD8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1A716A0-4715-6A57-10BB-4A3598C47C22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4074EB4F-3E26-80D0-2730-6F51C49EAF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F93D0496-78E3-4546-6884-F4394117AA6E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4FD5E4F3-F424-2585-60A0-D648BEE23F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D4B0E3-2BE4-BD79-1B93-38F8117EBFD4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B681E44B-E94E-3956-0C10-44310884AB6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DF3473C5-085C-114F-63A7-5438E52F0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A23450ED-2CD7-D0A7-1DF2-3A92123C205B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5C630D88-B63F-4DC1-1B86-F5E6D2F7BE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8BA32FC-28CB-686D-8A22-233A4405239E}"/>
              </a:ext>
            </a:extLst>
          </p:cNvPr>
          <p:cNvSpPr txBox="1"/>
          <p:nvPr/>
        </p:nvSpPr>
        <p:spPr>
          <a:xfrm>
            <a:off x="1092521" y="189094"/>
            <a:ext cx="60339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Весенний благотворительный марафон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358497-6376-A294-7574-F2AD64EC14AA}"/>
              </a:ext>
            </a:extLst>
          </p:cNvPr>
          <p:cNvSpPr txBox="1"/>
          <p:nvPr/>
        </p:nvSpPr>
        <p:spPr>
          <a:xfrm>
            <a:off x="131207" y="942172"/>
            <a:ext cx="8905289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Преподаватели факультета экономики и управления и волонтеры первичной организации ОО «Белорусский союз женщин» 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Купаловского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 университета провели весеннюю благотворительную акцию в ИУОТ № 25 управления ДИН МВД по Гродненской области.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Участники акции «С весенним настроением!» подготовили для осужденных женщин торжественный концерт, сладкие угощения и подарки – изделия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pt_sans_caption"/>
              </a:rPr>
              <a:t>handmade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, оригинальные весенние птички, которые изготовили волонтеры под руководством старшего преподавателя кафедры международного бизнеса и маркетинга Ларисы Скворцовой. Старший преподаватель кафедры финансов и бухгалтерского учета Галина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pt_sans_caption"/>
              </a:rPr>
              <a:t>Нарушевич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 вместе с волонтерами оформили красочные открытки и подготовили сладкие подарки, которые понравились всем присутствующим.</a:t>
            </a:r>
          </a:p>
        </p:txBody>
      </p:sp>
      <p:pic>
        <p:nvPicPr>
          <p:cNvPr id="23554" name="Picture 2" descr="IMG 6605">
            <a:extLst>
              <a:ext uri="{FF2B5EF4-FFF2-40B4-BE49-F238E27FC236}">
                <a16:creationId xmlns:a16="http://schemas.microsoft.com/office/drawing/2014/main" id="{795EBC44-0619-0454-2F2D-6E05E4587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88" y="3681382"/>
            <a:ext cx="3870600" cy="248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IMG_6603">
            <a:extLst>
              <a:ext uri="{FF2B5EF4-FFF2-40B4-BE49-F238E27FC236}">
                <a16:creationId xmlns:a16="http://schemas.microsoft.com/office/drawing/2014/main" id="{2FBD43F6-0166-7F18-939E-B9466BE33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654" y="3678230"/>
            <a:ext cx="3738942" cy="249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143CF9-76AE-B8BB-1F31-6600D183D842}"/>
              </a:ext>
            </a:extLst>
          </p:cNvPr>
          <p:cNvSpPr txBox="1"/>
          <p:nvPr/>
        </p:nvSpPr>
        <p:spPr>
          <a:xfrm>
            <a:off x="-40152" y="6345940"/>
            <a:ext cx="931798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https://www.grsu.by/component/k2/item/54634-vesennij-blagotvoritelnyj-marafon-studenty-i-prepodavateli-grgu-imeni-yanki-kupaly-pomogayut-detyam.html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2072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BD121-3C34-9BB0-B92D-4B4CFC89A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C5C2CA99-8961-EBE4-4688-66250A65B769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B8E8926D-DC3E-7562-EB34-9E72D19B32CC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59BADB25-D9FE-9446-B2FA-9CB622E0D9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32E9F9E5-B9A3-92F6-DAF9-826EDFC202D9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1F4125D1-1670-ECC3-BF62-4209261024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C28057-84DA-5374-63A7-DDA8BECD2276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2C72F1EA-55C2-5042-1BB3-1E1BF3CF266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CD691E41-BFF1-4848-814B-CCDC6B8E2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DBA12690-9C48-0A8E-47E1-DFFAA7F7F58A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EB018357-6B9C-2B2C-7F57-EE0F12C129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E9E1D03-B60A-D668-EB23-F76B1B910AFB}"/>
              </a:ext>
            </a:extLst>
          </p:cNvPr>
          <p:cNvSpPr txBox="1"/>
          <p:nvPr/>
        </p:nvSpPr>
        <p:spPr>
          <a:xfrm>
            <a:off x="767689" y="21507"/>
            <a:ext cx="63715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Конкурс молодых семей </a:t>
            </a:r>
          </a:p>
          <a:p>
            <a:pPr algn="ctr">
              <a:buNone/>
            </a:pP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«Семья – будущее страны!»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66B27F-9706-00EF-4518-70D5F08C0EFE}"/>
              </a:ext>
            </a:extLst>
          </p:cNvPr>
          <p:cNvSpPr txBox="1"/>
          <p:nvPr/>
        </p:nvSpPr>
        <p:spPr>
          <a:xfrm>
            <a:off x="43795" y="880115"/>
            <a:ext cx="9056407" cy="3708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В Национальном детском образовательно-оздоровительном центре «Зубренок» впервые состоялся Форум молодых семей. В рамках данного события проходил конкурс молодых семей «Семья – будущее страны!». 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Купаловский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 университет представила семья выпускницы юридического факультета ГрГУ имени Янки Купалы Веры Мартыновой и магистранта юридического факультета Евгения Вербицкого.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Форум собрал 21 семью из Республики Беларусь и 9 семей из Российской Федерации. Главная задача – выработать конкретные решения для поддержки молодых семей. Именно поэтому участникам было предложено разработать проекты, направленные на создание комфортной среды для воспитания детей, улучшение доступности жилья и развитие программ по социальной поддержке.</a:t>
            </a: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В рамках форума участники побывали на медицинской консультации «Здоровая семья», тренинге по психологической поддержке «Семейная психология: брачные установки и убеждения», юридической консультации «Формы поддержки молодой семьи». Также для молодых семей были подготовлены конкурсы интеллектуальной и спортивной направленности.</a:t>
            </a:r>
          </a:p>
        </p:txBody>
      </p:sp>
      <p:pic>
        <p:nvPicPr>
          <p:cNvPr id="3074" name="Picture 2" descr="IMG_6166">
            <a:extLst>
              <a:ext uri="{FF2B5EF4-FFF2-40B4-BE49-F238E27FC236}">
                <a16:creationId xmlns:a16="http://schemas.microsoft.com/office/drawing/2014/main" id="{AABB3161-27C1-828D-9108-AB308186B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62" y="4588823"/>
            <a:ext cx="2425452" cy="161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G_6161">
            <a:extLst>
              <a:ext uri="{FF2B5EF4-FFF2-40B4-BE49-F238E27FC236}">
                <a16:creationId xmlns:a16="http://schemas.microsoft.com/office/drawing/2014/main" id="{68CFAB9D-A75B-DCA8-4B0C-5B8A44054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074" y="4588823"/>
            <a:ext cx="2425452" cy="161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G_6155">
            <a:extLst>
              <a:ext uri="{FF2B5EF4-FFF2-40B4-BE49-F238E27FC236}">
                <a16:creationId xmlns:a16="http://schemas.microsoft.com/office/drawing/2014/main" id="{DEE18458-6EB0-CD48-FD1F-F6686B9EA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88823"/>
            <a:ext cx="2425452" cy="161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DBCBDD-9E1B-4D68-4C15-CDB29A09E84E}"/>
              </a:ext>
            </a:extLst>
          </p:cNvPr>
          <p:cNvSpPr txBox="1"/>
          <p:nvPr/>
        </p:nvSpPr>
        <p:spPr>
          <a:xfrm>
            <a:off x="2810" y="6273318"/>
            <a:ext cx="91439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10"/>
              </a:rPr>
              <a:t>https://www.grsu.by/component/k2/item/55412-semya-kupalovtsev-stala-obladatelem-diploma-ii-stepeni-v-konkurse-molodykh-semej-semya-budushchee-strany.html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7817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80B59-4F00-229B-440C-CFBDC1F6D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1495685-122F-4076-801A-767F01742016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C871819E-9A03-0B5A-1AF1-C4860757D44B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139958D1-C9BF-7E1B-EFC0-6FB31EDBF3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1A25F571-0AA8-E776-4602-6322E3DE8C04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2123F935-A286-5A35-00FC-94A3F531CA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96FCE1E-A925-CE53-B2F6-62A5ABA8E1A6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2EF78736-CB46-5E7A-D700-4D718AA15B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00593412-71C2-A2C5-A7A7-8DB0E9B1A9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497E8574-1767-E2A5-692F-0B8D5FE41A8A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8F0774A5-A1CD-3D10-B1B6-D8C0B85466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DB733A7-6CF2-EB58-2D71-C550DDFEF42C}"/>
              </a:ext>
            </a:extLst>
          </p:cNvPr>
          <p:cNvSpPr txBox="1"/>
          <p:nvPr/>
        </p:nvSpPr>
        <p:spPr>
          <a:xfrm>
            <a:off x="621936" y="51380"/>
            <a:ext cx="6946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 II Республиканский Форум женщин-предпринимателей «Энергия и созидание»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656658-F515-EB5D-3FCA-296EACE2185A}"/>
              </a:ext>
            </a:extLst>
          </p:cNvPr>
          <p:cNvSpPr txBox="1"/>
          <p:nvPr/>
        </p:nvSpPr>
        <p:spPr>
          <a:xfrm>
            <a:off x="81893" y="1176573"/>
            <a:ext cx="590728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i="0" dirty="0">
                <a:solidFill>
                  <a:srgbClr val="444444"/>
                </a:solidFill>
                <a:effectLst/>
                <a:latin typeface="pt_sans_bold"/>
              </a:rPr>
              <a:t>В Минске, в Национальной библиотеке Республики Беларусь, прошёл II Республиканский Форум женщин-предпринимателей, организованный под эгидой ОО «Белорусский союз женщин». В работе форума принимала участие проректор по научной работе ГрГУ имени Янки Купалы Наталья </a:t>
            </a:r>
            <a:r>
              <a:rPr lang="ru-RU" i="0" dirty="0" err="1">
                <a:solidFill>
                  <a:srgbClr val="444444"/>
                </a:solidFill>
                <a:effectLst/>
                <a:latin typeface="pt_sans_bold"/>
              </a:rPr>
              <a:t>Башун</a:t>
            </a:r>
            <a:r>
              <a:rPr lang="ru-RU" i="0" dirty="0">
                <a:solidFill>
                  <a:srgbClr val="444444"/>
                </a:solidFill>
                <a:effectLst/>
                <a:latin typeface="pt_sans_bold"/>
              </a:rPr>
              <a:t>.</a:t>
            </a:r>
            <a:endParaRPr lang="ru-RU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i="0" dirty="0">
                <a:solidFill>
                  <a:srgbClr val="333333"/>
                </a:solidFill>
                <a:effectLst/>
                <a:latin typeface="pt_sans_caption"/>
              </a:rPr>
              <a:t>В рамках форума обсуждались актуальные темы цифровизации бизнеса, роли мам-предпринимателей, развития сферы гостеприимства и построения коммуникационных связей малого бизнеса. Эти секции направлены на выявление современных тенденций и обмен опытом среди женщин-предпринимателей, что подчеркивает значимость их вклада в экономику страны.</a:t>
            </a:r>
          </a:p>
        </p:txBody>
      </p:sp>
      <p:pic>
        <p:nvPicPr>
          <p:cNvPr id="7170" name="Picture 2" descr="photo 2025 05 29 15 15 35">
            <a:extLst>
              <a:ext uri="{FF2B5EF4-FFF2-40B4-BE49-F238E27FC236}">
                <a16:creationId xmlns:a16="http://schemas.microsoft.com/office/drawing/2014/main" id="{9225A483-FA58-7E3B-1E4C-D35B9FE7E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223" y="917058"/>
            <a:ext cx="2857500" cy="184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hoto_2025-05-29_15-15-22">
            <a:extLst>
              <a:ext uri="{FF2B5EF4-FFF2-40B4-BE49-F238E27FC236}">
                <a16:creationId xmlns:a16="http://schemas.microsoft.com/office/drawing/2014/main" id="{6A07B3B6-1C1D-DC79-9A58-4051FA0CD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058" y="2796958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hoto_2025-05-29_15-15-31">
            <a:extLst>
              <a:ext uri="{FF2B5EF4-FFF2-40B4-BE49-F238E27FC236}">
                <a16:creationId xmlns:a16="http://schemas.microsoft.com/office/drawing/2014/main" id="{47A7C5F1-CE61-FA59-77D6-F7743A0C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222" y="4776772"/>
            <a:ext cx="2848335" cy="189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37C4A8-3DD8-BD98-AC65-3419078BA338}"/>
              </a:ext>
            </a:extLst>
          </p:cNvPr>
          <p:cNvSpPr txBox="1"/>
          <p:nvPr/>
        </p:nvSpPr>
        <p:spPr>
          <a:xfrm>
            <a:off x="4175" y="6364211"/>
            <a:ext cx="626245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10"/>
              </a:rPr>
              <a:t>https://www.grsu.by/component/k2/item/55566-kupalovtsy-uchastvuyut-vo-ii-respublikanskom-forume-zhenshchin-predprinimatelej-energiya-i-sozidanie.html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8431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ECD14-21ED-24D2-C26B-B6FE57D06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0D29E7A-71AE-A47A-0E28-64867F093AE4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FFA796F2-D412-9062-DDB3-7DBB5E187D4E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D8427595-1385-CFB3-AB9E-EF6D8D06F8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0DE98F13-93E6-644D-45D8-DACE51F71607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08CA2845-BD38-F1CF-D417-67FA974C55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EF2B34-DC17-3664-985C-D61C33C86D70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0A1FDEA0-2322-D47B-8ABC-258CC892283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F8546295-1D24-822E-1233-5708407D97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ACBAFDE7-CDCC-05C2-82DE-9A8DF37734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A9FC9DC1-B1D2-8732-FE93-426F4B4B92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091D8A0-C6D9-4E20-6506-42072097F32E}"/>
              </a:ext>
            </a:extLst>
          </p:cNvPr>
          <p:cNvSpPr txBox="1"/>
          <p:nvPr/>
        </p:nvSpPr>
        <p:spPr>
          <a:xfrm>
            <a:off x="747544" y="125489"/>
            <a:ext cx="63944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Республиканский конкурс студенческих семей «Счастливы вместе»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B71B55-01EF-BE10-7A31-2733CADBFD7C}"/>
              </a:ext>
            </a:extLst>
          </p:cNvPr>
          <p:cNvSpPr txBox="1"/>
          <p:nvPr/>
        </p:nvSpPr>
        <p:spPr>
          <a:xfrm>
            <a:off x="115772" y="933866"/>
            <a:ext cx="6140031" cy="5432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В Могилеве проходил республиканский конкурс студенческих семей «Счастливы вместе». В этом году в соревновании приняли участие семь семей из различных вузов Беларуси, среди которых семья Виолетты и Александра Гук, представляющие ГрГУ имени Янки Купалы.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В первый день ребята показали, насколько умело могут распоряжаться семейным бюджетом и планировать его в конкурсе «Копейка в копеечку», приготовили праздничный ужин на двоих и в выбранном стиле сервировали стол. Также в первый день Виолетта и Александр рассказали историю своей семьи и представили свое генеалогическое древо.</a:t>
            </a: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Во второй день участники прошли медицинский квест, приняли участие в ток-шоу «Мы семья и мы счастливы», изготовили ключницы в конкурсе «Умелые руки». Важным моментом стала церемония возложения цветов к мемориалу «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Луполовский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 лагерь смерти», где участники конкурса смогли отдать дань уважения советским воинам-освободителям. Вечером второго дня среди пар организовали турнир по боулингу. Финальный день супруги провели на сцене, продемонстрировав свою визитку «Ты помнишь, как все начиналось?» и подготовив творческое выступление «Семья талантами богата».</a:t>
            </a:r>
          </a:p>
        </p:txBody>
      </p:sp>
      <p:pic>
        <p:nvPicPr>
          <p:cNvPr id="4098" name="Picture 2" descr="50359_8">
            <a:extLst>
              <a:ext uri="{FF2B5EF4-FFF2-40B4-BE49-F238E27FC236}">
                <a16:creationId xmlns:a16="http://schemas.microsoft.com/office/drawing/2014/main" id="{2D5E4704-2961-2989-8FA3-EC988C676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301" y="897310"/>
            <a:ext cx="2749488" cy="183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50359_4">
            <a:extLst>
              <a:ext uri="{FF2B5EF4-FFF2-40B4-BE49-F238E27FC236}">
                <a16:creationId xmlns:a16="http://schemas.microsoft.com/office/drawing/2014/main" id="{6EBB1612-F3BC-11EE-4F34-542FB8585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301" y="2784053"/>
            <a:ext cx="2749488" cy="183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hoto 2025 05 16 16 37 37">
            <a:extLst>
              <a:ext uri="{FF2B5EF4-FFF2-40B4-BE49-F238E27FC236}">
                <a16:creationId xmlns:a16="http://schemas.microsoft.com/office/drawing/2014/main" id="{9E914D8B-2323-6DA6-67B9-E9DC590A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764" y="4678639"/>
            <a:ext cx="2752607" cy="189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13C3CC-723E-0215-1F9A-5DD0311F5397}"/>
              </a:ext>
            </a:extLst>
          </p:cNvPr>
          <p:cNvSpPr txBox="1"/>
          <p:nvPr/>
        </p:nvSpPr>
        <p:spPr>
          <a:xfrm>
            <a:off x="-14532" y="6375802"/>
            <a:ext cx="979771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10"/>
              </a:rPr>
              <a:t>https://www.grsu.by/component/k2/item/55408-semya-violetty-i-aleksandra-guk-zanyala-vtoroe-mesto-v-respublikanskom-konkurse-studencheskikh-semej-schastlivy-vmeste.html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04342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8756</TotalTime>
  <Words>2097</Words>
  <Application>Microsoft Office PowerPoint</Application>
  <PresentationFormat>Экран (4:3)</PresentationFormat>
  <Paragraphs>104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Comic Sans MS</vt:lpstr>
      <vt:lpstr>Impact</vt:lpstr>
      <vt:lpstr>pt_sans_bold</vt:lpstr>
      <vt:lpstr>pt_sans_caption</vt:lpstr>
      <vt:lpstr>Segoe UI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устойчивого развития</dc:title>
  <dc:creator>Лисовская Анастасия Казимировна</dc:creator>
  <cp:lastModifiedBy>Лисовская АНАСТАСИЯ КАЗИМИРОВНА</cp:lastModifiedBy>
  <cp:revision>758</cp:revision>
  <cp:lastPrinted>2022-08-31T19:27:54Z</cp:lastPrinted>
  <dcterms:created xsi:type="dcterms:W3CDTF">2022-08-29T06:47:08Z</dcterms:created>
  <dcterms:modified xsi:type="dcterms:W3CDTF">2026-04-28T05:48:11Z</dcterms:modified>
</cp:coreProperties>
</file>