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9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56" r:id="rId9"/>
    <p:sldId id="257" r:id="rId10"/>
    <p:sldId id="258" r:id="rId11"/>
    <p:sldId id="259" r:id="rId12"/>
    <p:sldId id="272" r:id="rId13"/>
    <p:sldId id="260" r:id="rId14"/>
    <p:sldId id="261" r:id="rId15"/>
    <p:sldId id="262" r:id="rId16"/>
    <p:sldId id="263" r:id="rId17"/>
    <p:sldId id="26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A8203-2DD8-4EB7-8D26-3FD9DE8CDF8B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CB2DE-EE23-4C87-A588-7C9B98CBA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86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CB2DE-EE23-4C87-A588-7C9B98CBA4A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3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93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15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979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3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93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02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7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8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06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200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04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8660D81-746C-4094-B7DF-6B5129A8BA33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06C1D84-E691-4E48-9B02-AFDCF2B8085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04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64AD40-EE3F-4057-9202-B78422B30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121" y="1773382"/>
            <a:ext cx="8743873" cy="2054373"/>
          </a:xfrm>
        </p:spPr>
        <p:txBody>
          <a:bodyPr>
            <a:normAutofit/>
          </a:bodyPr>
          <a:lstStyle/>
          <a:p>
            <a:pPr algn="ctr"/>
            <a:r>
              <a:rPr lang="ru-RU" sz="9600" dirty="0">
                <a:latin typeface="+mn-lt"/>
              </a:rPr>
              <a:t>Выборы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661DC8-ABAD-41AC-A5FA-3CF6B1A55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20145" y="4553527"/>
            <a:ext cx="6296153" cy="1455223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607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6CECB3-710C-E145-2D06-374C166CA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317673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tx1"/>
                </a:solidFill>
              </a:rPr>
              <a:t>Кандидат в депутаты местного Совета депутатов может быть выдвинут от нескольких меньших трудовых коллективов </a:t>
            </a:r>
            <a:r>
              <a:rPr lang="ru-RU" sz="2400" dirty="0">
                <a:solidFill>
                  <a:schemeClr val="tx1"/>
                </a:solidFill>
              </a:rPr>
              <a:t>с общей численностью работающих, на их общем собрании.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Собрание правомочно, если от каждого такого коллектива организации присутствует более половины его состава.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Собрания избирателей по выдвижению кандидатов в депутаты местных Советов депутатов могут проводиться по структурным подразделениям организаций при условии, что их численный состав при выдвижении кандидата в депутаты соответствующего местного Совета депутатов отвечает требованиям, указанным выше.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tx1"/>
                </a:solidFill>
              </a:rPr>
              <a:t>Кандидат в депутаты местного Совета депутатов может быть выдвинут от нескольких структурных подразделений или от нескольких трудовых коллективов и структурных подразделений на их общем собрании. </a:t>
            </a:r>
            <a:r>
              <a:rPr lang="ru-RU" sz="2400" dirty="0">
                <a:solidFill>
                  <a:schemeClr val="tx1"/>
                </a:solidFill>
              </a:rPr>
              <a:t>При выдвижении кандидата в депутаты в структурном подразделении (структурных подразделениях) выдвижение кандидата в депутаты от всего трудового коллектива не проводится.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tx1"/>
                </a:solidFill>
              </a:rPr>
              <a:t>Трудовой коллектив организации или коллективы ее структурных подразделений вправе выдвинуть только по одному кандидату в депутаты каждого территориального уровня местных Советов депутатов.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30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248B34-6004-2F14-901F-F908D7E02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6519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Кто может быть выдвинут кандидатом в депутаты местных Советов депутатов?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83BDA9-1781-0B4E-A413-483C72C95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Кандидатами в депутаты местных Советов депутатов могут   быть выдвинуты</a:t>
            </a:r>
            <a:r>
              <a:rPr lang="en-US" sz="2800" b="1" dirty="0">
                <a:solidFill>
                  <a:schemeClr val="tx1"/>
                </a:solidFill>
              </a:rPr>
              <a:t>:</a:t>
            </a:r>
          </a:p>
          <a:p>
            <a:r>
              <a:rPr lang="ru-RU" sz="2800" dirty="0">
                <a:solidFill>
                  <a:schemeClr val="tx1"/>
                </a:solidFill>
              </a:rPr>
              <a:t>граждане, проживающие или работающие на территории соответствующего местного Совета депутатов</a:t>
            </a:r>
            <a:r>
              <a:rPr lang="en-US" sz="2800" dirty="0">
                <a:solidFill>
                  <a:schemeClr val="tx1"/>
                </a:solidFill>
              </a:rPr>
              <a:t>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работающие в организациях, расположенных на территории другого местного Совета депутатов, но связанных с удовлетворением потребностей населения и социальным развитием территории данного местного Совета депутатов.</a:t>
            </a:r>
          </a:p>
        </p:txBody>
      </p:sp>
    </p:spTree>
    <p:extLst>
      <p:ext uri="{BB962C8B-B14F-4D97-AF65-F5344CB8AC3E}">
        <p14:creationId xmlns:p14="http://schemas.microsoft.com/office/powerpoint/2010/main" val="13872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248B34-6004-2F14-901F-F908D7E02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217710"/>
            <a:ext cx="1144385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Кто может быть выдвинут кандидатом в депутаты местных Советов депутатов?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83BDA9-1781-0B4E-A413-483C72C95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722922"/>
            <a:ext cx="11443855" cy="46501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</a:rPr>
              <a:t>Лицо, предлагаемое для выдвижения кандидатом в депутаты Палаты представителей </a:t>
            </a:r>
            <a:r>
              <a:rPr lang="ru-RU" sz="2400" dirty="0">
                <a:solidFill>
                  <a:schemeClr val="tx1"/>
                </a:solidFill>
              </a:rPr>
              <a:t>по избирательному округу группой избирателей, должны поддержать не менее 1000 избирателей, проживающих на территории данного избирательного округа, а </a:t>
            </a:r>
            <a:r>
              <a:rPr lang="ru-RU" sz="2400" b="1" dirty="0">
                <a:solidFill>
                  <a:schemeClr val="tx1"/>
                </a:solidFill>
              </a:rPr>
              <a:t>лицо, предлагаемое для выдвижения кандидатом в депутаты местного Совета депутатов</a:t>
            </a:r>
            <a:r>
              <a:rPr lang="ru-RU" sz="2400" dirty="0">
                <a:solidFill>
                  <a:schemeClr val="tx1"/>
                </a:solidFill>
              </a:rPr>
              <a:t>, - избиратели, проживающие на территории избирательного округа, в количестве: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в областной и Минский городской Совет депутатов - не менее 150;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в районный, городской (города областного подчинения) Совет депутатов - не менее 75;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в городской (города районного подчинения), поселковый и сельский Совет депутатов - не менее 20.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982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9BA9B5F-FF77-BF67-4023-B43A89F5B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564" y="249382"/>
            <a:ext cx="11621581" cy="599741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В подписных листах должны быть подписи избирателей, проживающих на территории избирательного округа.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 Право избирать имеют граждане Республики Беларусь, достигшие 18 лет.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 В выборах не участвуют граждане, признанные судом недееспособными, лица, содержащиеся по приговору суда в местах лишения свободы.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 Каждый избиратель имеет один голос.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 Голосование на выборах является тайным.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 Проведение выборов обеспечивают комиссии.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 В список граждан, имеющих право участвовать в выборах, включаются: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обладающие избирательным правом граждане Республики Беларусь,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достигшие ко дню или в день выборов 18 лет,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зарегистрированные к моменту составления списка по месту жительства или по месту пребывания на территории данного участка для голосования.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E0E3A-4616-936E-5007-EF52BA8B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543" y="0"/>
            <a:ext cx="10350067" cy="156490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Требования к гражданам для участия в выборах и что делать если вас нет в списках?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AE519C-489D-EF6A-3D4A-BFF6C3C86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73" y="1676351"/>
            <a:ext cx="11887200" cy="4567432"/>
          </a:xfrm>
          <a:solidFill>
            <a:schemeClr val="bg1"/>
          </a:solidFill>
        </p:spPr>
        <p:txBody>
          <a:bodyPr>
            <a:normAutofit fontScale="55000" lnSpcReduction="20000"/>
          </a:bodyPr>
          <a:lstStyle/>
          <a:p>
            <a:pPr indent="0" algn="just">
              <a:lnSpc>
                <a:spcPct val="120000"/>
              </a:lnSpc>
              <a:buNone/>
            </a:pPr>
            <a:r>
              <a:rPr lang="ru-RU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Граждане, зарегистрированные по месту пребывания, включаются в список только на участке для голосования по месту пребывания.</a:t>
            </a:r>
            <a:endParaRPr lang="ru-RU" sz="2900" dirty="0">
              <a:effectLst/>
              <a:latin typeface="+mj-lt"/>
              <a:ea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buNone/>
            </a:pPr>
            <a:r>
              <a:rPr lang="ru-RU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Гражданин, имеющий право участвовать в выборах, может быть включен в список только на одном участке для голосования.</a:t>
            </a:r>
            <a:endParaRPr lang="ru-RU" sz="2900" dirty="0">
              <a:effectLst/>
              <a:latin typeface="+mj-lt"/>
              <a:ea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buNone/>
            </a:pPr>
            <a:r>
              <a:rPr lang="ru-RU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Граждане, имеющие право участвовать в выборах, но не включенные в список по какой-либо причине, дополнительно включаются участковой комиссией в список на основании:</a:t>
            </a:r>
            <a:endParaRPr lang="ru-RU" sz="29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паспорта гражданина Республики Беларусь при наличии в нем штампа о регистрации по месту жительства на территории участка для голосования, </a:t>
            </a:r>
            <a:endParaRPr lang="ru-RU" sz="29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граждане, зарегистрированные по месту пребывания, - на основании паспорта гражданина Республики Беларусь и документа, подтверждающего регистрацию по месту пребывания на территории участка для голосования. </a:t>
            </a:r>
            <a:endParaRPr lang="ru-RU" sz="2900" dirty="0">
              <a:effectLst/>
              <a:latin typeface="+mj-lt"/>
              <a:ea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buNone/>
            </a:pPr>
            <a:r>
              <a:rPr lang="ru-RU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При отсутствии у гражданина регистрации на территории данного участка для голосования он включается в список на основании паспорта гражданина Республики Беларусь и документа, подтверждающего проживание на территории участка для голосования. В этом случае участковая комиссия передает сообщение о включении гражданина в список в участковую комиссию участка для голосования, на территории которого гражданин зарегистрирован по месту жительства или по месту пребывания.</a:t>
            </a:r>
            <a:endParaRPr lang="ru-RU" sz="2900" dirty="0">
              <a:effectLst/>
              <a:latin typeface="+mj-lt"/>
              <a:ea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buNone/>
            </a:pPr>
            <a:r>
              <a:rPr lang="ru-RU" sz="29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Каждому гражданину обеспечивается возможность проверить, включен ли он в список и правильно ли в списке указаны сведения о нем.</a:t>
            </a:r>
            <a:endParaRPr lang="ru-RU" sz="29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427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F32251-099C-CB1F-4812-963948CB2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564" y="508000"/>
            <a:ext cx="11591636" cy="5729171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В день выборов голосование проводится с 8 до 20 часов. Участковые комиссии не позднее чем за 10 дней до выборов информируют избирателей о дне выборов, времени и месте голосования, номере телефона комиссии, а также направляют избирателям информацию о кандидатах в депутаты, представленную соответственно Центральной комиссией, территориальной, окружной избирательной комиссией.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Каждый избиратель голосует лично, голосование за других лиц не допускается.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Бюллетень для голосования выдается избирателю членом участковой комиссии на основании списка граждан, имеющих право участвовать в выборах, после предъявления паспорта гражданина Республики Беларусь. При получении бюллетеня избиратель расписывается в соответствующей графе указанного списка.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Бюллетень заполняется голосующим в кабине или комнате для тайного голосования. При заполнении бюллетеня запрещается присутствие кого бы то ни было, кроме голосующего.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При голосовании избиратель ставит любой знак в пустом квадрате, расположенном справа от фамилии того кандидата, за которого он голосует. Если избиратель голосует против всех кандидатов, он ставит любой знак в пустом квадрате, расположенном справа от строки "Против всех кандидатов".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Заполненный бюллетень избиратель опускает в ящик для голосования.</a:t>
            </a:r>
          </a:p>
        </p:txBody>
      </p:sp>
    </p:spTree>
    <p:extLst>
      <p:ext uri="{BB962C8B-B14F-4D97-AF65-F5344CB8AC3E}">
        <p14:creationId xmlns:p14="http://schemas.microsoft.com/office/powerpoint/2010/main" val="243543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A42294-7199-EF98-0B3C-F66FD6E8A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691" y="1"/>
            <a:ext cx="11443854" cy="188421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b="1" dirty="0"/>
              <a:t>Как поступить, если избиратель не имеет возможности находится по месту своего участка в день выборов?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C84E62-BE93-71AA-24F4-42618AC28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691" y="1884219"/>
            <a:ext cx="11443854" cy="4479636"/>
          </a:xfrm>
        </p:spPr>
        <p:txBody>
          <a:bodyPr>
            <a:normAutofit/>
          </a:bodyPr>
          <a:lstStyle/>
          <a:p>
            <a:pPr marL="57150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Избиратель, не имеющий возможности в день выборов находиться по месту своего жительства, вправе не ранее чем за пять дней до выборов заполнить в помещении участковой комиссии бюллетень и опустить его в опечатанный отдельный ящик для голосования избирателей, которые будут отсутствовать в день проведения выборов по месту их жительства. Официального подтверждения причин невозможности избирателя прийти в помещение для голосования в день выборов не требуется.</a:t>
            </a:r>
            <a:endParaRPr lang="ru-RU" dirty="0">
              <a:effectLst/>
              <a:latin typeface="+mj-lt"/>
              <a:ea typeface="Times New Roman" panose="02020603050405020304" pitchFamily="18" charset="0"/>
            </a:endParaRPr>
          </a:p>
          <a:p>
            <a:pPr marL="57150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Досрочное голосование осуществляется с 12 до 19 часов без перерыва в присутствии не менее двух членов участковой комиссии.</a:t>
            </a:r>
            <a:endParaRPr lang="ru-RU" dirty="0">
              <a:effectLst/>
              <a:latin typeface="+mj-lt"/>
              <a:ea typeface="Times New Roman" panose="02020603050405020304" pitchFamily="18" charset="0"/>
            </a:endParaRPr>
          </a:p>
          <a:p>
            <a:pPr marL="57150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При получении бюллетеня избиратель собственноручно расписывается в списке граждан, имеющих право участвовать в выборах, и указывает дату досрочного голосования.</a:t>
            </a:r>
            <a:endParaRPr lang="ru-RU" dirty="0">
              <a:effectLst/>
              <a:latin typeface="+mj-lt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32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BD2FEE-A039-E49A-8182-36A0EB162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675466"/>
            <a:ext cx="8534400" cy="1507067"/>
          </a:xfrm>
        </p:spPr>
        <p:txBody>
          <a:bodyPr/>
          <a:lstStyle/>
          <a:p>
            <a:pPr algn="ctr"/>
            <a:r>
              <a:rPr lang="ru-RU" dirty="0"/>
              <a:t>Благодарим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2189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A59E2-FB5A-4F41-9280-9E4A2D2CB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Политическое участие – </a:t>
            </a:r>
            <a:r>
              <a:rPr lang="ru-RU" b="1" dirty="0"/>
              <a:t>это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A271EC9-9C89-46EB-A9CA-EE6E065DC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процесс влияние граждан на формирование и функционирование институтов государственной власти, на выработку и реализацию ими желаемых для граждан решений и 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1358344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D721E2-A50D-4CA6-90D7-6721632A6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247" y="338844"/>
            <a:ext cx="10617063" cy="1051550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политического участия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8745A1-FAB7-4EA9-89B1-FE0262703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1247" y="1485282"/>
            <a:ext cx="10989925" cy="442203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sz="36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</a:t>
            </a:r>
            <a:r>
              <a:rPr lang="ru-RU" sz="3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ленство граждан в политических партиях</a:t>
            </a:r>
            <a:r>
              <a:rPr lang="en-US" sz="3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3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Членство в </a:t>
            </a:r>
            <a:r>
              <a:rPr lang="ru-RU" sz="3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общественных организациях и движениях;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3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частие в выборах.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17B133-92DB-4334-BF14-CC5BED8D8523}"/>
              </a:ext>
            </a:extLst>
          </p:cNvPr>
          <p:cNvSpPr txBox="1"/>
          <p:nvPr/>
        </p:nvSpPr>
        <p:spPr>
          <a:xfrm>
            <a:off x="2364509" y="5445882"/>
            <a:ext cx="91972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Наша жизнь сегодня – результат вчерашнего выбора!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37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C020A8-A197-4548-8D96-8FCFB178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3" y="317001"/>
            <a:ext cx="11194471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ПЕРВЫЙ ЕДИНЫЙ ДЕНЬ ГОЛОСОВАНИЯ В БЕЛАРУСИ ПРОЙДЕТ 25 ФЕВРАЛЯ 2024 ГОДА</a:t>
            </a:r>
            <a:endParaRPr lang="ru-RU" b="1" dirty="0">
              <a:latin typeface="+mn-lt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7D7F11-A44E-449F-A490-F3CF461FF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801091"/>
            <a:ext cx="11194472" cy="4535054"/>
          </a:xfrm>
        </p:spPr>
        <p:txBody>
          <a:bodyPr>
            <a:normAutofit lnSpcReduction="10000"/>
          </a:bodyPr>
          <a:lstStyle/>
          <a:p>
            <a:pPr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ВВЕДЕНИЕ ЕДИНОГО ДНЯ ГОЛОСОВАНИЯ ОЗНАЧАЕТ ПРОВЕДЕНИЕ В ОДИН ДЕНЬ ВЫБОРОВ: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3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депутатов Палаты представителей Национального собрания Республики Беларусь</a:t>
            </a:r>
            <a:r>
              <a:rPr lang="en-US" sz="23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;</a:t>
            </a:r>
            <a:endParaRPr lang="ru-RU" sz="2300" b="1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3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депутатов местных Советов депутатов:</a:t>
            </a:r>
            <a:endParaRPr lang="ru-RU" sz="2300" b="1" dirty="0">
              <a:effectLst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ru-RU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 областной и Минский городской Совет депутатов;</a:t>
            </a:r>
            <a:endParaRPr lang="ru-RU" sz="2300" dirty="0">
              <a:effectLst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ru-RU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 районный, городской (города областного подчинения) Совет депутатов;</a:t>
            </a:r>
            <a:endParaRPr lang="ru-RU" sz="2300" dirty="0">
              <a:effectLst/>
              <a:ea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+mj-lt"/>
              <a:buAutoNum type="alphaLcPeriod"/>
            </a:pPr>
            <a:r>
              <a:rPr lang="ru-RU" sz="23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 городской (города районного подчинения), поселковый и сельский Совет депутатов.</a:t>
            </a:r>
            <a:endParaRPr lang="ru-RU" sz="2300" dirty="0">
              <a:effectLst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641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226251-ED73-49A2-80D1-EAFF3D796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98" y="3278909"/>
            <a:ext cx="4937654" cy="2669309"/>
          </a:xfrm>
        </p:spPr>
        <p:txBody>
          <a:bodyPr>
            <a:norm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Депутатом Палаты представителей может быть избран гражданин Республики Беларусь, достигший 21 года, постоянно проживающий в Республике Беларусь.</a:t>
            </a:r>
            <a:endParaRPr lang="ru-RU" sz="2200" b="1" dirty="0">
              <a:latin typeface="+mn-lt"/>
            </a:endParaRP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D651B2E2-BACB-4192-8D5A-7768F06E2AB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061347" y="914400"/>
            <a:ext cx="1990356" cy="1982292"/>
          </a:xfrm>
          <a:solidFill>
            <a:schemeClr val="bg1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5E3D2B-86C2-427B-93DC-473BC9BDB377}"/>
              </a:ext>
            </a:extLst>
          </p:cNvPr>
          <p:cNvSpPr txBox="1"/>
          <p:nvPr/>
        </p:nvSpPr>
        <p:spPr>
          <a:xfrm>
            <a:off x="6659238" y="3363107"/>
            <a:ext cx="4794573" cy="2058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Депутатом местного Совета депутатов может быть избран гражданин Республики Беларусь, достигший 18 лет.</a:t>
            </a:r>
            <a:endParaRPr lang="ru-RU" sz="2200" b="1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B5646041-394B-426B-A117-8094CE11A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096" y="323272"/>
            <a:ext cx="3091058" cy="303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536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36804-E553-4AFA-B960-C74A0B245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108" y="513274"/>
            <a:ext cx="11351492" cy="668980"/>
          </a:xfrm>
        </p:spPr>
        <p:txBody>
          <a:bodyPr>
            <a:noAutofit/>
          </a:bodyPr>
          <a:lstStyle/>
          <a:p>
            <a:pPr indent="450215" algn="ctr"/>
            <a:r>
              <a:rPr lang="ru-RU" sz="28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ВЫДВИЖЕНИЕ КАНДИДАТОВ ОТ ПОЛИТИЧЕСКИХ ПАРТИЙ</a:t>
            </a:r>
            <a:r>
              <a:rPr lang="en-US" sz="28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44BCE5-DE8F-43AA-8994-F3C7A9E6A161}"/>
              </a:ext>
            </a:extLst>
          </p:cNvPr>
          <p:cNvSpPr txBox="1"/>
          <p:nvPr/>
        </p:nvSpPr>
        <p:spPr>
          <a:xfrm>
            <a:off x="434108" y="1537244"/>
            <a:ext cx="11351492" cy="42473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2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кандидатов в депутаты Палаты представителей </a:t>
            </a:r>
            <a:r>
              <a:rPr lang="ru-RU" sz="2200" dirty="0">
                <a:ea typeface="Calibri" panose="020F0502020204030204" pitchFamily="34" charset="0"/>
                <a:cs typeface="Times New Roman" panose="02020603050405020304" pitchFamily="18" charset="0"/>
              </a:rPr>
              <a:t>от политических партий осуществляется высшими органами политических партий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кандидатов в депутаты областных, Минского городского, районных, городских (городов областного подчинения) Советов депутатов </a:t>
            </a: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руководящими органами областных, Минской городской, районных, городских организационных структур.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кандидатов в депутаты городских (городов районного подчинения), поселковых и сельских Советов депутатов </a:t>
            </a: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руководящими органами районных, городских организационных структур.</a:t>
            </a: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Политическая партия вправе выдвинуть по каждому избирательному округу по выборам в Палату представителей, соответствующий местный Совет депутатов только одного кандидата в депутаты из числа членов этой политической партии.</a:t>
            </a:r>
          </a:p>
        </p:txBody>
      </p:sp>
    </p:spTree>
    <p:extLst>
      <p:ext uri="{BB962C8B-B14F-4D97-AF65-F5344CB8AC3E}">
        <p14:creationId xmlns:p14="http://schemas.microsoft.com/office/powerpoint/2010/main" val="258902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A8E9B5-FE9F-4807-B16A-A985C887B52C}"/>
              </a:ext>
            </a:extLst>
          </p:cNvPr>
          <p:cNvSpPr txBox="1"/>
          <p:nvPr/>
        </p:nvSpPr>
        <p:spPr>
          <a:xfrm>
            <a:off x="1020887" y="241490"/>
            <a:ext cx="101380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ПОРЯДОК ВЫДВИЖЕНИЯ КАНДИДАТОВ 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В ДЕПУТАТЫ ПАЛАТЫ ПРЕДСТАВИТЕЛЕЙ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ТРУДОВЫМИ КОЛЛЕКТИВАМИ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051626-A54B-4767-9B90-5387002A71F4}"/>
              </a:ext>
            </a:extLst>
          </p:cNvPr>
          <p:cNvSpPr txBox="1"/>
          <p:nvPr/>
        </p:nvSpPr>
        <p:spPr>
          <a:xfrm>
            <a:off x="301841" y="1418061"/>
            <a:ext cx="11576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Выдвижение кандидатов в депутаты Палаты представителей от трудовых коллективов организаций осуществляется на собраниях (конференциях) избирателей в трудовых коллективах.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FFC720-AB82-4488-8B8D-170C50DA5985}"/>
              </a:ext>
            </a:extLst>
          </p:cNvPr>
          <p:cNvSpPr txBox="1"/>
          <p:nvPr/>
        </p:nvSpPr>
        <p:spPr>
          <a:xfrm>
            <a:off x="301841" y="2840854"/>
            <a:ext cx="115761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Собрания (конференции) избирателей 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трудовых коллективах </a:t>
            </a:r>
            <a:r>
              <a:rPr lang="ru-RU" sz="24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организаций, находящихся на территории избирательного округа, насчитывающих не менее 300 человек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созываются администрацией организации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 собственной инициативе,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 инициативе группы избирателей в количестве не менее 150 человек, работающих в организации.</a:t>
            </a:r>
          </a:p>
          <a:p>
            <a:pPr indent="450215" algn="just"/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Трудовой коллектив может выдвинуть только одного кандидата в депутаты Палаты представителей.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84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2930F5-46A3-7A5B-6B08-FCFC38945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855" y="208474"/>
            <a:ext cx="10113817" cy="128089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dirty="0"/>
              <a:t>Порядок выдвижения </a:t>
            </a:r>
            <a:r>
              <a:rPr lang="ru-RU" sz="3600" b="1" u="sng" dirty="0"/>
              <a:t>кандидатов в депутаты местных Советов депутатов </a:t>
            </a:r>
            <a:r>
              <a:rPr lang="ru-RU" sz="3600" b="1" dirty="0"/>
              <a:t>трудовыми коллективами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F098CE-4E25-5D15-C1EA-AE316C72B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527" y="1736437"/>
            <a:ext cx="11286837" cy="450073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Выдвижение кандидатов в депутаты местных Советов депутатов от трудовых коллективов организаций осуществляется </a:t>
            </a:r>
            <a:r>
              <a:rPr lang="ru-RU" sz="2400" u="sng" dirty="0">
                <a:solidFill>
                  <a:schemeClr val="tx1"/>
                </a:solidFill>
              </a:rPr>
              <a:t>на собраниях (конференциях) избирателей</a:t>
            </a:r>
            <a:r>
              <a:rPr lang="ru-RU" sz="2400" dirty="0">
                <a:solidFill>
                  <a:schemeClr val="tx1"/>
                </a:solidFill>
              </a:rPr>
              <a:t> в трудовых коллективах.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Выдвижение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кандидатов в депутаты областного, Минского городского Совета депутатов осуществляется трудовыми коллективами, расположенными на территории соответствующего избирательного округа</a:t>
            </a:r>
            <a:r>
              <a:rPr lang="en-US" sz="2400" dirty="0">
                <a:solidFill>
                  <a:schemeClr val="tx1"/>
                </a:solidFill>
              </a:rPr>
              <a:t>;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кандидатов в депутаты районного, городского, поселкового, сельского Совета депутатов - трудовыми коллективами, расположенными на территории соответствующего местного Совета депутатов.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50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AB5B21-008E-48DE-76D5-761720AFF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963" y="315983"/>
            <a:ext cx="10575636" cy="148705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Когда собрания избирателей в трудовых коллективах могут выдвигать кандидатов в депутаты?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45D07F-3A3B-C289-B271-A0AFE506D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91" y="1948873"/>
            <a:ext cx="10719521" cy="430414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</a:rPr>
              <a:t>При выдвижении кандидатов в депутаты областного, Минского городского Совета депутатов - в коллективах, насчитывающих не менее 150 работающих;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</a:rPr>
              <a:t>При выдвижении кандидатов в депутаты районного, городского (города областного подчинения) Совета депутатов - в коллективах, насчитывающих не менее 75 работающих;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/>
                </a:solidFill>
              </a:rPr>
              <a:t>При выдвижении кандидатов в депутаты городского (города районного подчинения), поселкового, сельского Совета депутатов - в коллективах, насчитывающих не менее 20 работающих.</a:t>
            </a:r>
          </a:p>
        </p:txBody>
      </p:sp>
    </p:spTree>
    <p:extLst>
      <p:ext uri="{BB962C8B-B14F-4D97-AF65-F5344CB8AC3E}">
        <p14:creationId xmlns:p14="http://schemas.microsoft.com/office/powerpoint/2010/main" val="87368873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</TotalTime>
  <Words>1484</Words>
  <Application>Microsoft Office PowerPoint</Application>
  <PresentationFormat>Широкоэкранный</PresentationFormat>
  <Paragraphs>83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Monotype Corsiva</vt:lpstr>
      <vt:lpstr>Times New Roman</vt:lpstr>
      <vt:lpstr>Wingdings</vt:lpstr>
      <vt:lpstr>Ретро</vt:lpstr>
      <vt:lpstr>Выборы </vt:lpstr>
      <vt:lpstr>Политическое участие – это</vt:lpstr>
      <vt:lpstr>Формы политического участия:</vt:lpstr>
      <vt:lpstr>ПЕРВЫЙ ЕДИНЫЙ ДЕНЬ ГОЛОСОВАНИЯ В БЕЛАРУСИ ПРОЙДЕТ 25 ФЕВРАЛЯ 2024 ГОДА</vt:lpstr>
      <vt:lpstr>Депутатом Палаты представителей может быть избран гражданин Республики Беларусь, достигший 21 года, постоянно проживающий в Республике Беларусь.</vt:lpstr>
      <vt:lpstr>ВЫДВИЖЕНИЕ КАНДИДАТОВ ОТ ПОЛИТИЧЕСКИХ ПАРТИЙ:</vt:lpstr>
      <vt:lpstr>Презентация PowerPoint</vt:lpstr>
      <vt:lpstr>Порядок выдвижения кандидатов в депутаты местных Советов депутатов трудовыми коллективами</vt:lpstr>
      <vt:lpstr>Когда собрания избирателей в трудовых коллективах могут выдвигать кандидатов в депутаты?</vt:lpstr>
      <vt:lpstr>Презентация PowerPoint</vt:lpstr>
      <vt:lpstr>Кто может быть выдвинут кандидатом в депутаты местных Советов депутатов?</vt:lpstr>
      <vt:lpstr>Кто может быть выдвинут кандидатом в депутаты местных Советов депутатов?</vt:lpstr>
      <vt:lpstr>Презентация PowerPoint</vt:lpstr>
      <vt:lpstr>Требования к гражданам для участия в выборах и что делать если вас нет в списках?</vt:lpstr>
      <vt:lpstr>Презентация PowerPoint</vt:lpstr>
      <vt:lpstr>Как поступить, если избиратель не имеет возможности находится по месту своего участка в день выборов?</vt:lpstr>
      <vt:lpstr>Благодарим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Выборы</dc:title>
  <dc:creator>Admin</dc:creator>
  <cp:lastModifiedBy>Ira</cp:lastModifiedBy>
  <cp:revision>27</cp:revision>
  <dcterms:created xsi:type="dcterms:W3CDTF">2023-03-26T17:33:34Z</dcterms:created>
  <dcterms:modified xsi:type="dcterms:W3CDTF">2023-11-14T13:09:13Z</dcterms:modified>
</cp:coreProperties>
</file>