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74469"/>
            <a:ext cx="8915400" cy="611341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Беларуси на официальном учете в </a:t>
            </a:r>
            <a:r>
              <a:rPr lang="ru-RU" dirty="0" err="1"/>
              <a:t>наркодиспансерах</a:t>
            </a:r>
            <a:r>
              <a:rPr lang="ru-RU" dirty="0"/>
              <a:t> состоит почти 4 тысячи человек. Международная практика доказывает, что эту цифру можно смело умножать на 10. </a:t>
            </a:r>
          </a:p>
          <a:p>
            <a:r>
              <a:rPr lang="ru-RU" dirty="0"/>
              <a:t>В сравнении с 1990 годом распространение употребления наркотиков возросло в 6,6 раз, а количество больных наркоманией - в 1,7 раз (это только официальная статистика).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Республике Беларусь пока лечение бесплатное, хотя во всем мире оно одно из самых дорогостоящих и всегда платное. В России, к примеру, один день лечения от наркомании в государственной клинике стоит порядка $100, в частной - от $200. День лечения одного пациента в минском отделении обходится государству примерно в 1 млн. рублей. </a:t>
            </a:r>
          </a:p>
          <a:p>
            <a:r>
              <a:rPr lang="ru-RU" dirty="0"/>
              <a:t>В 2020 году только 13% всех пациентов прошли лечение добровольно. Все остальные - вынужденно. Либо закончились деньги на наркотики, либо попали в лечебное учреждение через милицию. </a:t>
            </a:r>
          </a:p>
          <a:p>
            <a:r>
              <a:rPr lang="ru-RU" dirty="0" smtClean="0"/>
              <a:t>Из </a:t>
            </a:r>
            <a:r>
              <a:rPr lang="ru-RU" dirty="0"/>
              <a:t>4 тысяч состоящих на учете наркоманов 88 ВИЧ-инфицированных. Мировая практика показывает, что через 3 года при наличии ВИЧ-инфицированных среди шприцевых наркоманов заражается 70% их общего количества. А стоимость лечения такого пациента в среднем за его жизнь обходится в 100-120 тысяч долларов.</a:t>
            </a:r>
          </a:p>
          <a:p>
            <a:r>
              <a:rPr lang="ru-RU" dirty="0"/>
              <a:t>Минздрав из года в год в своих отчетах указывает стандартную цифру полностью излечившихся - 0,3</a:t>
            </a:r>
            <a:r>
              <a:rPr lang="ru-RU" dirty="0" smtClean="0"/>
              <a:t>%.</a:t>
            </a:r>
            <a:endParaRPr lang="en-US" dirty="0" smtClean="0"/>
          </a:p>
          <a:p>
            <a:r>
              <a:rPr lang="ru-RU" dirty="0"/>
              <a:t>В 2021 г. количество осужденных за совершение преступлений, связанных с незаконными действиями в отношении наркотиков, </a:t>
            </a:r>
            <a:r>
              <a:rPr lang="ru-RU" dirty="0" smtClean="0"/>
              <a:t>составило </a:t>
            </a:r>
            <a:r>
              <a:rPr lang="ru-RU" dirty="0"/>
              <a:t>2 050 лиц.</a:t>
            </a:r>
          </a:p>
        </p:txBody>
      </p:sp>
    </p:spTree>
    <p:extLst>
      <p:ext uri="{BB962C8B-B14F-4D97-AF65-F5344CB8AC3E}">
        <p14:creationId xmlns:p14="http://schemas.microsoft.com/office/powerpoint/2010/main" val="406529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131" y="232224"/>
            <a:ext cx="9745481" cy="926016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Статья </a:t>
            </a:r>
            <a:r>
              <a:rPr lang="ru-RU" sz="2400" b="1" dirty="0" smtClean="0"/>
              <a:t>331 УК. </a:t>
            </a:r>
            <a:r>
              <a:rPr lang="ru-RU" sz="2400" b="1" dirty="0"/>
              <a:t>Склонение к потреблению наркотических средств, психотропных веществ или их аналогов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36617"/>
            <a:ext cx="8915400" cy="5251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1</a:t>
            </a:r>
            <a:r>
              <a:rPr lang="ru-RU" sz="2000" dirty="0"/>
              <a:t>. Склонение к потреблению наркотических средств, психотропных веществ или их аналогов -</a:t>
            </a:r>
          </a:p>
          <a:p>
            <a:r>
              <a:rPr lang="ru-RU" sz="2000" dirty="0" smtClean="0"/>
              <a:t>наказывается </a:t>
            </a:r>
            <a:r>
              <a:rPr lang="ru-RU" sz="2000" dirty="0"/>
              <a:t>арестом, или ограничением свободы на срок до пяти лет, или лишением свободы на тот же срок.</a:t>
            </a:r>
          </a:p>
          <a:p>
            <a:pPr marL="0" indent="0">
              <a:buNone/>
            </a:pPr>
            <a:r>
              <a:rPr lang="ru-RU" sz="2000" dirty="0" smtClean="0"/>
              <a:t>2</a:t>
            </a:r>
            <a:r>
              <a:rPr lang="ru-RU" sz="2000" dirty="0"/>
              <a:t>. То же действие, совершенное в отношении двух или более лиц, либо заведомо несовершеннолетнего лицом, достигшим восемнадцатилетнего возраста, либо с применением насилия или с угрозой его применения, либо группой лиц, либо лицом, ранее совершившим преступления, предусмотренные статьями 327 - 329 и 332 настоящего Кодекса, а равно склонение к потреблению особо опасных наркотических средств или психотропных веществ -</a:t>
            </a:r>
          </a:p>
          <a:p>
            <a:r>
              <a:rPr lang="ru-RU" sz="2000" dirty="0" smtClean="0"/>
              <a:t>наказываются </a:t>
            </a:r>
            <a:r>
              <a:rPr lang="ru-RU" sz="2000" dirty="0"/>
              <a:t>лишением свободы на срок от трех до десяти лет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03474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6549" y="261258"/>
            <a:ext cx="10040982" cy="1088572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Статья </a:t>
            </a:r>
            <a:r>
              <a:rPr lang="ru-RU" sz="2000" b="1" dirty="0" smtClean="0"/>
              <a:t>332 УК. </a:t>
            </a:r>
            <a:r>
              <a:rPr lang="ru-RU" sz="2000" b="1" dirty="0"/>
              <a:t>Предоставление помещений, организация либо содержание притонов для изготовления, переработки и (или) потребления наркотических средств, психотропных веществ, их аналогов или других одурманивающих веществ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7440" y="1593669"/>
            <a:ext cx="9127172" cy="4824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1</a:t>
            </a:r>
            <a:r>
              <a:rPr lang="ru-RU" sz="2000" dirty="0"/>
              <a:t>. </a:t>
            </a:r>
            <a:r>
              <a:rPr lang="ru-RU" sz="2000" b="1" dirty="0"/>
              <a:t>Предоставление помещений</a:t>
            </a:r>
            <a:r>
              <a:rPr lang="ru-RU" sz="2000" dirty="0"/>
              <a:t> для изготовления, переработки и (или) потребления наркотических средств, психотропных веществ, их аналогов или других одурманивающих веществ -</a:t>
            </a:r>
          </a:p>
          <a:p>
            <a:r>
              <a:rPr lang="ru-RU" sz="2000" dirty="0"/>
              <a:t>наказывается арестом, или ограничением свободы на срок до пяти лет, или лишением свободы на срок от двух до пяти лет.</a:t>
            </a:r>
          </a:p>
          <a:p>
            <a:pPr marL="0" indent="0">
              <a:buNone/>
            </a:pPr>
            <a:r>
              <a:rPr lang="ru-RU" sz="2000" dirty="0"/>
              <a:t>2. </a:t>
            </a:r>
            <a:r>
              <a:rPr lang="ru-RU" sz="2000" b="1" dirty="0"/>
              <a:t>Организация либо содержание притонов </a:t>
            </a:r>
            <a:r>
              <a:rPr lang="ru-RU" sz="2000" dirty="0"/>
              <a:t>для изготовления, переработки и (или) потребления наркотических средств, психотропных веществ, их аналогов или других одурманивающих веществ -</a:t>
            </a:r>
          </a:p>
          <a:p>
            <a:r>
              <a:rPr lang="ru-RU" sz="2000" dirty="0"/>
              <a:t>наказываются ограничением свободы на срок от двух до пяти лет со штрафом или лишением свободы на срок от трех до семи лет со штрафом.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31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93184"/>
            <a:ext cx="8911687" cy="873765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Статья </a:t>
            </a:r>
            <a:r>
              <a:rPr lang="ru-RU" sz="2400" b="1" dirty="0" smtClean="0"/>
              <a:t>327 УК. </a:t>
            </a:r>
            <a:r>
              <a:rPr lang="ru-RU" sz="2400" b="1" dirty="0"/>
              <a:t>Хищение наркотических средств, психотропных веществ, их </a:t>
            </a:r>
            <a:r>
              <a:rPr lang="ru-RU" sz="2400" b="1" dirty="0" err="1"/>
              <a:t>прекурсоров</a:t>
            </a:r>
            <a:r>
              <a:rPr lang="ru-RU" sz="2400" b="1" dirty="0"/>
              <a:t> и аналогов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14993"/>
            <a:ext cx="8915400" cy="515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Хищение наркотических средств, психотропных веществ либо их </a:t>
            </a:r>
            <a:r>
              <a:rPr lang="ru-RU" dirty="0" err="1"/>
              <a:t>прекурсоров</a:t>
            </a:r>
            <a:r>
              <a:rPr lang="ru-RU" dirty="0"/>
              <a:t> или аналогов -</a:t>
            </a:r>
          </a:p>
          <a:p>
            <a:r>
              <a:rPr lang="ru-RU" dirty="0" smtClean="0"/>
              <a:t>наказывается лишением свободы на срок до пяти лет.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То же действие, совершенное повторно, либо группой лиц, либо лицом, которому указанные средства вверены в связи с его служебным положением, профессиональной деятельностью или под охрану, либо лицом, ранее совершившим преступления, предусмотренные статьями 328, 329 или 331 настоящего Кодекса, либо в отношении особо опасных наркотических средств или психотропных веществ, -</a:t>
            </a:r>
          </a:p>
          <a:p>
            <a:r>
              <a:rPr lang="ru-RU" dirty="0" smtClean="0"/>
              <a:t>наказывается </a:t>
            </a:r>
            <a:r>
              <a:rPr lang="ru-RU" dirty="0"/>
              <a:t>лишением свободы на срок от трех до десяти лет со штрафом или без штрафа и с лишением права занимать определенные должности или заниматься определенной деятельностью или без лишения.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Действия, </a:t>
            </a:r>
            <a:r>
              <a:rPr lang="ru-RU" dirty="0" smtClean="0"/>
              <a:t>совершенные </a:t>
            </a:r>
            <a:r>
              <a:rPr lang="ru-RU" dirty="0"/>
              <a:t>путем разбоя или вымогательства, либо организованной группой, либо в крупном размере, -</a:t>
            </a:r>
          </a:p>
          <a:p>
            <a:r>
              <a:rPr lang="ru-RU" dirty="0" smtClean="0"/>
              <a:t>наказываются </a:t>
            </a:r>
            <a:r>
              <a:rPr lang="ru-RU" dirty="0"/>
              <a:t>лишением свободы на срок от семи до пятнадцати лет со штрафом или без штрафа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2675" y="165464"/>
            <a:ext cx="10075816" cy="949233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Статья </a:t>
            </a:r>
            <a:r>
              <a:rPr lang="ru-RU" sz="2800" b="1" dirty="0" smtClean="0"/>
              <a:t>328 УК. </a:t>
            </a:r>
            <a:r>
              <a:rPr lang="ru-RU" sz="2800" b="1" dirty="0"/>
              <a:t>Незаконный оборот наркотических средств, психотропных веществ, их </a:t>
            </a:r>
            <a:r>
              <a:rPr lang="ru-RU" sz="2800" b="1" dirty="0" err="1"/>
              <a:t>прекурсоров</a:t>
            </a:r>
            <a:r>
              <a:rPr lang="ru-RU" sz="2800" b="1" dirty="0"/>
              <a:t> и аналогов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75657"/>
            <a:ext cx="8915400" cy="5512525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200" dirty="0" smtClean="0"/>
              <a:t>1</a:t>
            </a:r>
            <a:r>
              <a:rPr lang="ru-RU" sz="2200" dirty="0"/>
              <a:t>. Незаконные </a:t>
            </a:r>
            <a:r>
              <a:rPr lang="ru-RU" sz="2200" b="1" dirty="0"/>
              <a:t>без цели сбыта </a:t>
            </a:r>
            <a:r>
              <a:rPr lang="ru-RU" sz="2200" dirty="0"/>
              <a:t>изготовление, переработка, приобретение, хранение, перевозка или пересылка наркотических средств, психотропных веществ либо их </a:t>
            </a:r>
            <a:r>
              <a:rPr lang="ru-RU" sz="2200" dirty="0" err="1"/>
              <a:t>прекурсоров</a:t>
            </a:r>
            <a:r>
              <a:rPr lang="ru-RU" sz="2200" dirty="0"/>
              <a:t> или аналогов -</a:t>
            </a:r>
          </a:p>
          <a:p>
            <a:r>
              <a:rPr lang="ru-RU" sz="2200" dirty="0" smtClean="0"/>
              <a:t>наказываются </a:t>
            </a:r>
            <a:r>
              <a:rPr lang="ru-RU" sz="2200" dirty="0"/>
              <a:t>ограничением свободы на срок до пяти лет или лишением свободы на срок от двух до пяти лет.</a:t>
            </a:r>
          </a:p>
          <a:p>
            <a:pPr marL="0" indent="0">
              <a:buNone/>
            </a:pPr>
            <a:r>
              <a:rPr lang="ru-RU" sz="2200" dirty="0" smtClean="0"/>
              <a:t>2</a:t>
            </a:r>
            <a:r>
              <a:rPr lang="ru-RU" sz="2200" dirty="0"/>
              <a:t>. Незаконные </a:t>
            </a:r>
            <a:r>
              <a:rPr lang="ru-RU" sz="2200" b="1" dirty="0"/>
              <a:t>с целью сбыта </a:t>
            </a:r>
            <a:r>
              <a:rPr lang="ru-RU" sz="2200" dirty="0"/>
              <a:t>изготовление, переработка, приобретение, хранение, перевозка или пересылка либо незаконный сбыт наркотических средств, психотропных веществ либо их </a:t>
            </a:r>
            <a:r>
              <a:rPr lang="ru-RU" sz="2200" dirty="0" err="1"/>
              <a:t>прекурсоров</a:t>
            </a:r>
            <a:r>
              <a:rPr lang="ru-RU" sz="2200" dirty="0"/>
              <a:t> или аналогов -</a:t>
            </a:r>
          </a:p>
          <a:p>
            <a:r>
              <a:rPr lang="ru-RU" sz="2200" dirty="0" smtClean="0"/>
              <a:t>наказывается </a:t>
            </a:r>
            <a:r>
              <a:rPr lang="ru-RU" sz="2200" dirty="0"/>
              <a:t>лишением свободы на срок от трех до восьми лет со штрафом или без штрафа</a:t>
            </a:r>
            <a:r>
              <a:rPr lang="ru-R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16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01783"/>
            <a:ext cx="8915400" cy="5486399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3. Действия, совершенные группой лиц, либо в отношении наркотических средств, психотропных веществ, их аналогов в крупном размере, либо в отношении особо опасных наркотических средств, психотропных веществ, либо сбыт наркотических средств, психотропных веществ,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 или аналогов </a:t>
            </a:r>
            <a:r>
              <a:rPr lang="ru-RU" b="1" dirty="0" smtClean="0"/>
              <a:t>на территории учреждения образования</a:t>
            </a:r>
            <a:r>
              <a:rPr lang="ru-RU" dirty="0" smtClean="0"/>
              <a:t>, </a:t>
            </a:r>
            <a:r>
              <a:rPr lang="ru-RU" b="1" dirty="0" smtClean="0"/>
              <a:t>в месте проведения массового мероприятия либо заведомо несовершеннолетнему</a:t>
            </a:r>
            <a:r>
              <a:rPr lang="ru-RU" dirty="0" smtClean="0"/>
              <a:t> -</a:t>
            </a:r>
          </a:p>
          <a:p>
            <a:r>
              <a:rPr lang="ru-RU" dirty="0" smtClean="0"/>
              <a:t>наказываются лишением свободы на срок от шести до пятнадцати лет со штрафом или без штрафа.</a:t>
            </a:r>
          </a:p>
          <a:p>
            <a:pPr marL="0" indent="0">
              <a:buNone/>
            </a:pPr>
            <a:r>
              <a:rPr lang="ru-RU" dirty="0" smtClean="0"/>
              <a:t>4. Действия, совершенные организованной группой либо сопряженные с изготовлением или переработкой наркотических средств, психотропных веществ либо их </a:t>
            </a:r>
            <a:r>
              <a:rPr lang="ru-RU" dirty="0" err="1" smtClean="0"/>
              <a:t>прекурсоров</a:t>
            </a:r>
            <a:r>
              <a:rPr lang="ru-RU" dirty="0" smtClean="0"/>
              <a:t> или аналогов с использованием лабораторной посуды или лабораторного оборудования, предназначенных для химического синтеза, -</a:t>
            </a:r>
          </a:p>
          <a:p>
            <a:r>
              <a:rPr lang="ru-RU" dirty="0" smtClean="0"/>
              <a:t>наказываются лишением свободы на срок от десяти до двадцати лет со штрафом или без штрафа.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802675" y="165464"/>
            <a:ext cx="10075816" cy="949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 smtClean="0"/>
              <a:t>Статья 328 УК. Незаконный оборот наркотических средств, психотропных веществ, их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 и аналогов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396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10491"/>
            <a:ext cx="8915400" cy="5477691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200" dirty="0" smtClean="0"/>
              <a:t>5. Действия, </a:t>
            </a:r>
            <a:r>
              <a:rPr lang="ru-RU" sz="2200" b="1" dirty="0" smtClean="0"/>
              <a:t>повлекшие по неосторожности смерть человека в результате потребления им наркотических средств</a:t>
            </a:r>
            <a:r>
              <a:rPr lang="ru-RU" sz="2200" dirty="0" smtClean="0"/>
              <a:t>, психотропных веществ или их аналогов, -</a:t>
            </a:r>
          </a:p>
          <a:p>
            <a:r>
              <a:rPr lang="ru-RU" sz="2200" dirty="0" smtClean="0"/>
              <a:t>наказываются лишением свободы на срок от двенадцати до двадцати пяти лет со штрафом или без штрафа.</a:t>
            </a:r>
          </a:p>
          <a:p>
            <a:pPr marL="0" indent="0">
              <a:buNone/>
            </a:pPr>
            <a:r>
              <a:rPr lang="ru-RU" sz="2200" b="1" dirty="0" smtClean="0"/>
              <a:t>Примечание.</a:t>
            </a:r>
            <a:r>
              <a:rPr lang="ru-RU" sz="2200" dirty="0" smtClean="0"/>
              <a:t> Лицо, добровольно сдавшее наркотические средства, психотропные вещества, их </a:t>
            </a:r>
            <a:r>
              <a:rPr lang="ru-RU" sz="2200" dirty="0" err="1" smtClean="0"/>
              <a:t>прекурсоры</a:t>
            </a:r>
            <a:r>
              <a:rPr lang="ru-RU" sz="2200" dirty="0" smtClean="0"/>
              <a:t> или аналоги и активно способствовавшее выявлению или пресечению преступления, связанного с незаконным оборотом этих средств, веществ, изобличению лиц, их совершивших, обнаружению имущества, добытого преступным путем, освобождается от уголовной ответственности за данное преступление.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802675" y="165464"/>
            <a:ext cx="10075816" cy="949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 smtClean="0"/>
              <a:t>Статья 328 УК. Незаконный оборот наркотических средств, психотропных веществ, их </a:t>
            </a:r>
            <a:r>
              <a:rPr lang="ru-RU" sz="2800" b="1" dirty="0" err="1" smtClean="0"/>
              <a:t>прекурсоров</a:t>
            </a:r>
            <a:r>
              <a:rPr lang="ru-RU" sz="2800" b="1" dirty="0" smtClean="0"/>
              <a:t> и аналогов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6847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051" y="249642"/>
            <a:ext cx="9623561" cy="128089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Статья 19.3</a:t>
            </a:r>
            <a:r>
              <a:rPr lang="ru-RU" sz="2000" b="1" dirty="0" smtClean="0"/>
              <a:t>. КоАП </a:t>
            </a:r>
            <a:r>
              <a:rPr lang="ru-RU" sz="2000" b="1" dirty="0"/>
              <a:t>Распитие алкогольных, слабоалкогольных напитков или пива, потребление наркотических средств, психотропных веществ или их аналогов в общественном месте либо появление в общественном месте или на работе в состоянии опьянения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30531"/>
            <a:ext cx="8915400" cy="50444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3. </a:t>
            </a:r>
            <a:r>
              <a:rPr lang="ru-RU" b="1" dirty="0"/>
              <a:t>Появление в общественном месте </a:t>
            </a:r>
            <a:r>
              <a:rPr lang="ru-RU" dirty="0"/>
              <a:t>в состоянии, вызванном потреблением без назначения врача-специалиста наркотических средств или психотропных веществ либо потреблением их аналогов, токсических или других одурманивающих веществ, оскорбляющем человеческое достоинство и общественную нравственность, а равно отказ от прохождения в установленном порядке проверки (освидетельствования) на предмет определения состояния, вызванного потреблением наркотических средств, психотропных веществ, их аналогов, токсических или других одурманивающих веществ, -</a:t>
            </a:r>
          </a:p>
          <a:p>
            <a:r>
              <a:rPr lang="ru-RU" dirty="0"/>
              <a:t>влекут наложение штрафа в размере от пяти до десяти базовых величин.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dirty="0"/>
              <a:t>Потребление</a:t>
            </a:r>
            <a:r>
              <a:rPr lang="ru-RU" dirty="0"/>
              <a:t> без назначения врача-специалиста наркотических средств или психотропных веществ в общественном месте либо потребление их аналогов в общественном месте, а равно отказ от прохождения в установленном порядке проверки (освидетельствования) на предмет определения состояния, вызванного потреблением наркотических средств, психотропных веществ, их аналогов, токсических или других одурманивающих веществ, -</a:t>
            </a:r>
          </a:p>
          <a:p>
            <a:r>
              <a:rPr lang="ru-RU" dirty="0"/>
              <a:t>влекут наложение штрафа в размере от десяти до пятнадцати базовых величин.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87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0091" y="206098"/>
            <a:ext cx="9684521" cy="1161148"/>
          </a:xfrm>
        </p:spPr>
        <p:txBody>
          <a:bodyPr>
            <a:normAutofit fontScale="90000"/>
          </a:bodyPr>
          <a:lstStyle/>
          <a:p>
            <a:r>
              <a:rPr lang="ru-RU" sz="1800" b="1" dirty="0"/>
              <a:t>Статья </a:t>
            </a:r>
            <a:r>
              <a:rPr lang="ru-RU" sz="1800" b="1" dirty="0" smtClean="0"/>
              <a:t>328-2 УК. </a:t>
            </a:r>
            <a:r>
              <a:rPr lang="ru-RU" sz="1800" b="1" dirty="0"/>
              <a:t>Потребление наркотических средств, психотропных веществ или их аналогов в общественном месте либо появление в общественном месте или нахождение на работе в состоянии, вызванном потреблением наркотических средств, психотропных веществ, их аналогов, токсических или других одурманивающих веществ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97874"/>
            <a:ext cx="8915400" cy="44133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b="1" dirty="0" smtClean="0"/>
              <a:t>Потребление</a:t>
            </a:r>
            <a:r>
              <a:rPr lang="ru-RU" dirty="0" smtClean="0"/>
              <a:t> </a:t>
            </a:r>
            <a:r>
              <a:rPr lang="ru-RU" dirty="0"/>
              <a:t>без назначения врача-специалиста наркотических средств или психотропных веществ </a:t>
            </a:r>
            <a:r>
              <a:rPr lang="ru-RU" sz="2000" b="1" dirty="0"/>
              <a:t>в общественном месте </a:t>
            </a:r>
            <a:r>
              <a:rPr lang="ru-RU" dirty="0"/>
              <a:t>либо потребление их аналогов в общественном месте, а равно </a:t>
            </a:r>
            <a:r>
              <a:rPr lang="ru-RU" sz="2000" b="1" dirty="0"/>
              <a:t>появление в общественном месте в состоянии, вызванном потреблением </a:t>
            </a:r>
            <a:r>
              <a:rPr lang="ru-RU" dirty="0"/>
              <a:t>без назначения врача-специалиста наркотических средств или психотропных веществ либо потреблением их аналогов, токсических или других одурманивающих веществ, </a:t>
            </a:r>
            <a:r>
              <a:rPr lang="ru-RU" sz="2000" dirty="0"/>
              <a:t>оскорбляющем человеческое достоинство и общественную нравственность, </a:t>
            </a:r>
            <a:r>
              <a:rPr lang="ru-RU" dirty="0"/>
              <a:t>либо нахождение на рабочем месте в рабочее время в состоянии, вызванном потреблением без назначения врача-специалиста наркотических средств или психотропных веществ либо потреблением их аналогов, токсических или других одурманивающих веществ, </a:t>
            </a:r>
            <a:r>
              <a:rPr lang="ru-RU" sz="2000" b="1" dirty="0"/>
              <a:t>совершенные в течение года после наложения административного взыскания за такие же нарушения</a:t>
            </a:r>
            <a:r>
              <a:rPr lang="ru-RU" dirty="0"/>
              <a:t>, -</a:t>
            </a:r>
          </a:p>
          <a:p>
            <a:r>
              <a:rPr lang="ru-RU" dirty="0" smtClean="0"/>
              <a:t>наказываются </a:t>
            </a:r>
            <a:r>
              <a:rPr lang="ru-RU" dirty="0"/>
              <a:t>штрафом, или арестом, или ограничением свободы на срок до двух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84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6255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Статья </a:t>
            </a:r>
            <a:r>
              <a:rPr lang="ru-RU" sz="2400" b="1" dirty="0" smtClean="0"/>
              <a:t>17.1 КоАП. </a:t>
            </a:r>
            <a:r>
              <a:rPr lang="ru-RU" sz="2400" b="1" dirty="0"/>
              <a:t>Незаконные посев и (или) выращивание растений либо грибов, содержащих наркотические средства или психотропные вещества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Незаконные </a:t>
            </a:r>
            <a:r>
              <a:rPr lang="ru-RU" sz="2400" dirty="0"/>
              <a:t>посев и (или) выращивание растений либо грибов, содержащих наркотические средства или психотропные вещества, </a:t>
            </a:r>
            <a:r>
              <a:rPr lang="ru-RU" sz="2400" b="1" dirty="0"/>
              <a:t>без цели их сбыта или изготовления </a:t>
            </a:r>
            <a:r>
              <a:rPr lang="ru-RU" sz="2400" dirty="0"/>
              <a:t>либо иного получения наркотических средств или психотропных веществ -</a:t>
            </a:r>
          </a:p>
          <a:p>
            <a:r>
              <a:rPr lang="ru-RU" sz="2400" dirty="0"/>
              <a:t>влекут наложение штрафа в размере до двадцати базовых величин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990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8447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2700" b="1" dirty="0"/>
              <a:t>Статья 329. Незаконные посев и (или) выращивание растений либо грибов, содержащих наркотические средства или психотропные вещества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28503"/>
            <a:ext cx="89154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Незаконные посев и (или) выращивание растений либо грибов, содержащих наркотические средства или психотропные вещества, </a:t>
            </a:r>
            <a:r>
              <a:rPr lang="ru-RU" b="1" dirty="0"/>
              <a:t>в целях их сбыта или изготовления</a:t>
            </a:r>
            <a:r>
              <a:rPr lang="ru-RU" dirty="0"/>
              <a:t> либо иного получения наркотических средств или психотропных веществ -</a:t>
            </a:r>
          </a:p>
          <a:p>
            <a:r>
              <a:rPr lang="ru-RU" dirty="0"/>
              <a:t>наказываются штрафом, или арестом, или ограничением свободы на срок до трех лет, или лишением свободы на тот же срок.</a:t>
            </a:r>
          </a:p>
          <a:p>
            <a:pPr marL="0" indent="0">
              <a:buNone/>
            </a:pPr>
            <a:r>
              <a:rPr lang="ru-RU" dirty="0"/>
              <a:t>2. Те же действия, совершенные повторно, либо группой лиц, либо лицом, ранее совершившим преступления, предусмотренные статьями 327, 328, 331 и 332 настоящего Кодекса, -</a:t>
            </a:r>
          </a:p>
          <a:p>
            <a:r>
              <a:rPr lang="ru-RU" dirty="0"/>
              <a:t>наказываются ограничением свободы на срок до пяти лет или лишением свободы на срок от трех до семи лет.</a:t>
            </a:r>
          </a:p>
          <a:p>
            <a:pPr marL="0" indent="0">
              <a:buNone/>
            </a:pPr>
            <a:r>
              <a:rPr lang="ru-RU" dirty="0"/>
              <a:t>3. Действия, предусмотренные частями 1 или 2 настоящей статьи, совершенные организованной группой, -</a:t>
            </a:r>
          </a:p>
          <a:p>
            <a:r>
              <a:rPr lang="ru-RU" dirty="0"/>
              <a:t>наказываются лишением свободы на срок от пяти до пятнадцати лет со штрафом или без штрафа.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1302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1386</Words>
  <Application>Microsoft Office PowerPoint</Application>
  <PresentationFormat>Широкоэкранный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Презентация PowerPoint</vt:lpstr>
      <vt:lpstr>Статья 327 УК. Хищение наркотических средств, психотропных веществ, их прекурсоров и аналогов </vt:lpstr>
      <vt:lpstr>Статья 328 УК. Незаконный оборот наркотических средств, психотропных веществ, их прекурсоров и аналогов</vt:lpstr>
      <vt:lpstr>Презентация PowerPoint</vt:lpstr>
      <vt:lpstr>Презентация PowerPoint</vt:lpstr>
      <vt:lpstr>Статья 19.3. КоАП Распитие алкогольных, слабоалкогольных напитков или пива, потребление наркотических средств, психотропных веществ или их аналогов в общественном месте либо появление в общественном месте или на работе в состоянии опьянения </vt:lpstr>
      <vt:lpstr>Статья 328-2 УК. Потребление наркотических средств, психотропных веществ или их аналогов в общественном месте либо появление в общественном месте или нахождение на работе в состоянии, вызванном потреблением наркотических средств, психотропных веществ, их аналогов, токсических или других одурманивающих веществ </vt:lpstr>
      <vt:lpstr>Статья 17.1 КоАП. Незаконные посев и (или) выращивание растений либо грибов, содержащих наркотические средства или психотропные вещества </vt:lpstr>
      <vt:lpstr>Статья 329. Незаконные посев и (или) выращивание растений либо грибов, содержащих наркотические средства или психотропные вещества </vt:lpstr>
      <vt:lpstr>Статья 331 УК. Склонение к потреблению наркотических средств, психотропных веществ или их аналогов </vt:lpstr>
      <vt:lpstr>Статья 332 УК. Предоставление помещений, организация либо содержание притонов для изготовления, переработки и (или) потребления наркотических средств, психотропных веществ, их аналогов или других одурманивающих веществ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Ira</dc:creator>
  <cp:lastModifiedBy>Ira</cp:lastModifiedBy>
  <cp:revision>8</cp:revision>
  <dcterms:created xsi:type="dcterms:W3CDTF">2022-06-09T18:18:30Z</dcterms:created>
  <dcterms:modified xsi:type="dcterms:W3CDTF">2023-01-29T06:55:23Z</dcterms:modified>
</cp:coreProperties>
</file>